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493" r:id="rId6"/>
    <p:sldId id="1547" r:id="rId7"/>
    <p:sldId id="1549" r:id="rId8"/>
    <p:sldId id="270" r:id="rId9"/>
    <p:sldId id="928" r:id="rId10"/>
    <p:sldId id="310" r:id="rId11"/>
    <p:sldId id="1550" r:id="rId12"/>
    <p:sldId id="1543" r:id="rId13"/>
    <p:sldId id="923" r:id="rId14"/>
    <p:sldId id="298" r:id="rId15"/>
    <p:sldId id="151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pos="6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leen Harrison" initials="KH" lastIdx="5" clrIdx="0">
    <p:extLst>
      <p:ext uri="{19B8F6BF-5375-455C-9EA6-DF929625EA0E}">
        <p15:presenceInfo xmlns:p15="http://schemas.microsoft.com/office/powerpoint/2012/main" userId="S::kharrison@cmmiinstitute.com::066fb363-8edf-4a5b-8ebc-c72612b5523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>
        <p:guide orient="horz" pos="572"/>
        <p:guide pos="66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403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FD12530-4A8B-41BC-A28E-0663BC5734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BDF21-21FA-4508-B148-E15B854EE3C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9E496-E8FF-4856-B08F-DBE14D18B236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51EC23-CDF3-4827-AE9E-C49A859BD4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02880-E203-4DFE-B721-9D7EB321BB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940B20-082D-4EEF-8BA5-D9F0CCFBD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869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2F63B-EF0F-9942-98B2-F67CC88AF236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13DA5-2DE0-6D49-B0F1-8E4B6A1C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8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9613" y="4919663"/>
            <a:ext cx="5680075" cy="40259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ZA" altLang="zh-CN" dirty="0"/>
              <a:t>Introduction. Also an opportunity to talk a bit about </a:t>
            </a:r>
            <a:r>
              <a:rPr lang="en-ZA" altLang="zh-CN" dirty="0" err="1"/>
              <a:t>Demix</a:t>
            </a:r>
            <a:endParaRPr lang="en-ZA" altLang="zh-CN" dirty="0"/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 err="1"/>
              <a:t>Demix</a:t>
            </a:r>
            <a:r>
              <a:rPr lang="en-ZA" altLang="zh-CN" dirty="0"/>
              <a:t> has </a:t>
            </a:r>
            <a:r>
              <a:rPr lang="en-ZA" altLang="zh-CN" dirty="0" err="1"/>
              <a:t>LAs</a:t>
            </a:r>
            <a:r>
              <a:rPr lang="en-ZA" altLang="zh-CN" dirty="0"/>
              <a:t> from across the globe and performs appraisals around the world</a:t>
            </a:r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/>
              <a:t>Demix is one of the largest CMMI services providers globally</a:t>
            </a:r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/>
              <a:t>Demix also provide other citification services, such as ISO, COBIT, MAX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ZA" altLang="zh-CN" dirty="0"/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ZA" altLang="zh-CN" dirty="0"/>
              <a:t>It is a pleasure and honour to be here with you today. We are looking forward to work with you and your team over the coming days.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早晨好。今天我很高興和榮幸來到這裡，我期待著在未來的几天里與您和您的團隊一起工作。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ZA" altLang="zh-CN" dirty="0"/>
          </a:p>
        </p:txBody>
      </p:sp>
    </p:spTree>
    <p:extLst>
      <p:ext uri="{BB962C8B-B14F-4D97-AF65-F5344CB8AC3E}">
        <p14:creationId xmlns:p14="http://schemas.microsoft.com/office/powerpoint/2010/main" val="3008295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Information in this section should come from the appraisal plan. The idea here is not to duplicate the contents of the plan, but to provide a summary for the Appraisal Sponsor, and the personnel from the OU who will see these findings.</a:t>
            </a:r>
          </a:p>
          <a:p>
            <a:endParaRPr lang="en-US" dirty="0"/>
          </a:p>
          <a:p>
            <a:r>
              <a:rPr lang="en-US" dirty="0"/>
              <a:t>The ATL may add additional information to the final findings presentation, but this minimum content must be present.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220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This is information that must be recorded in the appraisal plan.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90328F4-35F9-3242-B9C3-9FCDBB1E7F95}" type="slidenum">
              <a:rPr lang="en-US" altLang="en-US" sz="1200" b="0">
                <a:solidFill>
                  <a:schemeClr val="tx1"/>
                </a:solidFill>
              </a:rPr>
              <a:pPr/>
              <a:t>5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872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This is information that must be recorded in the appraisal plan.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90328F4-35F9-3242-B9C3-9FCDBB1E7F95}" type="slidenum">
              <a:rPr lang="en-US" altLang="en-US" sz="1200" b="0">
                <a:solidFill>
                  <a:schemeClr val="tx1"/>
                </a:solidFill>
              </a:rPr>
              <a:pPr/>
              <a:t>6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704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BEF3818-E2D8-F947-8FE2-5E7634526F96}" type="slidenum">
              <a:rPr lang="en-US" altLang="en-US" sz="1200" b="0">
                <a:solidFill>
                  <a:schemeClr val="tx1"/>
                </a:solidFill>
              </a:rPr>
              <a:pPr/>
              <a:t>7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538" y="614363"/>
            <a:ext cx="6534150" cy="367665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1913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Take basic information from the appraisal plan.</a:t>
            </a:r>
          </a:p>
        </p:txBody>
      </p:sp>
    </p:spTree>
    <p:extLst>
      <p:ext uri="{BB962C8B-B14F-4D97-AF65-F5344CB8AC3E}">
        <p14:creationId xmlns:p14="http://schemas.microsoft.com/office/powerpoint/2010/main" val="14189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613" y="4856163"/>
            <a:ext cx="5680075" cy="4600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84" tIns="49492" rIns="98984" bIns="49492"/>
          <a:lstStyle/>
          <a:p>
            <a:r>
              <a:rPr lang="en-ZA" altLang="zh-CN" dirty="0"/>
              <a:t>1, what ever you share</a:t>
            </a:r>
            <a:r>
              <a:rPr lang="en-ZA" altLang="zh-CN" baseline="0" dirty="0"/>
              <a:t> is confidential with the ATM’s and </a:t>
            </a:r>
          </a:p>
          <a:p>
            <a:r>
              <a:rPr lang="en-ZA" altLang="zh-CN" baseline="0" dirty="0"/>
              <a:t>2, non – your name will not appear in any reports        </a:t>
            </a:r>
          </a:p>
          <a:p>
            <a:r>
              <a:rPr lang="en-ZA" altLang="zh-CN" baseline="0" dirty="0"/>
              <a:t>collaboratively – we have representation from your side as well as ours  last at the end there are always weaknesses and from there an improvement action is always undertaken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65418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191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E611DA0-981B-B047-981C-E490A72360DD}" type="slidenum">
              <a:rPr lang="en-US" altLang="en-US" sz="1200" b="0">
                <a:solidFill>
                  <a:schemeClr val="tx1"/>
                </a:solidFill>
              </a:rPr>
              <a:pPr/>
              <a:t>11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5525" y="231775"/>
            <a:ext cx="4959350" cy="2790825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3098800"/>
            <a:ext cx="6075363" cy="55768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928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8DBD-6861-9443-ABFC-B68F7FC4F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C8EBE0-674E-E14C-BF5A-2277457EB9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9444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461E6-C672-9B40-B472-25BC7EE6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4E2238-F94B-2141-B1ED-7911EB86C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302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DCBEBA-2D10-D04A-9561-8952D30E1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997525"/>
            <a:ext cx="2628900" cy="51794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68D5F-AEB5-1240-BFCF-EF0B50707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527"/>
            <a:ext cx="7734300" cy="517943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7316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 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8C46-1EE2-E54F-AB47-9C1D0F75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299" y="907750"/>
            <a:ext cx="10021824" cy="539496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4E75C74-DD57-384F-B628-ADA3B1727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44" y="1463040"/>
            <a:ext cx="11265408" cy="1572768"/>
          </a:xfrm>
        </p:spPr>
        <p:txBody>
          <a:bodyPr/>
          <a:lstStyle>
            <a:lvl3pPr marL="914400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33530BF-B16C-334F-B4C4-FA885006ECB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66344" y="2990088"/>
            <a:ext cx="11265408" cy="3097485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z="2400" b="1"/>
              <a:t>Strengths:</a:t>
            </a:r>
          </a:p>
          <a:p>
            <a:pPr lvl="0"/>
            <a:endParaRPr lang="en-US" sz="2400" b="1"/>
          </a:p>
          <a:p>
            <a:pPr lvl="0"/>
            <a:endParaRPr lang="en-US" sz="2400" b="1"/>
          </a:p>
          <a:p>
            <a:pPr lvl="0"/>
            <a:r>
              <a:rPr lang="en-US" sz="2400" b="1"/>
              <a:t>Weaknesses:</a:t>
            </a:r>
          </a:p>
          <a:p>
            <a:pPr lvl="0"/>
            <a:endParaRPr lang="en-US" sz="2400" b="1"/>
          </a:p>
          <a:p>
            <a:pPr lvl="0"/>
            <a:endParaRPr lang="en-US" sz="2400" b="1"/>
          </a:p>
          <a:p>
            <a:pPr lvl="0"/>
            <a:r>
              <a:rPr lang="en-US" sz="2400" b="1"/>
              <a:t>Notes: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26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_Additional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8C46-1EE2-E54F-AB47-9C1D0F75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488" y="916063"/>
            <a:ext cx="10021824" cy="539496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33530BF-B16C-334F-B4C4-FA885006ECB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66344" y="1463040"/>
            <a:ext cx="11265408" cy="4417807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z="2400" b="1"/>
              <a:t>&lt;Additional Findings&gt;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6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58735"/>
            <a:ext cx="10363200" cy="60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764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68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982D3-B5B2-604E-8894-27346F93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4" y="960509"/>
            <a:ext cx="10397836" cy="602284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F33C6-B055-6244-B86B-3C81D067D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962" y="1645919"/>
            <a:ext cx="10397837" cy="45310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5045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C0A10-6417-4845-A710-C912A19BF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E0AD3-2F11-2548-A8B7-E12BBE4F4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15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988F-4DD4-B34F-ACAA-8CEF3DD3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45F42-98CE-024C-AE1D-1D828A0A6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2D5B5-C925-D342-A0BB-7B5AC4381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84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AFD3-29DE-9349-A0DA-3033DCE90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66776"/>
            <a:ext cx="10515600" cy="8239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6B9A2-28E2-FC4E-BB3E-D80D55842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8654B-5FDB-DE43-BE9E-C62E6CC2A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11820-D9F0-F84A-8BA7-C696340CA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A82BB8-18EA-6F4F-AC36-5A96594F65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8829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CC732-D1A0-3345-8796-9B608802E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8313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073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CCDD0-C745-004E-BBC9-C79A3ABAA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35FFB-2029-4641-A69B-2EB72A22C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37B1C-5062-C644-8590-D10E966CE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4312"/>
            <a:ext cx="3932237" cy="35746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6128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1DDE-5CF8-9147-A11B-0EFC6B815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CF5909-A9FE-7341-A8D9-1CB7D35C5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37FC7-DD0D-6141-93DD-4C2B36A24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02624"/>
            <a:ext cx="3932237" cy="35663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286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8E2FE11-7EFA-4C7B-A5E5-4A66E770BA9E}"/>
              </a:ext>
            </a:extLst>
          </p:cNvPr>
          <p:cNvSpPr/>
          <p:nvPr userDrawn="1"/>
        </p:nvSpPr>
        <p:spPr>
          <a:xfrm>
            <a:off x="0" y="0"/>
            <a:ext cx="12192000" cy="908049"/>
          </a:xfrm>
          <a:prstGeom prst="rect">
            <a:avLst/>
          </a:prstGeom>
          <a:gradFill flip="none" rotWithShape="1">
            <a:gsLst>
              <a:gs pos="0">
                <a:srgbClr val="004D8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2DA56B-DFD6-9B40-BB39-797690CA8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8049"/>
            <a:ext cx="10515600" cy="782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AD0E0-2188-A543-BA66-C44F0D724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3D14D-7206-614E-9BDE-7A2B1DCC8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099496-721A-4B0D-B357-5A8DC480C4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5" t="26266" r="8573" b="24948"/>
          <a:stretch/>
        </p:blipFill>
        <p:spPr>
          <a:xfrm>
            <a:off x="182469" y="6358332"/>
            <a:ext cx="1371600" cy="363143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B01FCCC-D92F-479A-AE81-4AF151999C1E}"/>
              </a:ext>
            </a:extLst>
          </p:cNvPr>
          <p:cNvSpPr txBox="1">
            <a:spLocks/>
          </p:cNvSpPr>
          <p:nvPr userDrawn="1"/>
        </p:nvSpPr>
        <p:spPr>
          <a:xfrm>
            <a:off x="7617887" y="6366125"/>
            <a:ext cx="3735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© ISACA 2024. All Rights Reserved.​</a:t>
            </a:r>
            <a:r>
              <a:rPr lang="en-US" dirty="0"/>
              <a:t>  |  </a:t>
            </a:r>
            <a:fld id="{85F78CEA-3B00-9E49-94E0-DC9AF1E867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CF4958DF-9AD5-4A3E-B744-025664AA9BB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8280" b="89809" l="7505" r="89452">
                        <a14:foregroundMark x1="11765" y1="60510" x2="22110" y2="29936"/>
                        <a14:foregroundMark x1="15416" y1="18471" x2="13793" y2="61783"/>
                        <a14:foregroundMark x1="8722" y1="29936" x2="9331" y2="54140"/>
                        <a14:foregroundMark x1="7911" y1="33121" x2="9331" y2="56051"/>
                        <a14:foregroundMark x1="7505" y1="43949" x2="10345" y2="57962"/>
                        <a14:foregroundMark x1="7911" y1="51592" x2="7911" y2="51592"/>
                        <a14:foregroundMark x1="8316" y1="53503" x2="8316" y2="54140"/>
                        <a14:foregroundMark x1="9128" y1="57325" x2="9128" y2="57325"/>
                        <a14:foregroundMark x1="22718" y1="25478" x2="22718" y2="25478"/>
                        <a14:foregroundMark x1="7302" y1="76433" x2="9533" y2="75796"/>
                        <a14:foregroundMark x1="35953" y1="33121" x2="37728" y2="29936"/>
                        <a14:foregroundMark x1="47606" y1="56051" x2="47059" y2="61783"/>
                        <a14:foregroundMark x1="47667" y1="55414" x2="47606" y2="56051"/>
                        <a14:foregroundMark x1="47728" y1="54777" x2="47667" y2="55414"/>
                        <a14:foregroundMark x1="48276" y1="49045" x2="47728" y2="54777"/>
                        <a14:foregroundMark x1="56998" y1="61783" x2="67140" y2="61783"/>
                        <a14:foregroundMark x1="75254" y1="36943" x2="75254" y2="59236"/>
                        <a14:foregroundMark x1="74848" y1="25478" x2="74848" y2="25478"/>
                        <a14:foregroundMark x1="82556" y1="41401" x2="87424" y2="61783"/>
                        <a14:foregroundMark x1="58824" y1="59873" x2="58824" y2="59873"/>
                        <a14:foregroundMark x1="59026" y1="60510" x2="59026" y2="60510"/>
                        <a14:foregroundMark x1="58824" y1="61783" x2="58824" y2="61783"/>
                        <a14:foregroundMark x1="59229" y1="60510" x2="59229" y2="60510"/>
                        <a14:foregroundMark x1="59229" y1="60510" x2="59229" y2="60510"/>
                        <a14:foregroundMark x1="8316" y1="29936" x2="22515" y2="59873"/>
                        <a14:foregroundMark x1="22515" y1="59873" x2="8316" y2="29299"/>
                        <a14:foregroundMark x1="8316" y1="73885" x2="9128" y2="72611"/>
                        <a14:foregroundMark x1="30020" y1="47771" x2="30020" y2="47771"/>
                        <a14:foregroundMark x1="34280" y1="38854" x2="34280" y2="38854"/>
                        <a14:foregroundMark x1="34686" y1="44586" x2="34686" y2="44586"/>
                        <a14:foregroundMark x1="34888" y1="44586" x2="34888" y2="44586"/>
                        <a14:foregroundMark x1="34888" y1="45860" x2="34888" y2="45860"/>
                        <a14:foregroundMark x1="34888" y1="42038" x2="34888" y2="42038"/>
                        <a14:foregroundMark x1="34888" y1="32484" x2="34888" y2="32484"/>
                        <a14:foregroundMark x1="34888" y1="34395" x2="34888" y2="34395"/>
                        <a14:foregroundMark x1="34888" y1="33758" x2="34686" y2="46497"/>
                        <a14:foregroundMark x1="34686" y1="33121" x2="34888" y2="36306"/>
                        <a14:foregroundMark x1="34888" y1="45860" x2="34888" y2="47134"/>
                        <a14:foregroundMark x1="34888" y1="47771" x2="35091" y2="48408"/>
                        <a14:backgroundMark x1="47262" y1="54777" x2="47262" y2="54777"/>
                        <a14:backgroundMark x1="47870" y1="54777" x2="47870" y2="54777"/>
                        <a14:backgroundMark x1="47667" y1="55414" x2="47667" y2="55414"/>
                        <a14:backgroundMark x1="47465" y1="56051" x2="47465" y2="56051"/>
                        <a14:backgroundMark x1="59838" y1="61783" x2="59838" y2="61783"/>
                        <a14:backgroundMark x1="59635" y1="60510" x2="59635" y2="60510"/>
                        <a14:backgroundMark x1="59635" y1="61783" x2="59635" y2="61783"/>
                        <a14:backgroundMark x1="65517" y1="55414" x2="65517" y2="55414"/>
                        <a14:backgroundMark x1="65517" y1="61146" x2="65517" y2="61146"/>
                        <a14:backgroundMark x1="65517" y1="61783" x2="65517" y2="61783"/>
                        <a14:backgroundMark x1="65517" y1="61146" x2="65517" y2="61146"/>
                        <a14:backgroundMark x1="65517" y1="61783" x2="65517" y2="61783"/>
                        <a14:backgroundMark x1="65314" y1="61146" x2="65314" y2="61146"/>
                        <a14:backgroundMark x1="59432" y1="61146" x2="59432" y2="61146"/>
                        <a14:backgroundMark x1="8722" y1="71975" x2="8722" y2="71975"/>
                        <a14:backgroundMark x1="9331" y1="71975" x2="9331" y2="71975"/>
                        <a14:backgroundMark x1="9128" y1="71975" x2="9128" y2="71975"/>
                        <a14:backgroundMark x1="8114" y1="72611" x2="8114" y2="72611"/>
                        <a14:backgroundMark x1="35091" y1="48409" x2="35091" y2="503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258" y="21957"/>
            <a:ext cx="2748742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E98DC70-FE5E-4AA2-B75F-8AFA6EF0CE40}"/>
              </a:ext>
            </a:extLst>
          </p:cNvPr>
          <p:cNvSpPr txBox="1"/>
          <p:nvPr userDrawn="1"/>
        </p:nvSpPr>
        <p:spPr>
          <a:xfrm>
            <a:off x="10316993" y="614825"/>
            <a:ext cx="16105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100" dirty="0">
                <a:solidFill>
                  <a:schemeClr val="bg1"/>
                </a:solidFill>
              </a:rPr>
              <a:t>Create | Evolve | Perfect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2E7D29-D718-4785-BD74-CEDB36AEF0A1}"/>
              </a:ext>
            </a:extLst>
          </p:cNvPr>
          <p:cNvSpPr txBox="1"/>
          <p:nvPr userDrawn="1"/>
        </p:nvSpPr>
        <p:spPr>
          <a:xfrm>
            <a:off x="11832867" y="533486"/>
            <a:ext cx="33392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500" b="1" dirty="0">
                <a:solidFill>
                  <a:schemeClr val="bg1"/>
                </a:solidFill>
              </a:rPr>
              <a:t>TM</a:t>
            </a:r>
          </a:p>
        </p:txBody>
      </p:sp>
    </p:spTree>
    <p:extLst>
      <p:ext uri="{BB962C8B-B14F-4D97-AF65-F5344CB8AC3E}">
        <p14:creationId xmlns:p14="http://schemas.microsoft.com/office/powerpoint/2010/main" val="99151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file:///G:\2024-05-04to05-10%20(A5)%20C384400%20NASA\00_Data_Reference.xlsm!pptxCover!R4C2:R12C2" TargetMode="External"/><Relationship Id="rId7" Type="http://schemas.openxmlformats.org/officeDocument/2006/relationships/oleObject" Target="file:///G:\2024-05-04to05-10%20(A5)%20C384400%20NASA\00_Data_Reference.xlsm!pptxCover!R24C2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file:///G:\2024-05-04to05-10%20(A5)%20C384400%20NASA\00_Data_Reference.xlsm!pptxCover!R15C2:R17C2" TargetMode="Externa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emix.org/tool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image" Target="../media/image21.jpeg"/><Relationship Id="rId26" Type="http://schemas.openxmlformats.org/officeDocument/2006/relationships/image" Target="../media/image29.png"/><Relationship Id="rId3" Type="http://schemas.openxmlformats.org/officeDocument/2006/relationships/image" Target="../media/image6.png"/><Relationship Id="rId21" Type="http://schemas.openxmlformats.org/officeDocument/2006/relationships/image" Target="../media/image24.gif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17" Type="http://schemas.openxmlformats.org/officeDocument/2006/relationships/image" Target="../media/image20.gif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14.jpg"/><Relationship Id="rId24" Type="http://schemas.openxmlformats.org/officeDocument/2006/relationships/image" Target="../media/image27.png"/><Relationship Id="rId32" Type="http://schemas.openxmlformats.org/officeDocument/2006/relationships/image" Target="../media/image35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10" Type="http://schemas.openxmlformats.org/officeDocument/2006/relationships/image" Target="../media/image13.jpg"/><Relationship Id="rId19" Type="http://schemas.openxmlformats.org/officeDocument/2006/relationships/image" Target="../media/image22.png"/><Relationship Id="rId31" Type="http://schemas.openxmlformats.org/officeDocument/2006/relationships/image" Target="../media/image34.png"/><Relationship Id="rId4" Type="http://schemas.openxmlformats.org/officeDocument/2006/relationships/image" Target="../media/image7.jpeg"/><Relationship Id="rId9" Type="http://schemas.openxmlformats.org/officeDocument/2006/relationships/image" Target="../media/image12.sv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Relationship Id="rId30" Type="http://schemas.openxmlformats.org/officeDocument/2006/relationships/image" Target="../media/image33.png"/><Relationship Id="rId8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mixium.com/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8.emf"/><Relationship Id="rId4" Type="http://schemas.openxmlformats.org/officeDocument/2006/relationships/oleObject" Target="file:///G:\2024-05-04to05-10%20(A5)%20C384400%20NASA\00_Data_Reference.xlsm!pptxLink1!R1C1:R7C2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9.emf"/><Relationship Id="rId4" Type="http://schemas.openxmlformats.org/officeDocument/2006/relationships/oleObject" Target="file:///G:\2024-05-04to05-10%20(A5)%20C384400%20NASA\00_Data_Reference.xlsm!pptxLink1!R10C1:R18C2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0.emf"/><Relationship Id="rId4" Type="http://schemas.openxmlformats.org/officeDocument/2006/relationships/oleObject" Target="file:///G:\2024-05-04to05-10%20(A5)%20C384400%20NASA\00_Data_Reference.xlsm!pptxLink1!R20C1:R31C2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60CCB3-17E5-4DE9-9235-B3AD912C038A}"/>
              </a:ext>
            </a:extLst>
          </p:cNvPr>
          <p:cNvSpPr txBox="1">
            <a:spLocks/>
          </p:cNvSpPr>
          <p:nvPr/>
        </p:nvSpPr>
        <p:spPr>
          <a:xfrm>
            <a:off x="1524000" y="922975"/>
            <a:ext cx="9144000" cy="8989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/>
              <a:t>Technology Test</a:t>
            </a:r>
            <a:endParaRPr lang="en-US" sz="4800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36609E4-9291-48F4-B53A-32D535DF07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760067"/>
              </p:ext>
            </p:extLst>
          </p:nvPr>
        </p:nvGraphicFramePr>
        <p:xfrm>
          <a:off x="3375025" y="2062163"/>
          <a:ext cx="5441950" cy="288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Macro-Enabled Worksheet" r:id="rId3" imgW="5196769" imgH="2918310" progId="Excel.SheetMacroEnabled.12">
                  <p:link updateAutomatic="1"/>
                </p:oleObj>
              </mc:Choice>
              <mc:Fallback>
                <p:oleObj name="Macro-Enabled Worksheet" r:id="rId3" imgW="5196769" imgH="2918310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75025" y="2062163"/>
                        <a:ext cx="5441950" cy="288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6376B0D6-A6B1-4DF8-BDB4-D2848D8958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2344552"/>
              </p:ext>
            </p:extLst>
          </p:nvPr>
        </p:nvGraphicFramePr>
        <p:xfrm>
          <a:off x="3375025" y="5383213"/>
          <a:ext cx="5441950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Macro-Enabled Worksheet" r:id="rId5" imgW="5196769" imgH="670734" progId="Excel.SheetMacroEnabled.12">
                  <p:link updateAutomatic="1"/>
                </p:oleObj>
              </mc:Choice>
              <mc:Fallback>
                <p:oleObj name="Macro-Enabled Worksheet" r:id="rId5" imgW="5196769" imgH="670734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75025" y="5383213"/>
                        <a:ext cx="5441950" cy="661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97DEC329-0B61-46C2-ACE8-B24E3494BC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200268"/>
              </p:ext>
            </p:extLst>
          </p:nvPr>
        </p:nvGraphicFramePr>
        <p:xfrm>
          <a:off x="3497262" y="5078413"/>
          <a:ext cx="519747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Macro-Enabled Worksheet" r:id="rId7" imgW="5196769" imgH="304879" progId="Excel.SheetMacroEnabled.12">
                  <p:link updateAutomatic="1"/>
                </p:oleObj>
              </mc:Choice>
              <mc:Fallback>
                <p:oleObj name="Macro-Enabled Worksheet" r:id="rId7" imgW="5196769" imgH="304879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97262" y="5078413"/>
                        <a:ext cx="5197475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8625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AFB86F-F314-2808-D124-99FF9729F4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75811" y="1295264"/>
            <a:ext cx="9040378" cy="4632289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E4158602-CE03-D865-8B96-7884DB0F17A7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2284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1E2C5B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500" b="1" dirty="0">
                <a:latin typeface="+mn-lt"/>
                <a:ea typeface="ＭＳ Ｐゴシック" charset="-128"/>
              </a:rPr>
              <a:t>CMMI</a:t>
            </a:r>
            <a:r>
              <a:rPr lang="en-US" altLang="en-US" dirty="0">
                <a:ea typeface="ＭＳ Ｐゴシック" charset="-128"/>
              </a:rPr>
              <a:t> </a:t>
            </a:r>
            <a:r>
              <a:rPr lang="en-US" altLang="en-US" sz="3500" b="1" dirty="0">
                <a:latin typeface="+mn-lt"/>
                <a:ea typeface="ＭＳ Ｐゴシック" charset="-128"/>
              </a:rPr>
              <a:t>Appraisal Process – Appraisal Phases</a:t>
            </a:r>
          </a:p>
        </p:txBody>
      </p:sp>
    </p:spTree>
    <p:extLst>
      <p:ext uri="{BB962C8B-B14F-4D97-AF65-F5344CB8AC3E}">
        <p14:creationId xmlns:p14="http://schemas.microsoft.com/office/powerpoint/2010/main" val="3113447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3305716" y="1052815"/>
            <a:ext cx="5154613" cy="515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7672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1ED6D-359B-4DB9-A138-F6149B35A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Notice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8C33A-3F28-4A57-89CE-6D34B3F73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This pptx has embedded links to </a:t>
            </a:r>
            <a:r>
              <a:rPr lang="en-US" sz="2000" dirty="0" err="1"/>
              <a:t>00_Data_Reference.xlsm</a:t>
            </a:r>
            <a:endParaRPr lang="en-US" sz="2000" dirty="0"/>
          </a:p>
          <a:p>
            <a:r>
              <a:rPr lang="en-US" sz="2000" dirty="0"/>
              <a:t>The latest information and version of the Benchmark Appraiser Support Environment (BASE) can be accessed at </a:t>
            </a:r>
            <a:r>
              <a:rPr lang="en-US" sz="2000" dirty="0" err="1">
                <a:hlinkClick r:id="rId2"/>
              </a:rPr>
              <a:t>www.demix.org</a:t>
            </a:r>
            <a:r>
              <a:rPr lang="en-US" sz="2000" dirty="0">
                <a:hlinkClick r:id="rId2"/>
              </a:rPr>
              <a:t>/tools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2701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3BC500A-BFD5-4AA6-A547-A5D9086C0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018" y="5136108"/>
            <a:ext cx="2294990" cy="547267"/>
          </a:xfrm>
          <a:prstGeom prst="rect">
            <a:avLst/>
          </a:prstGeom>
        </p:spPr>
      </p:pic>
      <p:sp>
        <p:nvSpPr>
          <p:cNvPr id="3077" name="TextBox 4"/>
          <p:cNvSpPr txBox="1">
            <a:spLocks noChangeArrowheads="1"/>
          </p:cNvSpPr>
          <p:nvPr/>
        </p:nvSpPr>
        <p:spPr bwMode="auto">
          <a:xfrm>
            <a:off x="2057399" y="3550122"/>
            <a:ext cx="8077201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ZA" altLang="zh-CN" sz="1800" dirty="0">
                <a:latin typeface="+mn-lt"/>
              </a:rPr>
              <a:t>It is a pleasure and an honour to be here with you today. We are looking forward to working with you and your team over the coming days.</a:t>
            </a:r>
          </a:p>
          <a:p>
            <a:pPr algn="ctr" eaLnBrk="1" hangingPunct="1"/>
            <a:r>
              <a:rPr lang="zh-TW" altLang="en-US" sz="2000" dirty="0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今天我很高興和榮幸來到這裡，我期待著在未來的几天里與您和您的團隊一起工作。</a:t>
            </a:r>
            <a:endParaRPr lang="en-ZA" altLang="zh-CN" sz="20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6954CA7-005C-4F39-92CE-D8155080ED4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824" y="4999368"/>
            <a:ext cx="728200" cy="810578"/>
          </a:xfrm>
          <a:prstGeom prst="rect">
            <a:avLst/>
          </a:prstGeom>
        </p:spPr>
      </p:pic>
      <p:pic>
        <p:nvPicPr>
          <p:cNvPr id="32" name="Picture 31" descr="A close up of a sign&#10;&#10;Description automatically generated">
            <a:extLst>
              <a:ext uri="{FF2B5EF4-FFF2-40B4-BE49-F238E27FC236}">
                <a16:creationId xmlns:a16="http://schemas.microsoft.com/office/drawing/2014/main" id="{3E788F89-59DA-4112-8599-0FCF45176E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851" y="5011695"/>
            <a:ext cx="812573" cy="78592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1B2B80C-7265-40EB-97CE-CE0C4FE7D99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0" t="2007" r="14562" b="-2007"/>
          <a:stretch/>
        </p:blipFill>
        <p:spPr>
          <a:xfrm>
            <a:off x="9478501" y="4999368"/>
            <a:ext cx="1116817" cy="810578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EEBEE5F4-012C-410B-AC0D-D34E631EDC0C}"/>
              </a:ext>
            </a:extLst>
          </p:cNvPr>
          <p:cNvGrpSpPr/>
          <p:nvPr/>
        </p:nvGrpSpPr>
        <p:grpSpPr>
          <a:xfrm>
            <a:off x="10669668" y="5099783"/>
            <a:ext cx="846120" cy="609751"/>
            <a:chOff x="152400" y="4012035"/>
            <a:chExt cx="1986438" cy="117974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02AEB9D-8841-45F7-8CAB-1B38968DF3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920" b="21052"/>
            <a:stretch/>
          </p:blipFill>
          <p:spPr>
            <a:xfrm>
              <a:off x="152400" y="4058960"/>
              <a:ext cx="1986438" cy="1132820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D9B4C94-FB3C-43D3-BABE-98A6FFD0C43F}"/>
                </a:ext>
              </a:extLst>
            </p:cNvPr>
            <p:cNvGrpSpPr/>
            <p:nvPr/>
          </p:nvGrpSpPr>
          <p:grpSpPr>
            <a:xfrm>
              <a:off x="252395" y="4012035"/>
              <a:ext cx="1756513" cy="441334"/>
              <a:chOff x="3505200" y="5861931"/>
              <a:chExt cx="1754272" cy="584757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48A3EA6-FBEC-43F7-A250-298AFED49EDC}"/>
                  </a:ext>
                </a:extLst>
              </p:cNvPr>
              <p:cNvSpPr/>
              <p:nvPr/>
            </p:nvSpPr>
            <p:spPr>
              <a:xfrm>
                <a:off x="3505200" y="5861931"/>
                <a:ext cx="1754272" cy="5847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638D3C24-2693-4B6E-8918-A946A332AB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505200" y="5861931"/>
                <a:ext cx="1754272" cy="584757"/>
              </a:xfrm>
              <a:prstGeom prst="rect">
                <a:avLst/>
              </a:prstGeom>
            </p:spPr>
          </p:pic>
        </p:grpSp>
      </p:grpSp>
      <p:pic>
        <p:nvPicPr>
          <p:cNvPr id="39" name="Picture 38" descr="A picture containing clipart&#10;&#10;Description automatically generated">
            <a:extLst>
              <a:ext uri="{FF2B5EF4-FFF2-40B4-BE49-F238E27FC236}">
                <a16:creationId xmlns:a16="http://schemas.microsoft.com/office/drawing/2014/main" id="{528DADE8-D1C4-46AD-8EA1-39B725B1FB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517" y="5036857"/>
            <a:ext cx="1266632" cy="73560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30F9EC6-7007-442F-9B14-472D791273E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375" y="5036857"/>
            <a:ext cx="728200" cy="73560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FC067E0-B1E2-4ABB-954D-E36139045FC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774" y="5148463"/>
            <a:ext cx="592894" cy="51239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A8C5C63-6380-45A7-84FE-5E6876A1758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9285" y="5054186"/>
            <a:ext cx="670188" cy="700942"/>
          </a:xfrm>
          <a:prstGeom prst="rect">
            <a:avLst/>
          </a:prstGeom>
        </p:spPr>
      </p:pic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194C16C1-AB6D-486E-B218-635DBF4B8FA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927" y="4983314"/>
            <a:ext cx="812573" cy="842689"/>
          </a:xfrm>
          <a:prstGeom prst="rect">
            <a:avLst/>
          </a:prstGeom>
        </p:spPr>
      </p:pic>
      <p:pic>
        <p:nvPicPr>
          <p:cNvPr id="30" name="Picture 2" descr="http://eurasiangroup.org/clones/photos/photo3/Flag_China.gif">
            <a:extLst>
              <a:ext uri="{FF2B5EF4-FFF2-40B4-BE49-F238E27FC236}">
                <a16:creationId xmlns:a16="http://schemas.microsoft.com/office/drawing/2014/main" id="{0DB3A38A-CE0C-488A-B87F-37FFDD2E1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579" y="1038146"/>
            <a:ext cx="1080000" cy="64304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https://www.cia.gov/library/publications/the-world-factbook/graphics/flags/large/sf-lgflag.gif">
            <a:extLst>
              <a:ext uri="{FF2B5EF4-FFF2-40B4-BE49-F238E27FC236}">
                <a16:creationId xmlns:a16="http://schemas.microsoft.com/office/drawing/2014/main" id="{5804FC85-67E1-4C1D-A768-A4E046E7F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863" y="2641935"/>
            <a:ext cx="1080000" cy="70636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http://www.diabetesmine.com/wp-content/uploads/2011/02/spain-flag.gif">
            <a:extLst>
              <a:ext uri="{FF2B5EF4-FFF2-40B4-BE49-F238E27FC236}">
                <a16:creationId xmlns:a16="http://schemas.microsoft.com/office/drawing/2014/main" id="{5D685488-5751-4610-AE1F-6A7C4BE39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618" y="1849451"/>
            <a:ext cx="1080000" cy="64435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2" descr="http://1.bp.blogspot.com/-dCG_ru9E2jY/Twy2lX1A4MI/AAAAAAABCVQ/sk5d4dhnIhM/s1600/Switzerland_Flag.jpg">
            <a:extLst>
              <a:ext uri="{FF2B5EF4-FFF2-40B4-BE49-F238E27FC236}">
                <a16:creationId xmlns:a16="http://schemas.microsoft.com/office/drawing/2014/main" id="{1CCB6A1E-9C8F-4CF7-8854-7EAED2AC6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456" y="1844427"/>
            <a:ext cx="1080000" cy="64961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>
            <a:extLst>
              <a:ext uri="{FF2B5EF4-FFF2-40B4-BE49-F238E27FC236}">
                <a16:creationId xmlns:a16="http://schemas.microsoft.com/office/drawing/2014/main" id="{906DB6B8-FB70-49A9-90A8-CE08CF7A3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111" y="2655335"/>
            <a:ext cx="1080000" cy="695098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829E41C9-1208-4F5B-9B72-C350895017B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000113" y="1041906"/>
            <a:ext cx="1080000" cy="629853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9" name="Picture 48" descr="http://www.onlinenewspapers.com/images/germany.gif">
            <a:extLst>
              <a:ext uri="{FF2B5EF4-FFF2-40B4-BE49-F238E27FC236}">
                <a16:creationId xmlns:a16="http://schemas.microsoft.com/office/drawing/2014/main" id="{3F300468-6315-4AAF-9348-32BCBBA8F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757" y="1038146"/>
            <a:ext cx="1080000" cy="643045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722CF4D-7FE1-45B8-81FB-B3A16FBB595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402" y="1047201"/>
            <a:ext cx="1080000" cy="643046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1" name="Picture 50" descr="A close up of a logo&#10;&#10;Description automatically generated">
            <a:extLst>
              <a:ext uri="{FF2B5EF4-FFF2-40B4-BE49-F238E27FC236}">
                <a16:creationId xmlns:a16="http://schemas.microsoft.com/office/drawing/2014/main" id="{71E22DBF-B29C-4402-8AEA-178EA3063525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663" y="1054688"/>
            <a:ext cx="1080000" cy="63556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D9C0948D-3FA9-4C7F-8D52-47741C98F9D4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687402" y="2651707"/>
            <a:ext cx="1080000" cy="706365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4" name="Picture 2" descr="Flag of the United Arab Emirates.svg">
            <a:extLst>
              <a:ext uri="{FF2B5EF4-FFF2-40B4-BE49-F238E27FC236}">
                <a16:creationId xmlns:a16="http://schemas.microsoft.com/office/drawing/2014/main" id="{F3617B43-1542-4F3C-956C-3E408F634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756" y="1839721"/>
            <a:ext cx="1080000" cy="643045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India - Wikipedia">
            <a:extLst>
              <a:ext uri="{FF2B5EF4-FFF2-40B4-BE49-F238E27FC236}">
                <a16:creationId xmlns:a16="http://schemas.microsoft.com/office/drawing/2014/main" id="{2850122E-32F6-40C4-AEC8-C4B0EC346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11" y="2644070"/>
            <a:ext cx="1080000" cy="70636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FEF7BC6-DE2A-1BA8-D162-418AA6F248B4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353377" y="1047201"/>
            <a:ext cx="1080000" cy="643046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91D709-B59F-05B8-0708-2944651EA14F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362529" y="1870870"/>
            <a:ext cx="1080000" cy="644357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5B9EE7-D463-5A58-9C5D-FBEAF1BD6F1D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9339663" y="1849629"/>
            <a:ext cx="1080000" cy="643046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6B6DC8-AFD9-1013-CFA4-A5009EC830EB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000111" y="1849629"/>
            <a:ext cx="1080000" cy="643046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1D91F97-81EF-55DD-1241-7E663D88BFFB}"/>
              </a:ext>
            </a:extLst>
          </p:cNvPr>
          <p:cNvPicPr>
            <a:picLocks noChangeAspect="1"/>
          </p:cNvPicPr>
          <p:nvPr/>
        </p:nvPicPr>
        <p:blipFill rotWithShape="1">
          <a:blip r:embed="rId31"/>
          <a:srcRect b="6395"/>
          <a:stretch/>
        </p:blipFill>
        <p:spPr>
          <a:xfrm>
            <a:off x="6694728" y="1040336"/>
            <a:ext cx="1080000" cy="656775"/>
          </a:xfrm>
          <a:prstGeom prst="rect">
            <a:avLst/>
          </a:prstGeom>
          <a:ln w="9525"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4F9AAA-F25B-7B38-EE7D-9D1B63F7470E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5456" y="2644070"/>
            <a:ext cx="1080000" cy="706364"/>
          </a:xfrm>
          <a:prstGeom prst="rect">
            <a:avLst/>
          </a:prstGeom>
          <a:ln w="9525"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5A4E54-8846-BE30-E77E-8EA0B4841703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6683311" y="1839722"/>
            <a:ext cx="1080000" cy="656775"/>
          </a:xfrm>
          <a:prstGeom prst="rect">
            <a:avLst/>
          </a:prstGeom>
          <a:ln w="9525"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0053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56AC6-8B5D-4EE0-897A-9EECC028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442" y="908050"/>
            <a:ext cx="10397836" cy="602284"/>
          </a:xfrm>
        </p:spPr>
        <p:txBody>
          <a:bodyPr/>
          <a:lstStyle/>
          <a:p>
            <a:r>
              <a:rPr lang="en-ZA" dirty="0"/>
              <a:t>DEMIXIUM™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BCE02E9-B639-4352-9CD8-7319ACA08735}"/>
              </a:ext>
            </a:extLst>
          </p:cNvPr>
          <p:cNvGrpSpPr/>
          <p:nvPr/>
        </p:nvGrpSpPr>
        <p:grpSpPr>
          <a:xfrm>
            <a:off x="4465481" y="1878295"/>
            <a:ext cx="2719052" cy="4415485"/>
            <a:chOff x="4440140" y="1417173"/>
            <a:chExt cx="2719052" cy="4415485"/>
          </a:xfrm>
        </p:grpSpPr>
        <p:sp>
          <p:nvSpPr>
            <p:cNvPr id="4" name="Arrow: Up 3">
              <a:extLst>
                <a:ext uri="{FF2B5EF4-FFF2-40B4-BE49-F238E27FC236}">
                  <a16:creationId xmlns:a16="http://schemas.microsoft.com/office/drawing/2014/main" id="{2D3100A3-8319-4488-9BD8-FA36065DF984}"/>
                </a:ext>
              </a:extLst>
            </p:cNvPr>
            <p:cNvSpPr/>
            <p:nvPr/>
          </p:nvSpPr>
          <p:spPr>
            <a:xfrm>
              <a:off x="4638776" y="1417173"/>
              <a:ext cx="2321781" cy="3657600"/>
            </a:xfrm>
            <a:prstGeom prst="upArrow">
              <a:avLst/>
            </a:prstGeom>
            <a:solidFill>
              <a:srgbClr val="299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78F0F7F-3E23-4ED2-ABCC-98187E77E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40140" y="2583208"/>
              <a:ext cx="2719052" cy="3249450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D84EF48-EF5E-49FA-B6A9-E5C80B9C0007}"/>
              </a:ext>
            </a:extLst>
          </p:cNvPr>
          <p:cNvSpPr txBox="1"/>
          <p:nvPr/>
        </p:nvSpPr>
        <p:spPr>
          <a:xfrm>
            <a:off x="951442" y="1307835"/>
            <a:ext cx="343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Demixium™ Copyright Demix 2021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021C6B-98B3-4617-86D6-C346F83D70CA}"/>
              </a:ext>
            </a:extLst>
          </p:cNvPr>
          <p:cNvSpPr txBox="1"/>
          <p:nvPr/>
        </p:nvSpPr>
        <p:spPr>
          <a:xfrm>
            <a:off x="2777670" y="5844796"/>
            <a:ext cx="60946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ZA" sz="1600" dirty="0">
                <a:hlinkClick r:id="rId3"/>
              </a:rPr>
              <a:t>www.demixium.com</a:t>
            </a:r>
            <a:endParaRPr lang="en-ZA" sz="1600" dirty="0"/>
          </a:p>
          <a:p>
            <a:pPr algn="ctr"/>
            <a:r>
              <a:rPr lang="en-ZA" sz="1600" b="0" i="0" dirty="0">
                <a:solidFill>
                  <a:srgbClr val="000000"/>
                </a:solidFill>
                <a:effectLst/>
                <a:latin typeface="Open Sans"/>
              </a:rPr>
              <a:t>Knowledge | </a:t>
            </a:r>
            <a:r>
              <a:rPr lang="en-ZA" sz="1600" dirty="0">
                <a:solidFill>
                  <a:srgbClr val="000000"/>
                </a:solidFill>
                <a:latin typeface="Open Sans"/>
              </a:rPr>
              <a:t>Performance</a:t>
            </a:r>
            <a:r>
              <a:rPr lang="en-ZA" sz="1600" b="0" i="0" dirty="0">
                <a:solidFill>
                  <a:srgbClr val="000000"/>
                </a:solidFill>
                <a:effectLst/>
                <a:latin typeface="Open Sans"/>
              </a:rPr>
              <a:t> | Results</a:t>
            </a:r>
            <a:r>
              <a:rPr lang="en-ZA" sz="16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56B3AA-4ADA-412B-9A45-4D5AA4F494AE}"/>
              </a:ext>
            </a:extLst>
          </p:cNvPr>
          <p:cNvSpPr txBox="1"/>
          <p:nvPr/>
        </p:nvSpPr>
        <p:spPr>
          <a:xfrm>
            <a:off x="1308059" y="2606819"/>
            <a:ext cx="27190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/>
              <a:t>Demixium is a collection of best practices to assess an organisation across a variety of domains and best practice models. It is available for free use under the MIT free use license agreement.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369FE8-DAF2-49E0-852E-C869E262D50E}"/>
              </a:ext>
            </a:extLst>
          </p:cNvPr>
          <p:cNvSpPr txBox="1"/>
          <p:nvPr/>
        </p:nvSpPr>
        <p:spPr>
          <a:xfrm>
            <a:off x="7821539" y="3022317"/>
            <a:ext cx="27190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1F497D"/>
                </a:solidFill>
              </a:rPr>
              <a:t>Demixium </a:t>
            </a:r>
            <a:r>
              <a:rPr lang="zh-CN" altLang="en-US" dirty="0">
                <a:solidFill>
                  <a:srgbClr val="1F497D"/>
                </a:solidFill>
              </a:rPr>
              <a:t>是一组最佳实践的集合，用于跨各种领域和最佳实践模型评估组织。 它可根据 </a:t>
            </a:r>
            <a:r>
              <a:rPr lang="en-US" altLang="zh-CN" dirty="0">
                <a:solidFill>
                  <a:srgbClr val="1F497D"/>
                </a:solidFill>
              </a:rPr>
              <a:t>MIT </a:t>
            </a:r>
            <a:r>
              <a:rPr lang="zh-CN" altLang="en-US" dirty="0">
                <a:solidFill>
                  <a:srgbClr val="1F497D"/>
                </a:solidFill>
              </a:rPr>
              <a:t>免费使用许可协议免费使用。</a:t>
            </a:r>
            <a:endParaRPr lang="en-ZA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818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629AD6-E198-3A47-A696-9DF21F27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Appraisal Overview </a:t>
            </a:r>
            <a:br>
              <a:rPr lang="en-US" b="1" dirty="0">
                <a:latin typeface="+mn-lt"/>
              </a:rPr>
            </a:br>
            <a:r>
              <a:rPr lang="zh-CN" altLang="en-US" sz="6000" b="1" dirty="0">
                <a:solidFill>
                  <a:srgbClr val="1F497D"/>
                </a:solidFill>
                <a:latin typeface="+mn-ea"/>
                <a:ea typeface="+mn-ea"/>
              </a:rPr>
              <a:t>评估概述</a:t>
            </a:r>
            <a:endParaRPr lang="en-US" b="1" dirty="0">
              <a:solidFill>
                <a:srgbClr val="1F497D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8322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3"/>
          <p:cNvSpPr>
            <a:spLocks noGrp="1" noChangeArrowheads="1"/>
          </p:cNvSpPr>
          <p:nvPr>
            <p:ph type="title"/>
          </p:nvPr>
        </p:nvSpPr>
        <p:spPr>
          <a:xfrm>
            <a:off x="962488" y="1039828"/>
            <a:ext cx="10515600" cy="602284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Overview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5F159CF9-D190-4108-A66F-758467A67B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4499967"/>
              </p:ext>
            </p:extLst>
          </p:nvPr>
        </p:nvGraphicFramePr>
        <p:xfrm>
          <a:off x="1060450" y="1860550"/>
          <a:ext cx="8245475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Macro-Enabled Worksheet" r:id="rId4" imgW="8244911" imgH="1432718" progId="Excel.SheetMacroEnabled.12">
                  <p:link updateAutomatic="1"/>
                </p:oleObj>
              </mc:Choice>
              <mc:Fallback>
                <p:oleObj name="Macro-Enabled Worksheet" r:id="rId4" imgW="8244911" imgH="1432718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60450" y="1860550"/>
                        <a:ext cx="8245475" cy="1431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1473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0070E001-535C-4B2C-BF94-3257A2286C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0240140"/>
              </p:ext>
            </p:extLst>
          </p:nvPr>
        </p:nvGraphicFramePr>
        <p:xfrm>
          <a:off x="1082675" y="2003425"/>
          <a:ext cx="8664575" cy="174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Macro-Enabled Worksheet" r:id="rId4" imgW="8244911" imgH="1584944" progId="Excel.SheetMacroEnabled.12">
                  <p:link updateAutomatic="1"/>
                </p:oleObj>
              </mc:Choice>
              <mc:Fallback>
                <p:oleObj name="Macro-Enabled Worksheet" r:id="rId4" imgW="8244911" imgH="1584944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82675" y="2003425"/>
                        <a:ext cx="8664575" cy="174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Overview</a:t>
            </a:r>
          </a:p>
        </p:txBody>
      </p:sp>
    </p:spTree>
    <p:extLst>
      <p:ext uri="{BB962C8B-B14F-4D97-AF65-F5344CB8AC3E}">
        <p14:creationId xmlns:p14="http://schemas.microsoft.com/office/powerpoint/2010/main" val="2505805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Team and Support Personnel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1B50E02C-C716-4CC3-8BC3-51D125EDBC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7780166"/>
              </p:ext>
            </p:extLst>
          </p:nvPr>
        </p:nvGraphicFramePr>
        <p:xfrm>
          <a:off x="1131888" y="2087563"/>
          <a:ext cx="8245475" cy="211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Macro-Enabled Worksheet" r:id="rId4" imgW="8244911" imgH="2110701" progId="Excel.SheetMacroEnabled.12">
                  <p:link updateAutomatic="1"/>
                </p:oleObj>
              </mc:Choice>
              <mc:Fallback>
                <p:oleObj name="Macro-Enabled Worksheet" r:id="rId4" imgW="8244911" imgH="2110701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31888" y="2087563"/>
                        <a:ext cx="8245475" cy="211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3676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84020" y="995024"/>
            <a:ext cx="7772400" cy="609600"/>
          </a:xfrm>
          <a:noFill/>
        </p:spPr>
        <p:txBody>
          <a:bodyPr vert="horz" wrap="none" lIns="90488" tIns="44450" rIns="90488" bIns="44450" rtlCol="0" anchor="ctr">
            <a:normAutofit/>
          </a:bodyPr>
          <a:lstStyle/>
          <a:p>
            <a:pPr algn="l" eaLnBrk="1" hangingPunct="1">
              <a:lnSpc>
                <a:spcPct val="85000"/>
              </a:lnSpc>
            </a:pPr>
            <a:r>
              <a:rPr lang="en-US" altLang="zh-CN" dirty="0">
                <a:latin typeface="Arial" charset="0"/>
              </a:rPr>
              <a:t>Appraisal Principles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055688" y="1848439"/>
            <a:ext cx="7772400" cy="3057247"/>
          </a:xfrm>
        </p:spPr>
        <p:txBody>
          <a:bodyPr vert="horz" lIns="63500" tIns="25400" rIns="63500" bIns="25400" rtlCol="0">
            <a:spAutoFit/>
          </a:bodyPr>
          <a:lstStyle/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Start with a process framework</a:t>
            </a:r>
            <a:br>
              <a:rPr lang="en-ZA" sz="18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以一个过程框架作为开始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Observe strict confidentiality and non-attribution</a:t>
            </a:r>
            <a:br>
              <a:rPr lang="en-ZA" sz="18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严格遵循保密性和不归因性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Involve senior management as appraisal sponsor</a:t>
            </a:r>
            <a:br>
              <a:rPr lang="en-ZA" sz="18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把高层作为评估发起人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Approach appraisal collaboratively to the extent possible</a:t>
            </a:r>
            <a:br>
              <a:rPr lang="en-ZA" sz="18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评估需要协调合作进行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Focus on action</a:t>
            </a:r>
            <a:br>
              <a:rPr lang="en-ZA" sz="18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关注行动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38F63-43DB-4D03-99F8-9DDEC68E7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Virtual appraisals – code of conduct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F612D-EFDE-4142-8FD5-20FE5144D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688" y="1562793"/>
            <a:ext cx="10397837" cy="4531043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GB" sz="1600" dirty="0"/>
              <a:t>When virtual interviews are planned for the appraisal, then virtual face-to-face (</a:t>
            </a:r>
            <a:r>
              <a:rPr lang="en-GB" sz="1600" dirty="0" err="1"/>
              <a:t>F2F</a:t>
            </a:r>
            <a:r>
              <a:rPr lang="en-GB" sz="1600" dirty="0"/>
              <a:t>) interviews are required to confirm the following:</a:t>
            </a:r>
          </a:p>
          <a:p>
            <a:pPr>
              <a:spcBef>
                <a:spcPts val="300"/>
              </a:spcBef>
            </a:pPr>
            <a:r>
              <a:rPr lang="en-GB" sz="1600" dirty="0"/>
              <a:t>Verifying interviewees are on camera</a:t>
            </a:r>
          </a:p>
          <a:p>
            <a:pPr>
              <a:spcBef>
                <a:spcPts val="300"/>
              </a:spcBef>
            </a:pPr>
            <a:r>
              <a:rPr lang="en-GB" sz="1600" dirty="0"/>
              <a:t>Verifying ATM identities and maximizing their participation</a:t>
            </a:r>
          </a:p>
          <a:p>
            <a:pPr>
              <a:spcBef>
                <a:spcPts val="300"/>
              </a:spcBef>
            </a:pPr>
            <a:r>
              <a:rPr lang="en-GB" sz="1600" dirty="0"/>
              <a:t>Verifying appraisal participant identities, e.g., interviewees, Appraisal Sponsor</a:t>
            </a:r>
          </a:p>
          <a:p>
            <a:pPr>
              <a:spcBef>
                <a:spcPts val="300"/>
              </a:spcBef>
            </a:pPr>
            <a:r>
              <a:rPr lang="en-GB" sz="1600" dirty="0"/>
              <a:t>Verifying only planned appraisal participants are present</a:t>
            </a:r>
          </a:p>
          <a:p>
            <a:pPr>
              <a:spcBef>
                <a:spcPts val="300"/>
              </a:spcBef>
            </a:pPr>
            <a:r>
              <a:rPr lang="en-GB" sz="1600" dirty="0"/>
              <a:t>Verifying that non-attribution and confidentiality rules are being followed, e.g., no other participants are present, physical setting is appropriate</a:t>
            </a:r>
          </a:p>
          <a:p>
            <a:pPr>
              <a:spcBef>
                <a:spcPts val="300"/>
              </a:spcBef>
            </a:pPr>
            <a:r>
              <a:rPr lang="en-GB" sz="1600" dirty="0"/>
              <a:t>Monitoring non-verbal communication and appraisal participant engagement</a:t>
            </a:r>
          </a:p>
          <a:p>
            <a:pPr marL="0" indent="0">
              <a:spcBef>
                <a:spcPts val="300"/>
              </a:spcBef>
              <a:buNone/>
            </a:pPr>
            <a:endParaRPr lang="en-ZA" sz="1600" dirty="0"/>
          </a:p>
          <a:p>
            <a:pPr marL="0" indent="0">
              <a:spcBef>
                <a:spcPts val="300"/>
              </a:spcBef>
              <a:buNone/>
            </a:pPr>
            <a:r>
              <a:rPr lang="zh-CN" altLang="en-US" sz="1600" dirty="0">
                <a:solidFill>
                  <a:srgbClr val="1F497D"/>
                </a:solidFill>
              </a:rPr>
              <a:t>当计划进行虚拟面试以进行评估时，需要进行虚拟面对面（</a:t>
            </a:r>
            <a:r>
              <a:rPr lang="en-US" altLang="zh-CN" sz="1600" dirty="0" err="1">
                <a:solidFill>
                  <a:srgbClr val="1F497D"/>
                </a:solidFill>
              </a:rPr>
              <a:t>F2F</a:t>
            </a:r>
            <a:r>
              <a:rPr lang="zh-CN" altLang="en-US" sz="1600" dirty="0">
                <a:solidFill>
                  <a:srgbClr val="1F497D"/>
                </a:solidFill>
              </a:rPr>
              <a:t>）面试以确认以下内容：</a:t>
            </a:r>
          </a:p>
          <a:p>
            <a:pPr>
              <a:spcBef>
                <a:spcPts val="300"/>
              </a:spcBef>
            </a:pPr>
            <a:r>
              <a:rPr lang="zh-CN" altLang="en-US" sz="1600" dirty="0">
                <a:solidFill>
                  <a:srgbClr val="1F497D"/>
                </a:solidFill>
              </a:rPr>
              <a:t>确认受访者在镜头前</a:t>
            </a:r>
          </a:p>
          <a:p>
            <a:pPr>
              <a:spcBef>
                <a:spcPts val="300"/>
              </a:spcBef>
            </a:pPr>
            <a:r>
              <a:rPr lang="zh-CN" altLang="en-US" sz="1600" dirty="0">
                <a:solidFill>
                  <a:srgbClr val="1F497D"/>
                </a:solidFill>
              </a:rPr>
              <a:t>核实</a:t>
            </a:r>
            <a:r>
              <a:rPr lang="en-US" altLang="zh-CN" sz="1600" dirty="0">
                <a:solidFill>
                  <a:srgbClr val="1F497D"/>
                </a:solidFill>
              </a:rPr>
              <a:t>ATM</a:t>
            </a:r>
            <a:r>
              <a:rPr lang="zh-CN" altLang="en-US" sz="1600" dirty="0">
                <a:solidFill>
                  <a:srgbClr val="1F497D"/>
                </a:solidFill>
              </a:rPr>
              <a:t>身份并最大化他们的参与</a:t>
            </a:r>
          </a:p>
          <a:p>
            <a:pPr>
              <a:spcBef>
                <a:spcPts val="300"/>
              </a:spcBef>
            </a:pPr>
            <a:r>
              <a:rPr lang="zh-CN" altLang="en-US" sz="1600" dirty="0">
                <a:solidFill>
                  <a:srgbClr val="1F497D"/>
                </a:solidFill>
              </a:rPr>
              <a:t>核实评估参与者身份，例如，受访者，评估发起人</a:t>
            </a:r>
          </a:p>
          <a:p>
            <a:pPr>
              <a:spcBef>
                <a:spcPts val="300"/>
              </a:spcBef>
            </a:pPr>
            <a:r>
              <a:rPr lang="zh-CN" altLang="en-US" sz="1600" dirty="0">
                <a:solidFill>
                  <a:srgbClr val="1F497D"/>
                </a:solidFill>
              </a:rPr>
              <a:t>确认只有计划中的评估参与者在场</a:t>
            </a:r>
          </a:p>
          <a:p>
            <a:pPr>
              <a:spcBef>
                <a:spcPts val="300"/>
              </a:spcBef>
            </a:pPr>
            <a:r>
              <a:rPr lang="zh-CN" altLang="en-US" sz="1600" dirty="0">
                <a:solidFill>
                  <a:srgbClr val="1F497D"/>
                </a:solidFill>
              </a:rPr>
              <a:t>确认遵守了非归因和保密规则，例如，没有其他参与者在场，物理环境适当</a:t>
            </a:r>
          </a:p>
          <a:p>
            <a:pPr>
              <a:spcBef>
                <a:spcPts val="300"/>
              </a:spcBef>
            </a:pPr>
            <a:r>
              <a:rPr lang="zh-CN" altLang="en-US" sz="1600" dirty="0">
                <a:solidFill>
                  <a:srgbClr val="1F497D"/>
                </a:solidFill>
              </a:rPr>
              <a:t>监控非语言交流和评估参与者的参与情况</a:t>
            </a:r>
            <a:endParaRPr lang="en-ZA" sz="1600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226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513751AC33344AB32CFD2920EFE649" ma:contentTypeVersion="11" ma:contentTypeDescription="Create a new document." ma:contentTypeScope="" ma:versionID="683516f7d70434a0e4dbd6c476be8d5b">
  <xsd:schema xmlns:xsd="http://www.w3.org/2001/XMLSchema" xmlns:xs="http://www.w3.org/2001/XMLSchema" xmlns:p="http://schemas.microsoft.com/office/2006/metadata/properties" xmlns:ns2="72e3a154-4955-46c3-9573-e9dec3e1f195" xmlns:ns3="ec500478-62e0-46fc-87f1-cfa988e486b4" targetNamespace="http://schemas.microsoft.com/office/2006/metadata/properties" ma:root="true" ma:fieldsID="cf4a15c6a1eec5dbba94230cc6a50510" ns2:_="" ns3:_="">
    <xsd:import namespace="72e3a154-4955-46c3-9573-e9dec3e1f195"/>
    <xsd:import namespace="ec500478-62e0-46fc-87f1-cfa988e486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e3a154-4955-46c3-9573-e9dec3e1f1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500478-62e0-46fc-87f1-cfa988e486b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5EC7A36-1D41-49F4-BCB2-B864FE70D8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e3a154-4955-46c3-9573-e9dec3e1f195"/>
    <ds:schemaRef ds:uri="ec500478-62e0-46fc-87f1-cfa988e486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F07B0D7-F930-4230-933E-ABA84959494E}">
  <ds:schemaRefs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ec500478-62e0-46fc-87f1-cfa988e486b4"/>
    <ds:schemaRef ds:uri="72e3a154-4955-46c3-9573-e9dec3e1f195"/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B8B49826-D5EE-4D24-B649-7C3A19B527D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785</Words>
  <Application>Microsoft Office PowerPoint</Application>
  <PresentationFormat>Widescreen</PresentationFormat>
  <Paragraphs>61</Paragraphs>
  <Slides>12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Links</vt:lpstr>
      </vt:variant>
      <vt:variant>
        <vt:i4>6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等线</vt:lpstr>
      <vt:lpstr>宋体</vt:lpstr>
      <vt:lpstr>Arial</vt:lpstr>
      <vt:lpstr>Calibri</vt:lpstr>
      <vt:lpstr>Calibri Light</vt:lpstr>
      <vt:lpstr>Open Sans</vt:lpstr>
      <vt:lpstr>Office Theme</vt:lpstr>
      <vt:lpstr>G:\2024-05-04to05-10 (A5) C384400 NASA\00_Data_Reference.xlsm!pptxCover!R4C2:R12C2</vt:lpstr>
      <vt:lpstr>G:\2024-05-04to05-10 (A5) C384400 NASA\00_Data_Reference.xlsm!pptxCover!R15C2:R17C2</vt:lpstr>
      <vt:lpstr>G:\2024-05-04to05-10 (A5) C384400 NASA\00_Data_Reference.xlsm!pptxCover!R24C2</vt:lpstr>
      <vt:lpstr>G:\2024-05-04to05-10 (A5) C384400 NASA\00_Data_Reference.xlsm!pptxLink1!R1C1:R7C2</vt:lpstr>
      <vt:lpstr>G:\2024-05-04to05-10 (A5) C384400 NASA\00_Data_Reference.xlsm!pptxLink1!R10C1:R18C2</vt:lpstr>
      <vt:lpstr>G:\2024-05-04to05-10 (A5) C384400 NASA\00_Data_Reference.xlsm!pptxLink1!R20C1:R31C2</vt:lpstr>
      <vt:lpstr>PowerPoint Presentation</vt:lpstr>
      <vt:lpstr>PowerPoint Presentation</vt:lpstr>
      <vt:lpstr>DEMIXIUM™</vt:lpstr>
      <vt:lpstr>Appraisal Overview  评估概述</vt:lpstr>
      <vt:lpstr>Appraisal Overview</vt:lpstr>
      <vt:lpstr>Appraisal Overview</vt:lpstr>
      <vt:lpstr>Appraisal Team and Support Personnel</vt:lpstr>
      <vt:lpstr>Appraisal Principles</vt:lpstr>
      <vt:lpstr>Virtual appraisals – code of conduct</vt:lpstr>
      <vt:lpstr>PowerPoint Presentation</vt:lpstr>
      <vt:lpstr>PowerPoint Presentation</vt:lpstr>
      <vt:lpstr>Notice</vt:lpstr>
    </vt:vector>
  </TitlesOfParts>
  <Company>ISACA-CMMI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MDD-Toolkit-Appraisal Final Findings Template</dc:title>
  <dc:creator>ISACA-CMMI</dc:creator>
  <cp:lastModifiedBy>Pieter van Zyl</cp:lastModifiedBy>
  <cp:revision>73</cp:revision>
  <dcterms:created xsi:type="dcterms:W3CDTF">2018-03-14T12:19:45Z</dcterms:created>
  <dcterms:modified xsi:type="dcterms:W3CDTF">2024-06-23T07:48:53Z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0x0101001F513751AC33344AB32CFD2920EFE649</vt:lpwstr>
  </property>
  <property fmtid="{D5CDD505-2E9C-101B-9397-08002B2CF9AE}" pid="3" name="xd_Signature">
    <vt:bool>false</vt:bool>
  </property>
  <property fmtid="{D5CDD505-2E9C-101B-9397-08002B2CF9AE}" pid="4" name="xd_ProgID">
    <vt:lpwstr/>
  </property>
  <property fmtid="{D5CDD505-2E9C-101B-9397-08002B2CF9AE}" pid="5" name="TemplateUrl">
    <vt:lpwstr/>
  </property>
  <property fmtid="{D5CDD505-2E9C-101B-9397-08002B2CF9AE}" pid="6" name="ComplianceAssetId">
    <vt:lpwstr/>
  </property>
  <property fmtid="{D5CDD505-2E9C-101B-9397-08002B2CF9AE}" pid="7" name="AuthorIds_UIVersion_3601">
    <vt:lpwstr>40</vt:lpwstr>
  </property>
  <property fmtid="{D5CDD505-2E9C-101B-9397-08002B2CF9AE}" pid="8" name="_ShortcutWebId">
    <vt:lpwstr/>
  </property>
  <property fmtid="{D5CDD505-2E9C-101B-9397-08002B2CF9AE}" pid="9" name="_ShortcutUniqueId">
    <vt:lpwstr/>
  </property>
  <property fmtid="{D5CDD505-2E9C-101B-9397-08002B2CF9AE}" pid="10" name="_ShortcutSiteId">
    <vt:lpwstr/>
  </property>
  <property fmtid="{D5CDD505-2E9C-101B-9397-08002B2CF9AE}" pid="11" name="Class">
    <vt:lpwstr/>
  </property>
  <property fmtid="{D5CDD505-2E9C-101B-9397-08002B2CF9AE}" pid="12" name="Model Component">
    <vt:lpwstr/>
  </property>
  <property fmtid="{D5CDD505-2E9C-101B-9397-08002B2CF9AE}" pid="13" name="_ShortcutUrl">
    <vt:lpwstr/>
  </property>
  <property fmtid="{D5CDD505-2E9C-101B-9397-08002B2CF9AE}" pid="14" name="Class Component">
    <vt:lpwstr/>
  </property>
</Properties>
</file>