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913" r:id="rId11"/>
    <p:sldId id="1550" r:id="rId12"/>
    <p:sldId id="1543" r:id="rId13"/>
    <p:sldId id="310" r:id="rId14"/>
    <p:sldId id="1513" r:id="rId15"/>
    <p:sldId id="914" r:id="rId16"/>
    <p:sldId id="915" r:id="rId17"/>
    <p:sldId id="1506" r:id="rId18"/>
    <p:sldId id="1507" r:id="rId19"/>
    <p:sldId id="923" r:id="rId20"/>
    <p:sldId id="919" r:id="rId21"/>
    <p:sldId id="1552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2593" autoAdjust="0"/>
  </p:normalViewPr>
  <p:slideViewPr>
    <p:cSldViewPr snapToGrid="0">
      <p:cViewPr varScale="1">
        <p:scale>
          <a:sx n="73" d="100"/>
          <a:sy n="73" d="100"/>
        </p:scale>
        <p:origin x="1248" y="5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32B81C3-8382-4113-BAD0-010A13E4D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C3F22-7FA0-47B5-A977-F0D9B341A6A5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8DCE-B80F-4E81-9623-EF0D27922F8E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0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emf"/><Relationship Id="rId4" Type="http://schemas.openxmlformats.org/officeDocument/2006/relationships/oleObject" Target="file:///G:\2024-05-04to05-10%20(A5)%20C384400%20NASA\00_Data_Reference.xlsm!pptxLink3!R2C1:R24C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file:///G:\2024-05-04to05-10%20(A5)%20C384400%20NASA\00_Data_Reference.xlsm!pptxLink1!R6C1:R7C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emf"/><Relationship Id="rId4" Type="http://schemas.openxmlformats.org/officeDocument/2006/relationships/oleObject" Target="file:///G:\2024-05-04to05-10%20(A5)%20C384400%20NASA\00_Data_Reference.xlsm!pptxLink4!R10C1:R27C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C1:R1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5C1:R2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G:\2024-05-04to05-10%20(A5)%20C384400%20NASA\00_Data_Reference.xlsm!pptxLink1!R8C4" TargetMode="External"/><Relationship Id="rId5" Type="http://schemas.openxmlformats.org/officeDocument/2006/relationships/image" Target="../media/image48.emf"/><Relationship Id="rId4" Type="http://schemas.openxmlformats.org/officeDocument/2006/relationships/oleObject" Target="file:///G:\2024-05-04to05-10%20(A5)%20C384400%20NASA\00_Data_Reference.xlsm!OULC!R50C2:R89C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1!R33C1:R40C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99_vf01_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2!R1C1:R4C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85730"/>
              </p:ext>
            </p:extLst>
          </p:nvPr>
        </p:nvGraphicFramePr>
        <p:xfrm>
          <a:off x="3375025" y="2052638"/>
          <a:ext cx="54403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52638"/>
                        <a:ext cx="5440363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1898"/>
              </p:ext>
            </p:extLst>
          </p:nvPr>
        </p:nvGraphicFramePr>
        <p:xfrm>
          <a:off x="3497263" y="5378450"/>
          <a:ext cx="5197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5378450"/>
                        <a:ext cx="519747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536454-AD5B-4F94-8339-31EA37690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05245"/>
              </p:ext>
            </p:extLst>
          </p:nvPr>
        </p:nvGraphicFramePr>
        <p:xfrm>
          <a:off x="3497263" y="5168900"/>
          <a:ext cx="51974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acro-Enabled Worksheet" r:id="rId7" imgW="5196769" imgH="274178" progId="Excel.SheetMacroEnabled.12">
                  <p:link updateAutomatic="1"/>
                </p:oleObj>
              </mc:Choice>
              <mc:Fallback>
                <p:oleObj name="Macro-Enabled Worksheet" r:id="rId7" imgW="5196769" imgH="2741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3" y="5168900"/>
                        <a:ext cx="519747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CB14951-7702-4C0F-B6A6-21391A66B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29463"/>
              </p:ext>
            </p:extLst>
          </p:nvPr>
        </p:nvGraphicFramePr>
        <p:xfrm>
          <a:off x="1033463" y="1936750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3" y="1936750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6B053-1B94-4E5C-BCF3-2B2E652C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92395"/>
              </p:ext>
            </p:extLst>
          </p:nvPr>
        </p:nvGraphicFramePr>
        <p:xfrm>
          <a:off x="1217613" y="1585913"/>
          <a:ext cx="82772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Macro-Enabled Worksheet" r:id="rId4" imgW="9928683" imgH="5463516" progId="Excel.SheetMacroEnabled.12">
                  <p:link updateAutomatic="1"/>
                </p:oleObj>
              </mc:Choice>
              <mc:Fallback>
                <p:oleObj name="Macro-Enabled Worksheet" r:id="rId4" imgW="9928683" imgH="54635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1585913"/>
                        <a:ext cx="8277225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92499-A6AA-4251-A074-798371D4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98879"/>
              </p:ext>
            </p:extLst>
          </p:nvPr>
        </p:nvGraphicFramePr>
        <p:xfrm>
          <a:off x="1250950" y="2544763"/>
          <a:ext cx="848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acro-Enabled Worksheet" r:id="rId4" imgW="8244911" imgH="358179" progId="Excel.SheetMacroEnabled.12">
                  <p:link updateAutomatic="1"/>
                </p:oleObj>
              </mc:Choice>
              <mc:Fallback>
                <p:oleObj name="Macro-Enabled Worksheet" r:id="rId4" imgW="8244911" imgH="3581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2544763"/>
                        <a:ext cx="84836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08831"/>
              </p:ext>
            </p:extLst>
          </p:nvPr>
        </p:nvGraphicFramePr>
        <p:xfrm>
          <a:off x="1384300" y="2100263"/>
          <a:ext cx="92170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Macro-Enabled Worksheet" r:id="rId4" imgW="13403403" imgH="4008199" progId="Excel.SheetMacroEnabled.12">
                  <p:link updateAutomatic="1"/>
                </p:oleObj>
              </mc:Choice>
              <mc:Fallback>
                <p:oleObj name="Macro-Enabled Worksheet" r:id="rId4" imgW="13403403" imgH="40081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100263"/>
                        <a:ext cx="921702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6564A6-5108-42B5-A49B-FB8D3B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18834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E0D9B-0FA4-4BC3-A0BF-07768E788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09798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13411"/>
              </p:ext>
            </p:extLst>
          </p:nvPr>
        </p:nvGraphicFramePr>
        <p:xfrm>
          <a:off x="1109663" y="1454150"/>
          <a:ext cx="6737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Macro-Enabled Worksheet" r:id="rId4" imgW="12489003" imgH="9060235" progId="Excel.SheetMacroEnabled.12">
                  <p:link updateAutomatic="1"/>
                </p:oleObj>
              </mc:Choice>
              <mc:Fallback>
                <p:oleObj name="Macro-Enabled Worksheet" r:id="rId4" imgW="12489003" imgH="90602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1454150"/>
                        <a:ext cx="6737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6788537" y="4560584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263901-0FC3-47D8-A1D7-1F48982B2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27685"/>
              </p:ext>
            </p:extLst>
          </p:nvPr>
        </p:nvGraphicFramePr>
        <p:xfrm>
          <a:off x="882650" y="942975"/>
          <a:ext cx="34242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Macro-Enabled Worksheet" r:id="rId6" imgW="3330117" imgH="7675" progId="Excel.SheetMacroEnabled.12">
                  <p:link updateAutomatic="1"/>
                </p:oleObj>
              </mc:Choice>
              <mc:Fallback>
                <p:oleObj name="Macro-Enabled Worksheet" r:id="rId6" imgW="3330117" imgH="767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650" y="942975"/>
                        <a:ext cx="3424238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9BF04E-9042-4397-8AD5-790E790E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0" y="2020570"/>
            <a:ext cx="1723565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Required Findings Categories:</a:t>
            </a:r>
          </a:p>
          <a:p>
            <a:pPr lvl="1"/>
            <a:r>
              <a:rPr lang="en-US" sz="2100" u="sng" dirty="0"/>
              <a:t>Weaknesses</a:t>
            </a:r>
            <a:r>
              <a:rPr lang="en-US" sz="2100" dirty="0"/>
              <a:t> - A type of preliminary or final finding, which is an ineffective, or lack of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sz="2100" b="1" dirty="0"/>
          </a:p>
          <a:p>
            <a:pPr lvl="1"/>
            <a:endParaRPr lang="en-US" sz="2100" dirty="0"/>
          </a:p>
          <a:p>
            <a:pPr lvl="1"/>
            <a:r>
              <a:rPr lang="en-US" sz="2100" u="sng" dirty="0"/>
              <a:t>Strengths</a:t>
            </a:r>
            <a:r>
              <a:rPr lang="en-US" sz="2100" dirty="0"/>
              <a:t> - A type of preliminary or final finding, which is an exemplary or noteworthy implementation of a process that meets the intent and value of a CMMI model practice.</a:t>
            </a:r>
            <a:endParaRPr lang="en-US" sz="2100" b="1" dirty="0"/>
          </a:p>
          <a:p>
            <a:r>
              <a:rPr lang="zh-CN" altLang="en-US" sz="2400" dirty="0">
                <a:solidFill>
                  <a:srgbClr val="1F497D"/>
                </a:solidFill>
              </a:rPr>
              <a:t>所需结果类别：</a:t>
            </a: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弱项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一种初步或最终的发现，是指一个或多个过程实施无效或缺乏实施，这些过程基于已验证的客观证据，符合实践的意图和价值，适用于整个项目和组织支持职能组或组织单元。这可以通过以下两种方式实现：</a:t>
            </a:r>
            <a:r>
              <a:rPr lang="en-US" altLang="zh-CN" sz="2100" dirty="0">
                <a:solidFill>
                  <a:srgbClr val="1F497D"/>
                </a:solidFill>
              </a:rPr>
              <a:t>a</a:t>
            </a:r>
            <a:r>
              <a:rPr lang="zh-CN" altLang="en-US" sz="2100" dirty="0">
                <a:solidFill>
                  <a:srgbClr val="1F497D"/>
                </a:solidFill>
              </a:rPr>
              <a:t>）过程本身没有满足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实践需求，或者</a:t>
            </a:r>
            <a:r>
              <a:rPr lang="en-US" altLang="zh-CN" sz="2100" dirty="0">
                <a:solidFill>
                  <a:srgbClr val="1F497D"/>
                </a:solidFill>
              </a:rPr>
              <a:t>b</a:t>
            </a:r>
            <a:r>
              <a:rPr lang="zh-CN" altLang="en-US" sz="2100" dirty="0">
                <a:solidFill>
                  <a:srgbClr val="1F497D"/>
                </a:solidFill>
              </a:rPr>
              <a:t>）项目或组织支持职能组没有遵循符合适用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实践意图和价值的过程。</a:t>
            </a:r>
            <a:endParaRPr lang="en-ZA" altLang="zh-CN" sz="2100" dirty="0">
              <a:solidFill>
                <a:srgbClr val="1F497D"/>
              </a:solidFill>
            </a:endParaRP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强项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一种初步或最终的发现，是一个模范性或值得注意的过程实现，其符合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模型实践的意图和价值。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6108F-A3D4-45BE-B8CA-9186C4E6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28959"/>
              </p:ext>
            </p:extLst>
          </p:nvPr>
        </p:nvGraphicFramePr>
        <p:xfrm>
          <a:off x="1006475" y="1606550"/>
          <a:ext cx="8245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Macro-Enabled Worksheet" r:id="rId3" imgW="8244911" imgH="2819384" progId="Excel.SheetMacroEnabled.12">
                  <p:link updateAutomatic="1"/>
                </p:oleObj>
              </mc:Choice>
              <mc:Fallback>
                <p:oleObj name="Macro-Enabled Worksheet" r:id="rId3" imgW="8244911" imgH="28193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06550"/>
                        <a:ext cx="82454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</a:t>
            </a:r>
            <a:r>
              <a:rPr lang="en-ZA" dirty="0" err="1"/>
              <a:t>Demix</a:t>
            </a:r>
            <a:r>
              <a:rPr lang="en-ZA" dirty="0"/>
              <a:t> 2021-2024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9062E2-4292-411C-8888-3870D8C3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83095"/>
              </p:ext>
            </p:extLst>
          </p:nvPr>
        </p:nvGraphicFramePr>
        <p:xfrm>
          <a:off x="1030288" y="2095500"/>
          <a:ext cx="8483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095500"/>
                        <a:ext cx="8483600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2D3759-24A7-42E2-82DB-6309FF00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5279"/>
              </p:ext>
            </p:extLst>
          </p:nvPr>
        </p:nvGraphicFramePr>
        <p:xfrm>
          <a:off x="1189038" y="2009775"/>
          <a:ext cx="8482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009775"/>
                        <a:ext cx="8482012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63602"/>
              </p:ext>
            </p:extLst>
          </p:nvPr>
        </p:nvGraphicFramePr>
        <p:xfrm>
          <a:off x="1103313" y="1790919"/>
          <a:ext cx="76438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Macro-Enabled Worksheet" r:id="rId4" imgW="7437262" imgH="1394342" progId="Excel.SheetMacroEnabled.12">
                  <p:link updateAutomatic="1"/>
                </p:oleObj>
              </mc:Choice>
              <mc:Fallback>
                <p:oleObj name="Macro-Enabled Worksheet" r:id="rId4" imgW="7437262" imgH="139434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313" y="1790919"/>
                        <a:ext cx="7643812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ec500478-62e0-46fc-87f1-cfa988e486b4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72e3a154-4955-46c3-9573-e9dec3e1f195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1339</Words>
  <Application>Microsoft Office PowerPoint</Application>
  <PresentationFormat>Widescreen</PresentationFormat>
  <Paragraphs>93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15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NASA\00_Data_Reference.xlsm!pptxCover!R20C2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NASA\00_Data_Reference.xlsm!pptxLink2!R1C1:R4C1</vt:lpstr>
      <vt:lpstr>G:\2024-05-04to05-10 (A5) C384400 NASA\00_Data_Reference.xlsm!pptxLink1!R20C1:R31C2</vt:lpstr>
      <vt:lpstr>G:\2024-05-04to05-10 (A5) C384400 NASA\00_Data_Reference.xlsm!pptxLink3!R2C1:R24C9</vt:lpstr>
      <vt:lpstr>G:\2024-05-04to05-10 (A5) C384400 NASA\00_Data_Reference.xlsm!pptxLink1!R6C1:R7C2</vt:lpstr>
      <vt:lpstr>G:\2024-05-04to05-10 (A5) C384400 NASA\00_Data_Reference.xlsm!pptxLink4!R10C1:R27C20</vt:lpstr>
      <vt:lpstr>G:\2024-05-04to05-10 (A5) C384400 NASA\00_Data_Reference.xlsm!pptxLink5!R1C1:R11C5</vt:lpstr>
      <vt:lpstr>G:\2024-05-04to05-10 (A5) C384400 NASA\00_Data_Reference.xlsm!pptxLink5!R15C1:R21C5</vt:lpstr>
      <vt:lpstr>G:\2024-05-04to05-10 (A5) C384400 NASA\00_Data_Reference.xlsm!OULC!R50C2:R89C22</vt:lpstr>
      <vt:lpstr>G:\2024-05-04to05-10 (A5) C384400 NASA\00_Data_Reference.xlsm!pptxLink1!R8C4</vt:lpstr>
      <vt:lpstr>G:\2024-05-04to05-10 (A5) C384400 NASA\00_Data_Reference.xlsm!pptxLink1!R33C1:R40C2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94</cp:revision>
  <dcterms:created xsi:type="dcterms:W3CDTF">2018-03-14T12:19:45Z</dcterms:created>
  <dcterms:modified xsi:type="dcterms:W3CDTF">2024-06-23T07:51:26Z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