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0693400" cy="75565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12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84756" tIns="42378" rIns="84756" bIns="42378"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51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8"/>
            <a:ext cx="90970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7" y="4231642"/>
            <a:ext cx="74916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30" y="1737997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119" y="302262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19" y="1737997"/>
            <a:ext cx="96321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2" y="7027547"/>
            <a:ext cx="34247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7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46957">
        <a:defRPr>
          <a:latin typeface="+mn-lt"/>
          <a:ea typeface="+mn-ea"/>
          <a:cs typeface="+mn-cs"/>
        </a:defRPr>
      </a:lvl2pPr>
      <a:lvl3pPr marL="1293915">
        <a:defRPr>
          <a:latin typeface="+mn-lt"/>
          <a:ea typeface="+mn-ea"/>
          <a:cs typeface="+mn-cs"/>
        </a:defRPr>
      </a:lvl3pPr>
      <a:lvl4pPr marL="1940869">
        <a:defRPr>
          <a:latin typeface="+mn-lt"/>
          <a:ea typeface="+mn-ea"/>
          <a:cs typeface="+mn-cs"/>
        </a:defRPr>
      </a:lvl4pPr>
      <a:lvl5pPr marL="2587825">
        <a:defRPr>
          <a:latin typeface="+mn-lt"/>
          <a:ea typeface="+mn-ea"/>
          <a:cs typeface="+mn-cs"/>
        </a:defRPr>
      </a:lvl5pPr>
      <a:lvl6pPr marL="3234786">
        <a:defRPr>
          <a:latin typeface="+mn-lt"/>
          <a:ea typeface="+mn-ea"/>
          <a:cs typeface="+mn-cs"/>
        </a:defRPr>
      </a:lvl6pPr>
      <a:lvl7pPr marL="3881740">
        <a:defRPr>
          <a:latin typeface="+mn-lt"/>
          <a:ea typeface="+mn-ea"/>
          <a:cs typeface="+mn-cs"/>
        </a:defRPr>
      </a:lvl7pPr>
      <a:lvl8pPr marL="4528698">
        <a:defRPr>
          <a:latin typeface="+mn-lt"/>
          <a:ea typeface="+mn-ea"/>
          <a:cs typeface="+mn-cs"/>
        </a:defRPr>
      </a:lvl8pPr>
      <a:lvl9pPr marL="51756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2C2:R3C9" TargetMode="External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12" Type="http://schemas.openxmlformats.org/officeDocument/2006/relationships/oleObject" Target="file:///G:\2024-05-04to05-10%20(A5)%20C384400%20NASA\00_Data_Reference.xlsm!pptxCertificate!R7C2:R7C9" TargetMode="External"/><Relationship Id="rId17" Type="http://schemas.openxmlformats.org/officeDocument/2006/relationships/oleObject" Target="file:///G:\2024-05-04to05-10%20(A5)%20C384400%20NASA\00_Data_Reference.xlsm!pptxCertificate!R11C6:R11C8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1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3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13C7:R15C9" TargetMode="External"/><Relationship Id="rId10" Type="http://schemas.openxmlformats.org/officeDocument/2006/relationships/oleObject" Target="file:///G:\2024-05-04to05-10%20(A5)%20C384400%20NASA\00_Data_Reference.xlsm!pptxCertificate!R4C2:R5C9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file:///G:\2024-05-04to05-10%20(A5)%20C384400%20NASA\00_Data_Reference.xlsm!pptxCertificate!R7C2:R7C9" TargetMode="External"/><Relationship Id="rId13" Type="http://schemas.openxmlformats.org/officeDocument/2006/relationships/image" Target="../media/image6.emf"/><Relationship Id="rId1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emf"/><Relationship Id="rId12" Type="http://schemas.openxmlformats.org/officeDocument/2006/relationships/oleObject" Target="file:///G:\2024-05-04to05-10%20(A5)%20C384400%20NASA\00_Data_Reference.xlsm!pptxCertificate!R11C6:R11C8" TargetMode="External"/><Relationship Id="rId17" Type="http://schemas.openxmlformats.org/officeDocument/2006/relationships/oleObject" Target="file:///G:\2024-05-04to05-10%20(A5)%20C384400%20NASA\00_Data_Reference.xlsm!pptxCertificate!R4C2:R4C9" TargetMode="Externa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emf"/><Relationship Id="rId20" Type="http://schemas.openxmlformats.org/officeDocument/2006/relationships/image" Target="../media/image11.jpeg"/><Relationship Id="rId1" Type="http://schemas.openxmlformats.org/officeDocument/2006/relationships/vmlDrawing" Target="../drawings/vmlDrawing2.vml"/><Relationship Id="rId6" Type="http://schemas.openxmlformats.org/officeDocument/2006/relationships/oleObject" Target="file:///G:\2024-05-04to05-10%20(A5)%20C384400%20NASA\00_Data_Reference.xlsm!pptxCertificate!R9C7:R9C8" TargetMode="External"/><Relationship Id="rId11" Type="http://schemas.openxmlformats.org/officeDocument/2006/relationships/image" Target="../media/image5.emf"/><Relationship Id="rId5" Type="http://schemas.openxmlformats.org/officeDocument/2006/relationships/image" Target="../media/image8.jpg"/><Relationship Id="rId15" Type="http://schemas.openxmlformats.org/officeDocument/2006/relationships/oleObject" Target="file:///G:\2024-05-04to05-10%20(A5)%20C384400%20NASA\00_Data_Reference.xlsm!pptxCertificate!R2C2:R2C9" TargetMode="External"/><Relationship Id="rId10" Type="http://schemas.openxmlformats.org/officeDocument/2006/relationships/oleObject" Target="file:///G:\2024-05-04to05-10%20(A5)%20C384400%20NASA\00_Data_Reference.xlsm!pptxCertificate!R13C7:R15C9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4.emf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1168"/>
              </p:ext>
            </p:extLst>
          </p:nvPr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6333"/>
              </p:ext>
            </p:extLst>
          </p:nvPr>
        </p:nvGraphicFramePr>
        <p:xfrm>
          <a:off x="1081292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68958"/>
              </p:ext>
            </p:extLst>
          </p:nvPr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77791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05F25-B019-4315-AE22-D0939A9F11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99943"/>
              </p:ext>
            </p:extLst>
          </p:nvPr>
        </p:nvGraphicFramePr>
        <p:xfrm>
          <a:off x="1792288" y="2122488"/>
          <a:ext cx="71104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Macro-Enabled Worksheet" r:id="rId8" imgW="6819723" imgH="548782" progId="Excel.SheetMacroEnabled.12">
                  <p:link updateAutomatic="1"/>
                </p:oleObj>
              </mc:Choice>
              <mc:Fallback>
                <p:oleObj name="Macro-Enabled Worksheet" r:id="rId8" imgW="6819723" imgH="54878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88" y="2122488"/>
                        <a:ext cx="711041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AD7DDDC-0AB7-4F41-8650-581DCBDF3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39608"/>
              </p:ext>
            </p:extLst>
          </p:nvPr>
        </p:nvGraphicFramePr>
        <p:xfrm>
          <a:off x="1712913" y="2913063"/>
          <a:ext cx="71104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Macro-Enabled Worksheet" r:id="rId10" imgW="6819723" imgH="640033" progId="Excel.SheetMacroEnabled.12">
                  <p:link updateAutomatic="1"/>
                </p:oleObj>
              </mc:Choice>
              <mc:Fallback>
                <p:oleObj name="Macro-Enabled Worksheet" r:id="rId10" imgW="6819723" imgH="64003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2913" y="2913063"/>
                        <a:ext cx="7110412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635191"/>
              </p:ext>
            </p:extLst>
          </p:nvPr>
        </p:nvGraphicFramePr>
        <p:xfrm>
          <a:off x="1830388" y="3717925"/>
          <a:ext cx="711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acro-Enabled Worksheet" r:id="rId12" imgW="6819723" imgH="335154" progId="Excel.SheetMacroEnabled.12">
                  <p:link updateAutomatic="1"/>
                </p:oleObj>
              </mc:Choice>
              <mc:Fallback>
                <p:oleObj name="Macro-Enabled Worksheet" r:id="rId12" imgW="6819723" imgH="3351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0388" y="3717925"/>
                        <a:ext cx="71104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52840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acro-Enabled Worksheet" r:id="rId15" imgW="3779662" imgH="906962" progId="Excel.SheetMacroEnabled.12">
                  <p:link updateAutomatic="1"/>
                </p:oleObj>
              </mc:Choice>
              <mc:Fallback>
                <p:oleObj name="Macro-Enabled Worksheet" r:id="rId15" imgW="3779662" imgH="90696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642541"/>
              </p:ext>
            </p:extLst>
          </p:nvPr>
        </p:nvGraphicFramePr>
        <p:xfrm>
          <a:off x="3694113" y="4876800"/>
          <a:ext cx="32146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acro-Enabled Worksheet" r:id="rId17" imgW="3093649" imgH="251578" progId="Excel.SheetMacroEnabled.12">
                  <p:link updateAutomatic="1"/>
                </p:oleObj>
              </mc:Choice>
              <mc:Fallback>
                <p:oleObj name="Macro-Enabled Worksheet" r:id="rId17" imgW="3093649" imgH="25157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2049F-EB2D-4B63-B33C-D128C22C705F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803400" y="-1365251"/>
            <a:ext cx="7162800" cy="10287000"/>
          </a:xfrm>
          <a:prstGeom prst="rect">
            <a:avLst/>
          </a:prstGeom>
        </p:spPr>
      </p:pic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2579698" y="882650"/>
          <a:ext cx="5534005" cy="67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8042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C</a:t>
                      </a:r>
                      <a:r>
                        <a:rPr lang="en-ZA" sz="3600" b="1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ertificate </a:t>
                      </a:r>
                      <a:r>
                        <a:rPr lang="en-ZA" sz="3600" b="1" dirty="0">
                          <a:solidFill>
                            <a:srgbClr val="231F20"/>
                          </a:solidFill>
                          <a:effectLst/>
                          <a:latin typeface="+mn-lt"/>
                          <a:cs typeface="Old English Text MT"/>
                        </a:rPr>
                        <a:t>of Achievement</a:t>
                      </a:r>
                    </a:p>
                  </a:txBody>
                  <a:tcPr marL="129399" marR="129399" marT="64701" marB="647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 rot="16200000">
            <a:off x="5307854" y="-3444617"/>
            <a:ext cx="153888" cy="7620002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7972" algn="ctr"/>
            <a:r>
              <a:rPr sz="1000" dirty="0">
                <a:solidFill>
                  <a:srgbClr val="231F20"/>
                </a:solidFill>
                <a:cs typeface="Microsoft PhagsPa"/>
              </a:rPr>
              <a:t>® 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apab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ili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y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Mo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elin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,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a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nd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CMM</a:t>
            </a:r>
            <a:r>
              <a:rPr lang="en-US" sz="1000" dirty="0">
                <a:solidFill>
                  <a:srgbClr val="231F20"/>
                </a:solidFill>
                <a:cs typeface="Microsoft PhagsPa"/>
              </a:rPr>
              <a:t>I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g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is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ed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in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he U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.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S.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P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at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ent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 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&amp; T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rad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em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ar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k 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O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ffi</a:t>
            </a:r>
            <a:r>
              <a:rPr sz="1000" spc="-7" dirty="0">
                <a:solidFill>
                  <a:srgbClr val="231F20"/>
                </a:solidFill>
                <a:cs typeface="Microsoft PhagsPa"/>
              </a:rPr>
              <a:t>c</a:t>
            </a:r>
            <a:r>
              <a:rPr sz="1000" dirty="0">
                <a:solidFill>
                  <a:srgbClr val="231F20"/>
                </a:solidFill>
                <a:cs typeface="Microsoft PhagsPa"/>
              </a:rPr>
              <a:t>e.</a:t>
            </a:r>
            <a:endParaRPr sz="1000" dirty="0">
              <a:cs typeface="Microsoft PhagsP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71" y="5345260"/>
            <a:ext cx="3502529" cy="947590"/>
          </a:xfrm>
          <a:prstGeom prst="rect">
            <a:avLst/>
          </a:prstGeom>
        </p:spPr>
      </p:pic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3990"/>
              </p:ext>
            </p:extLst>
          </p:nvPr>
        </p:nvGraphicFramePr>
        <p:xfrm>
          <a:off x="1049149" y="1438922"/>
          <a:ext cx="8607011" cy="515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9749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lang="en-ZA" sz="24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Benchmark Appraisal</a:t>
                      </a:r>
                    </a:p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17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R="82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against the </a:t>
                      </a:r>
                      <a:endParaRPr lang="en-ZA" sz="2000" dirty="0">
                        <a:solidFill>
                          <a:srgbClr val="231F20"/>
                        </a:solidFill>
                        <a:latin typeface="+mn-lt"/>
                        <a:cs typeface="Microsoft PhagsPa"/>
                      </a:endParaRPr>
                    </a:p>
                    <a:p>
                      <a:pPr marL="0" marR="825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231F20"/>
                          </a:solidFill>
                          <a:latin typeface="+mn-lt"/>
                          <a:cs typeface="Microsoft PhagsPa"/>
                        </a:rPr>
                        <a:t>CMMI® Development (CMMI-DEV)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bk object 16"/>
          <p:cNvSpPr/>
          <p:nvPr/>
        </p:nvSpPr>
        <p:spPr>
          <a:xfrm flipV="1">
            <a:off x="6353342" y="5593415"/>
            <a:ext cx="1927897" cy="45719"/>
          </a:xfrm>
          <a:custGeom>
            <a:avLst/>
            <a:gdLst/>
            <a:ahLst/>
            <a:cxnLst/>
            <a:rect l="l" t="t" r="r" b="b"/>
            <a:pathLst>
              <a:path w="2026285">
                <a:moveTo>
                  <a:pt x="0" y="0"/>
                </a:moveTo>
                <a:lnTo>
                  <a:pt x="2026079" y="0"/>
                </a:lnTo>
              </a:path>
            </a:pathLst>
          </a:custGeom>
          <a:ln w="90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546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41900" y="5457713"/>
          <a:ext cx="4607348" cy="114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7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0958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endParaRPr lang="en-ZA" sz="1600" dirty="0">
                        <a:solidFill>
                          <a:schemeClr val="lt1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9ABC3-5F4E-41B4-BF14-E7C6A7DBC9E4}"/>
              </a:ext>
            </a:extLst>
          </p:cNvPr>
          <p:cNvSpPr/>
          <p:nvPr/>
        </p:nvSpPr>
        <p:spPr>
          <a:xfrm>
            <a:off x="546100" y="442330"/>
            <a:ext cx="9677400" cy="6649876"/>
          </a:xfrm>
          <a:prstGeom prst="roundRect">
            <a:avLst>
              <a:gd name="adj" fmla="val 530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CC8E1A4-DACD-46E5-B3A8-3D99FE60E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68758"/>
              </p:ext>
            </p:extLst>
          </p:nvPr>
        </p:nvGraphicFramePr>
        <p:xfrm>
          <a:off x="4598988" y="4795838"/>
          <a:ext cx="26114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Macro-Enabled Worksheet" r:id="rId6" imgW="2522043" imgH="335154" progId="Excel.SheetMacroEnabled.12">
                  <p:link updateAutomatic="1"/>
                </p:oleObj>
              </mc:Choice>
              <mc:Fallback>
                <p:oleObj name="Macro-Enabled Worksheet" r:id="rId6" imgW="2522043" imgH="335154" progId="Excel.SheetMacroEnabled.12">
                  <p:link updateAutomatic="1"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CC8E1A4-DACD-46E5-B3A8-3D99FE60E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98988" y="4795838"/>
                        <a:ext cx="2611437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998D737-2470-466C-A00A-4F41B5A3B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67764"/>
              </p:ext>
            </p:extLst>
          </p:nvPr>
        </p:nvGraphicFramePr>
        <p:xfrm>
          <a:off x="1839913" y="3565525"/>
          <a:ext cx="711041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acro-Enabled Worksheet" r:id="rId8" imgW="6819723" imgH="335154" progId="Excel.SheetMacroEnabled.12">
                  <p:link updateAutomatic="1"/>
                </p:oleObj>
              </mc:Choice>
              <mc:Fallback>
                <p:oleObj name="Macro-Enabled Worksheet" r:id="rId8" imgW="6819723" imgH="335154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998D737-2470-466C-A00A-4F41B5A3B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9913" y="3565525"/>
                        <a:ext cx="7110412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B2CB21-1644-4E2B-ADF6-6DE333311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99034"/>
              </p:ext>
            </p:extLst>
          </p:nvPr>
        </p:nvGraphicFramePr>
        <p:xfrm>
          <a:off x="5208588" y="5902325"/>
          <a:ext cx="3933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Macro-Enabled Worksheet" r:id="rId10" imgW="3779662" imgH="906962" progId="Excel.SheetMacroEnabled.12">
                  <p:link updateAutomatic="1"/>
                </p:oleObj>
              </mc:Choice>
              <mc:Fallback>
                <p:oleObj name="Macro-Enabled Worksheet" r:id="rId10" imgW="3779662" imgH="906962" progId="Excel.SheetMacroEnabled.12">
                  <p:link updateAutomatic="1"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8B2CB21-1644-4E2B-ADF6-6DE333311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8588" y="5902325"/>
                        <a:ext cx="39338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BCC8715-1259-49D1-9C80-B137EDDE0B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72362"/>
              </p:ext>
            </p:extLst>
          </p:nvPr>
        </p:nvGraphicFramePr>
        <p:xfrm>
          <a:off x="3694113" y="4876800"/>
          <a:ext cx="3214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Macro-Enabled Worksheet" r:id="rId12" imgW="3093649" imgH="251578" progId="Excel.SheetMacroEnabled.12">
                  <p:link updateAutomatic="1"/>
                </p:oleObj>
              </mc:Choice>
              <mc:Fallback>
                <p:oleObj name="Macro-Enabled Worksheet" r:id="rId12" imgW="3093649" imgH="251578" progId="Excel.SheetMacroEnabled.12">
                  <p:link updateAutomatic="1"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2BCC8715-1259-49D1-9C80-B137EDDE0B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113" y="4876800"/>
                        <a:ext cx="3214687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A picture containing sitting&#10;&#10;Description automatically generated">
            <a:extLst>
              <a:ext uri="{FF2B5EF4-FFF2-40B4-BE49-F238E27FC236}">
                <a16:creationId xmlns:a16="http://schemas.microsoft.com/office/drawing/2014/main" id="{5F65ABCE-EF2F-47AD-9772-4A796DE49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4" y="4990347"/>
            <a:ext cx="1594684" cy="99615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94E6B8-41B2-425D-B6C8-A4B5B1D3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20572"/>
              </p:ext>
            </p:extLst>
          </p:nvPr>
        </p:nvGraphicFramePr>
        <p:xfrm>
          <a:off x="1830388" y="2341563"/>
          <a:ext cx="71104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acro-Enabled Worksheet" r:id="rId15" imgW="6819723" imgH="304879" progId="Excel.SheetMacroEnabled.12">
                  <p:link updateAutomatic="1"/>
                </p:oleObj>
              </mc:Choice>
              <mc:Fallback>
                <p:oleObj name="Macro-Enabled Worksheet" r:id="rId15" imgW="6819723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30388" y="2341563"/>
                        <a:ext cx="7110412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C138D35-4CC4-4B05-BA00-378FB0473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24866"/>
              </p:ext>
            </p:extLst>
          </p:nvPr>
        </p:nvGraphicFramePr>
        <p:xfrm>
          <a:off x="1792288" y="2928938"/>
          <a:ext cx="71104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acro-Enabled Worksheet" r:id="rId17" imgW="6819723" imgH="312554" progId="Excel.SheetMacroEnabled.12">
                  <p:link updateAutomatic="1"/>
                </p:oleObj>
              </mc:Choice>
              <mc:Fallback>
                <p:oleObj name="Macro-Enabled Worksheet" r:id="rId17" imgW="6819723" imgH="3125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92288" y="2928938"/>
                        <a:ext cx="7110412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lose up of ware&#10;&#10;Description automatically generated">
            <a:extLst>
              <a:ext uri="{FF2B5EF4-FFF2-40B4-BE49-F238E27FC236}">
                <a16:creationId xmlns:a16="http://schemas.microsoft.com/office/drawing/2014/main" id="{C91F64D8-352C-48E9-B9A6-DEB1BA226E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1" y="2534123"/>
            <a:ext cx="1608779" cy="16168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653584-A295-45B5-B872-95129987FEB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2427633" y="6363224"/>
            <a:ext cx="2208465" cy="5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4EAD7-175C-4A36-BA39-6576B06D2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3DDE5B-9594-4FF4-BA45-732F4D906A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EE0E7-65B5-4841-9A79-244D5C373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2e3a154-4955-46c3-9573-e9dec3e1f195"/>
    <ds:schemaRef ds:uri="http://schemas.microsoft.com/office/2006/documentManagement/types"/>
    <ds:schemaRef ds:uri="http://schemas.microsoft.com/office/infopath/2007/PartnerControls"/>
    <ds:schemaRef ds:uri="ec500478-62e0-46fc-87f1-cfa988e486b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80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Links</vt:lpstr>
      </vt:variant>
      <vt:variant>
        <vt:i4>12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Calibri</vt:lpstr>
      <vt:lpstr>Office Theme</vt:lpstr>
      <vt:lpstr>G:\2024-05-04to05-10 (A5) C384400 NASA\00_Data_Reference.xlsm!pptxCertificate!R9C7:R9C8</vt:lpstr>
      <vt:lpstr>G:\2024-05-04to05-10 (A5) C384400 NASA\00_Data_Reference.xlsm!pptxCertificate!R2C2:R3C9</vt:lpstr>
      <vt:lpstr>G:\2024-05-04to05-10 (A5) C384400 NASA\00_Data_Reference.xlsm!pptxCertificate!R4C2:R5C9</vt:lpstr>
      <vt:lpstr>G:\2024-05-04to05-10 (A5) C384400 NASA\00_Data_Reference.xlsm!pptxCertificate!R7C2:R7C9</vt:lpstr>
      <vt:lpstr>G:\2024-05-04to05-10 (A5) C384400 NASA\00_Data_Reference.xlsm!pptxCertificate!R13C7:R15C9</vt:lpstr>
      <vt:lpstr>G:\2024-05-04to05-10 (A5) C384400 NASA\00_Data_Reference.xlsm!pptxCertificate!R11C6:R11C8</vt:lpstr>
      <vt:lpstr>G:\2024-05-04to05-10 (A5) C384400 NASA\00_Data_Reference.xlsm!pptxCertificate!R9C7:R9C8</vt:lpstr>
      <vt:lpstr>G:\2024-05-04to05-10 (A5) C384400 NASA\00_Data_Reference.xlsm!pptxCertificate!R7C2:R7C9</vt:lpstr>
      <vt:lpstr>G:\2024-05-04to05-10 (A5) C384400 NASA\00_Data_Reference.xlsm!pptxCertificate!R13C7:R15C9</vt:lpstr>
      <vt:lpstr>G:\2024-05-04to05-10 (A5) C384400 NASA\00_Data_Reference.xlsm!pptxCertificate!R11C6:R11C8</vt:lpstr>
      <vt:lpstr>G:\2024-05-04to05-10 (A5) C384400 NASA\00_Data_Reference.xlsm!pptxCertificate!R2C2:R2C9</vt:lpstr>
      <vt:lpstr>G:\2024-05-04to05-10 (A5) C384400 NASA\00_Data_Reference.xlsm!pptxCertificate!R4C2:R4C9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07 - Dummy - Certificate Chinese</dc:title>
  <dc:creator>Pieter</dc:creator>
  <cp:lastModifiedBy>Pieter van Zyl</cp:lastModifiedBy>
  <cp:revision>108</cp:revision>
  <cp:lastPrinted>2017-07-31T10:32:34Z</cp:lastPrinted>
  <dcterms:created xsi:type="dcterms:W3CDTF">2014-06-04T13:42:15Z</dcterms:created>
  <dcterms:modified xsi:type="dcterms:W3CDTF">2024-06-23T07:54:13Z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2014-06-04T00:00:00Z</vt:filetime>
  </property>
  <property fmtid="{D5CDD505-2E9C-101B-9397-08002B2CF9AE}" pid="3" name="LastSaved">
    <vt:filetime>2014-06-04T00:00:00Z</vt:filetime>
  </property>
  <property fmtid="{D5CDD505-2E9C-101B-9397-08002B2CF9AE}" pid="4" name="ContentTypeId">
    <vt:lpwstr>0x0101001F513751AC33344AB32CFD2920EFE649</vt:lpwstr>
  </property>
  <property fmtid="{D5CDD505-2E9C-101B-9397-08002B2CF9AE}" pid="5" name="_dlc_DocIdItemGuid">
    <vt:lpwstr>aeef7d35-09c2-4b14-80ba-1d671147de2c</vt:lpwstr>
  </property>
</Properties>
</file>