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256" r:id="rId5"/>
    <p:sldId id="493" r:id="rId6"/>
    <p:sldId id="1547" r:id="rId7"/>
    <p:sldId id="1549" r:id="rId8"/>
    <p:sldId id="270" r:id="rId9"/>
    <p:sldId id="928" r:id="rId10"/>
    <p:sldId id="913" r:id="rId11"/>
    <p:sldId id="1550" r:id="rId12"/>
    <p:sldId id="1551" r:id="rId13"/>
    <p:sldId id="310" r:id="rId14"/>
    <p:sldId id="1513" r:id="rId15"/>
    <p:sldId id="914" r:id="rId16"/>
    <p:sldId id="915" r:id="rId17"/>
    <p:sldId id="1506" r:id="rId18"/>
    <p:sldId id="1507" r:id="rId19"/>
    <p:sldId id="912" r:id="rId20"/>
    <p:sldId id="919" r:id="rId21"/>
    <p:sldId id="1552" r:id="rId22"/>
    <p:sldId id="1514" r:id="rId23"/>
    <p:sldId id="483" r:id="rId24"/>
    <p:sldId id="298" r:id="rId25"/>
    <p:sldId id="151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4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61" autoAdjust="0"/>
    <p:restoredTop sz="92593" autoAdjust="0"/>
  </p:normalViewPr>
  <p:slideViewPr>
    <p:cSldViewPr snapToGrid="0">
      <p:cViewPr varScale="1">
        <p:scale>
          <a:sx n="73" d="100"/>
          <a:sy n="73" d="100"/>
        </p:scale>
        <p:origin x="1248" y="58"/>
      </p:cViewPr>
      <p:guideLst>
        <p:guide orient="horz" pos="572"/>
        <p:guide pos="642"/>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image" Target="../media/image4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6/23/2024</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6/23/2024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13</a:t>
            </a:fld>
            <a:endParaRPr lang="en-US"/>
          </a:p>
        </p:txBody>
      </p:sp>
    </p:spTree>
    <p:extLst>
      <p:ext uri="{BB962C8B-B14F-4D97-AF65-F5344CB8AC3E}">
        <p14:creationId xmlns:p14="http://schemas.microsoft.com/office/powerpoint/2010/main" val="414332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16</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17</a:t>
            </a:fld>
            <a:endParaRPr lang="en-US"/>
          </a:p>
        </p:txBody>
      </p:sp>
    </p:spTree>
    <p:extLst>
      <p:ext uri="{BB962C8B-B14F-4D97-AF65-F5344CB8AC3E}">
        <p14:creationId xmlns:p14="http://schemas.microsoft.com/office/powerpoint/2010/main" val="3892804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21</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4</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5</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7</a:t>
            </a:fld>
            <a:endParaRPr lang="en-US" altLang="en-US" sz="1200" b="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10</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11</a:t>
            </a:fld>
            <a:endParaRPr lang="en-US"/>
          </a:p>
        </p:txBody>
      </p:sp>
    </p:spTree>
    <p:extLst>
      <p:ext uri="{BB962C8B-B14F-4D97-AF65-F5344CB8AC3E}">
        <p14:creationId xmlns:p14="http://schemas.microsoft.com/office/powerpoint/2010/main" val="3921174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12</a:t>
            </a:fld>
            <a:endParaRPr lang="en-US"/>
          </a:p>
        </p:txBody>
      </p:sp>
    </p:spTree>
    <p:extLst>
      <p:ext uri="{BB962C8B-B14F-4D97-AF65-F5344CB8AC3E}">
        <p14:creationId xmlns:p14="http://schemas.microsoft.com/office/powerpoint/2010/main" val="609758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13" name="Picture 2">
            <a:extLst>
              <a:ext uri="{FF2B5EF4-FFF2-40B4-BE49-F238E27FC236}">
                <a16:creationId xmlns:a16="http://schemas.microsoft.com/office/drawing/2014/main" id="{D32B81C3-8382-4113-BAD0-010A13E4DDA8}"/>
              </a:ext>
            </a:extLst>
          </p:cNvPr>
          <p:cNvPicPr>
            <a:picLocks noChangeAspect="1" noChangeArrowheads="1"/>
          </p:cNvPicPr>
          <p:nvPr userDrawn="1"/>
        </p:nvPicPr>
        <p:blipFill>
          <a:blip r:embed="rId16" cstate="print">
            <a:extLst>
              <a:ext uri="{BEBA8EAE-BF5A-486C-A8C5-ECC9F3942E4B}">
                <a14:imgProps xmlns:a14="http://schemas.microsoft.com/office/drawing/2010/main">
                  <a14:imgLayer r:embed="rId17">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3E0C077D-8819-4F9D-8722-D73A05643AA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2024.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1871D06-6ED0-464B-BBB6-E62FF3A17D7D}"/>
              </a:ext>
            </a:extLst>
          </p:cNvPr>
          <p:cNvPicPr>
            <a:picLocks noChangeAspect="1"/>
          </p:cNvPicPr>
          <p:nvPr userDrawn="1"/>
        </p:nvPicPr>
        <p:blipFill rotWithShape="1">
          <a:blip r:embed="rId18">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
        <p:nvSpPr>
          <p:cNvPr id="4" name="TextBox 3">
            <a:extLst>
              <a:ext uri="{FF2B5EF4-FFF2-40B4-BE49-F238E27FC236}">
                <a16:creationId xmlns:a16="http://schemas.microsoft.com/office/drawing/2014/main" id="{7B1C3F22-7FA0-47B5-A977-F0D9B341A6A5}"/>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4" name="TextBox 13">
            <a:extLst>
              <a:ext uri="{FF2B5EF4-FFF2-40B4-BE49-F238E27FC236}">
                <a16:creationId xmlns:a16="http://schemas.microsoft.com/office/drawing/2014/main" id="{318C8DCE-B80F-4E81-9623-EF0D27922F8E}"/>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G:\2024-05-04to05-10%20(A5)%20C384400%20NASA\00_Data_Reference.xlsm!pptxCover!R4C2:R12C2" TargetMode="External"/><Relationship Id="rId7" Type="http://schemas.openxmlformats.org/officeDocument/2006/relationships/oleObject" Target="file:///G:\2024-05-04to05-10%20(A5)%20C384400%20NASA\00_Data_Reference.xlsm!pptxCover!R20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G:\2024-05-04to05-10%20(A5)%20C384400%20NASA\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41.emf"/><Relationship Id="rId4" Type="http://schemas.openxmlformats.org/officeDocument/2006/relationships/oleObject" Target="file:///G:\2024-05-04to05-10%20(A5)%20C384400%20NASA\00_Data_Reference.xlsm!pptxLink1!R20C1:R31C2"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42.emf"/><Relationship Id="rId4" Type="http://schemas.openxmlformats.org/officeDocument/2006/relationships/oleObject" Target="file:///G:\2024-05-04to05-10%20(A5)%20C384400%20NASA\00_Data_Reference.xlsm!pptxLink3!R2C1:R24C9"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43.emf"/><Relationship Id="rId4" Type="http://schemas.openxmlformats.org/officeDocument/2006/relationships/oleObject" Target="file:///G:\2024-05-04to05-10%20(A5)%20C384400%20NASA\00_Data_Reference.xlsm!pptxLink1!R6C1:R7C2"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44.emf"/><Relationship Id="rId4" Type="http://schemas.openxmlformats.org/officeDocument/2006/relationships/oleObject" Target="file:///G:\2024-05-04to05-10%20(A5)%20C384400%20NASA\00_Data_Reference.xlsm!pptxLink4!R10C1:R27C20" TargetMode="External"/></Relationships>
</file>

<file path=ppt/slides/_rels/slide14.xml.rels><?xml version="1.0" encoding="UTF-8" standalone="yes"?>
<Relationships xmlns="http://schemas.openxmlformats.org/package/2006/relationships"><Relationship Id="rId3" Type="http://schemas.openxmlformats.org/officeDocument/2006/relationships/oleObject" Target="file:///G:\2024-05-04to05-10%20(A5)%20C384400%20NASA\00_Data_Reference.xlsm!pptxLink5!R1C1:R11C5" TargetMode="Externa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45.emf"/></Relationships>
</file>

<file path=ppt/slides/_rels/slide15.xml.rels><?xml version="1.0" encoding="UTF-8" standalone="yes"?>
<Relationships xmlns="http://schemas.openxmlformats.org/package/2006/relationships"><Relationship Id="rId3" Type="http://schemas.openxmlformats.org/officeDocument/2006/relationships/oleObject" Target="file:///G:\2024-05-04to05-10%20(A5)%20C384400%20NASA\00_Data_Reference.xlsm!pptxLink5!R15C1:R21C5" TargetMode="Externa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46.emf"/></Relationships>
</file>

<file path=ppt/slides/_rels/slide1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50.emf"/><Relationship Id="rId3" Type="http://schemas.openxmlformats.org/officeDocument/2006/relationships/notesSlide" Target="../notesSlides/notesSlide12.xml"/><Relationship Id="rId7" Type="http://schemas.openxmlformats.org/officeDocument/2006/relationships/image" Target="../media/image49.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file:///G:\2024-05-04to05-10%20(A5)%20C384400%20NASA\00_Data_Reference.xlsm!pptxLink1!R8C4" TargetMode="External"/><Relationship Id="rId5" Type="http://schemas.openxmlformats.org/officeDocument/2006/relationships/image" Target="../media/image48.emf"/><Relationship Id="rId4" Type="http://schemas.openxmlformats.org/officeDocument/2006/relationships/oleObject" Target="file:///G:\2024-05-04to05-10%20(A5)%20C384400%20NASA\00_Data_Reference.xlsm!OULC!R50C2:R89C22"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file:///G:\2024-05-04to05-10%20(A5)%20C384400%20NASA\00_Data_Reference.xlsm!pptxLink1!R33C1:R40C2" TargetMode="External"/><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51.emf"/></Relationships>
</file>

<file path=ppt/slides/_rels/slide2.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jpe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gif"/><Relationship Id="rId7" Type="http://schemas.openxmlformats.org/officeDocument/2006/relationships/image" Target="../media/image10.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33" Type="http://schemas.openxmlformats.org/officeDocument/2006/relationships/image" Target="../media/image36.png"/><Relationship Id="rId2" Type="http://schemas.openxmlformats.org/officeDocument/2006/relationships/notesSlide" Target="../notesSlides/notesSlide1.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g"/><Relationship Id="rId24" Type="http://schemas.openxmlformats.org/officeDocument/2006/relationships/image" Target="../media/image27.png"/><Relationship Id="rId32" Type="http://schemas.openxmlformats.org/officeDocument/2006/relationships/image" Target="../media/image35.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jpg"/><Relationship Id="rId19" Type="http://schemas.openxmlformats.org/officeDocument/2006/relationships/image" Target="../media/image22.png"/><Relationship Id="rId31" Type="http://schemas.openxmlformats.org/officeDocument/2006/relationships/image" Target="../media/image34.png"/><Relationship Id="rId4" Type="http://schemas.openxmlformats.org/officeDocument/2006/relationships/image" Target="../media/image7.jpe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 Id="rId8"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hyperlink" Target="delete/Schedule.pdf" TargetMode="External"/><Relationship Id="rId2" Type="http://schemas.openxmlformats.org/officeDocument/2006/relationships/hyperlink" Target="99_vf01_Schedule.pdf"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3.svg"/></Relationships>
</file>

<file path=ppt/slides/_rels/slide22.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8.emf"/><Relationship Id="rId4" Type="http://schemas.openxmlformats.org/officeDocument/2006/relationships/oleObject" Target="file:///G:\2024-05-04to05-10%20(A5)%20C384400%20NASA\00_Data_Reference.xlsm!pptxLink1!R1C1:R7C2"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9.emf"/><Relationship Id="rId4" Type="http://schemas.openxmlformats.org/officeDocument/2006/relationships/oleObject" Target="file:///G:\2024-05-04to05-10%20(A5)%20C384400%20NASA\00_Data_Reference.xlsm!pptxLink1!R10C1:R18C2"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40.emf"/><Relationship Id="rId4" Type="http://schemas.openxmlformats.org/officeDocument/2006/relationships/oleObject" Target="file:///G:\2024-05-04to05-10%20(A5)%20C384400%20NASA\00_Data_Reference.xlsm!pptxLink2!R1C1:R4C1"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Opening Briefing</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3994236958"/>
              </p:ext>
            </p:extLst>
          </p:nvPr>
        </p:nvGraphicFramePr>
        <p:xfrm>
          <a:off x="3375025" y="2052638"/>
          <a:ext cx="5440363" cy="2886075"/>
        </p:xfrm>
        <a:graphic>
          <a:graphicData uri="http://schemas.openxmlformats.org/presentationml/2006/ole">
            <mc:AlternateContent xmlns:mc="http://schemas.openxmlformats.org/markup-compatibility/2006">
              <mc:Choice xmlns:v="urn:schemas-microsoft-com:vml" Requires="v">
                <p:oleObj spid="_x0000_s1032" name="Macro-Enabled Worksheet" r:id="rId3" imgW="5196769" imgH="2918310" progId="Excel.SheetMacroEnabled.12">
                  <p:link updateAutomatic="1"/>
                </p:oleObj>
              </mc:Choice>
              <mc:Fallback>
                <p:oleObj name="Macro-Enabled Worksheet" r:id="rId3" imgW="5196769" imgH="2918310" progId="Excel.SheetMacroEnabled.12">
                  <p:link updateAutomatic="1"/>
                  <p:pic>
                    <p:nvPicPr>
                      <p:cNvPr id="0" name=""/>
                      <p:cNvPicPr/>
                      <p:nvPr/>
                    </p:nvPicPr>
                    <p:blipFill>
                      <a:blip r:embed="rId4"/>
                      <a:stretch>
                        <a:fillRect/>
                      </a:stretch>
                    </p:blipFill>
                    <p:spPr>
                      <a:xfrm>
                        <a:off x="3375025" y="2052638"/>
                        <a:ext cx="5440363" cy="2886075"/>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2824816338"/>
              </p:ext>
            </p:extLst>
          </p:nvPr>
        </p:nvGraphicFramePr>
        <p:xfrm>
          <a:off x="3497263" y="5378450"/>
          <a:ext cx="5197475" cy="671513"/>
        </p:xfrm>
        <a:graphic>
          <a:graphicData uri="http://schemas.openxmlformats.org/presentationml/2006/ole">
            <mc:AlternateContent xmlns:mc="http://schemas.openxmlformats.org/markup-compatibility/2006">
              <mc:Choice xmlns:v="urn:schemas-microsoft-com:vml" Requires="v">
                <p:oleObj spid="_x0000_s1033" name="Macro-Enabled Worksheet" r:id="rId5" imgW="5196769" imgH="670734" progId="Excel.SheetMacroEnabled.12">
                  <p:link updateAutomatic="1"/>
                </p:oleObj>
              </mc:Choice>
              <mc:Fallback>
                <p:oleObj name="Macro-Enabled Worksheet" r:id="rId5" imgW="5196769" imgH="670734" progId="Excel.SheetMacroEnabled.12">
                  <p:link updateAutomatic="1"/>
                  <p:pic>
                    <p:nvPicPr>
                      <p:cNvPr id="0" name=""/>
                      <p:cNvPicPr/>
                      <p:nvPr/>
                    </p:nvPicPr>
                    <p:blipFill>
                      <a:blip r:embed="rId6"/>
                      <a:stretch>
                        <a:fillRect/>
                      </a:stretch>
                    </p:blipFill>
                    <p:spPr>
                      <a:xfrm>
                        <a:off x="3497263" y="5378450"/>
                        <a:ext cx="5197475" cy="671513"/>
                      </a:xfrm>
                      <a:prstGeom prst="rect">
                        <a:avLst/>
                      </a:prstGeom>
                    </p:spPr>
                  </p:pic>
                </p:oleObj>
              </mc:Fallback>
            </mc:AlternateContent>
          </a:graphicData>
        </a:graphic>
      </p:graphicFrame>
      <p:graphicFrame>
        <p:nvGraphicFramePr>
          <p:cNvPr id="2" name="Object 1">
            <a:extLst>
              <a:ext uri="{FF2B5EF4-FFF2-40B4-BE49-F238E27FC236}">
                <a16:creationId xmlns:a16="http://schemas.microsoft.com/office/drawing/2014/main" id="{59536454-AD5B-4F94-8339-31EA3769035D}"/>
              </a:ext>
            </a:extLst>
          </p:cNvPr>
          <p:cNvGraphicFramePr>
            <a:graphicFrameLocks noChangeAspect="1"/>
          </p:cNvGraphicFramePr>
          <p:nvPr>
            <p:extLst>
              <p:ext uri="{D42A27DB-BD31-4B8C-83A1-F6EECF244321}">
                <p14:modId xmlns:p14="http://schemas.microsoft.com/office/powerpoint/2010/main" val="1492686528"/>
              </p:ext>
            </p:extLst>
          </p:nvPr>
        </p:nvGraphicFramePr>
        <p:xfrm>
          <a:off x="3497263" y="5168900"/>
          <a:ext cx="5197475" cy="274638"/>
        </p:xfrm>
        <a:graphic>
          <a:graphicData uri="http://schemas.openxmlformats.org/presentationml/2006/ole">
            <mc:AlternateContent xmlns:mc="http://schemas.openxmlformats.org/markup-compatibility/2006">
              <mc:Choice xmlns:v="urn:schemas-microsoft-com:vml" Requires="v">
                <p:oleObj spid="_x0000_s1034" name="Macro-Enabled Worksheet" r:id="rId7" imgW="5196769" imgH="274178" progId="Excel.SheetMacroEnabled.12">
                  <p:link updateAutomatic="1"/>
                </p:oleObj>
              </mc:Choice>
              <mc:Fallback>
                <p:oleObj name="Macro-Enabled Worksheet" r:id="rId7" imgW="5196769" imgH="274178" progId="Excel.SheetMacroEnabled.12">
                  <p:link updateAutomatic="1"/>
                  <p:pic>
                    <p:nvPicPr>
                      <p:cNvPr id="0" name=""/>
                      <p:cNvPicPr/>
                      <p:nvPr/>
                    </p:nvPicPr>
                    <p:blipFill>
                      <a:blip r:embed="rId8"/>
                      <a:stretch>
                        <a:fillRect/>
                      </a:stretch>
                    </p:blipFill>
                    <p:spPr>
                      <a:xfrm>
                        <a:off x="3497263" y="5168900"/>
                        <a:ext cx="5197475" cy="274638"/>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2" name="Object 1">
            <a:extLst>
              <a:ext uri="{FF2B5EF4-FFF2-40B4-BE49-F238E27FC236}">
                <a16:creationId xmlns:a16="http://schemas.microsoft.com/office/drawing/2014/main" id="{BCB14951-7702-4C0F-B6A6-21391A66B766}"/>
              </a:ext>
            </a:extLst>
          </p:cNvPr>
          <p:cNvGraphicFramePr>
            <a:graphicFrameLocks noChangeAspect="1"/>
          </p:cNvGraphicFramePr>
          <p:nvPr>
            <p:extLst>
              <p:ext uri="{D42A27DB-BD31-4B8C-83A1-F6EECF244321}">
                <p14:modId xmlns:p14="http://schemas.microsoft.com/office/powerpoint/2010/main" val="1747830809"/>
              </p:ext>
            </p:extLst>
          </p:nvPr>
        </p:nvGraphicFramePr>
        <p:xfrm>
          <a:off x="1033463" y="1936750"/>
          <a:ext cx="8245475" cy="2111375"/>
        </p:xfrm>
        <a:graphic>
          <a:graphicData uri="http://schemas.openxmlformats.org/presentationml/2006/ole">
            <mc:AlternateContent xmlns:mc="http://schemas.openxmlformats.org/markup-compatibility/2006">
              <mc:Choice xmlns:v="urn:schemas-microsoft-com:vml" Requires="v">
                <p:oleObj spid="_x0000_s5124" name="Macro-Enabled Worksheet" r:id="rId4" imgW="8244911" imgH="2110701" progId="Excel.SheetMacroEnabled.12">
                  <p:link updateAutomatic="1"/>
                </p:oleObj>
              </mc:Choice>
              <mc:Fallback>
                <p:oleObj name="Macro-Enabled Worksheet" r:id="rId4" imgW="8244911" imgH="2110701" progId="Excel.SheetMacroEnabled.12">
                  <p:link updateAutomatic="1"/>
                  <p:pic>
                    <p:nvPicPr>
                      <p:cNvPr id="0" name=""/>
                      <p:cNvPicPr/>
                      <p:nvPr/>
                    </p:nvPicPr>
                    <p:blipFill>
                      <a:blip r:embed="rId5"/>
                      <a:stretch>
                        <a:fillRect/>
                      </a:stretch>
                    </p:blipFill>
                    <p:spPr>
                      <a:xfrm>
                        <a:off x="1033463" y="1936750"/>
                        <a:ext cx="8245475" cy="2111375"/>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F46B053-1B94-4E5C-BCF3-2B2E652C78D9}"/>
              </a:ext>
            </a:extLst>
          </p:cNvPr>
          <p:cNvGraphicFramePr>
            <a:graphicFrameLocks noChangeAspect="1"/>
          </p:cNvGraphicFramePr>
          <p:nvPr>
            <p:extLst>
              <p:ext uri="{D42A27DB-BD31-4B8C-83A1-F6EECF244321}">
                <p14:modId xmlns:p14="http://schemas.microsoft.com/office/powerpoint/2010/main" val="1756822965"/>
              </p:ext>
            </p:extLst>
          </p:nvPr>
        </p:nvGraphicFramePr>
        <p:xfrm>
          <a:off x="1217613" y="1585913"/>
          <a:ext cx="8277225" cy="4432300"/>
        </p:xfrm>
        <a:graphic>
          <a:graphicData uri="http://schemas.openxmlformats.org/presentationml/2006/ole">
            <mc:AlternateContent xmlns:mc="http://schemas.openxmlformats.org/markup-compatibility/2006">
              <mc:Choice xmlns:v="urn:schemas-microsoft-com:vml" Requires="v">
                <p:oleObj spid="_x0000_s6148" name="Macro-Enabled Worksheet" r:id="rId4" imgW="9928683" imgH="5463516" progId="Excel.SheetMacroEnabled.12">
                  <p:link updateAutomatic="1"/>
                </p:oleObj>
              </mc:Choice>
              <mc:Fallback>
                <p:oleObj name="Macro-Enabled Worksheet" r:id="rId4" imgW="9928683" imgH="5463516" progId="Excel.SheetMacroEnabled.12">
                  <p:link updateAutomatic="1"/>
                  <p:pic>
                    <p:nvPicPr>
                      <p:cNvPr id="0" name=""/>
                      <p:cNvPicPr/>
                      <p:nvPr/>
                    </p:nvPicPr>
                    <p:blipFill>
                      <a:blip r:embed="rId5"/>
                      <a:stretch>
                        <a:fillRect/>
                      </a:stretch>
                    </p:blipFill>
                    <p:spPr>
                      <a:xfrm>
                        <a:off x="1217613" y="1585913"/>
                        <a:ext cx="8277225" cy="4432300"/>
                      </a:xfrm>
                      <a:prstGeom prst="rect">
                        <a:avLst/>
                      </a:prstGeom>
                    </p:spPr>
                  </p:pic>
                </p:oleObj>
              </mc:Fallback>
            </mc:AlternateContent>
          </a:graphicData>
        </a:graphic>
      </p:graphicFrame>
    </p:spTree>
    <p:extLst>
      <p:ext uri="{BB962C8B-B14F-4D97-AF65-F5344CB8AC3E}">
        <p14:creationId xmlns:p14="http://schemas.microsoft.com/office/powerpoint/2010/main" val="2140380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a:ea typeface="ＭＳ Ｐゴシック" charset="-128"/>
              </a:rPr>
              <a:t>Appraisal Scope – Organizational Scope</a:t>
            </a:r>
          </a:p>
        </p:txBody>
      </p:sp>
      <p:graphicFrame>
        <p:nvGraphicFramePr>
          <p:cNvPr id="2" name="Object 1">
            <a:extLst>
              <a:ext uri="{FF2B5EF4-FFF2-40B4-BE49-F238E27FC236}">
                <a16:creationId xmlns:a16="http://schemas.microsoft.com/office/drawing/2014/main" id="{B1E92499-A6AA-4251-A074-798371D4DD4A}"/>
              </a:ext>
            </a:extLst>
          </p:cNvPr>
          <p:cNvGraphicFramePr>
            <a:graphicFrameLocks noChangeAspect="1"/>
          </p:cNvGraphicFramePr>
          <p:nvPr>
            <p:extLst>
              <p:ext uri="{D42A27DB-BD31-4B8C-83A1-F6EECF244321}">
                <p14:modId xmlns:p14="http://schemas.microsoft.com/office/powerpoint/2010/main" val="133512946"/>
              </p:ext>
            </p:extLst>
          </p:nvPr>
        </p:nvGraphicFramePr>
        <p:xfrm>
          <a:off x="1250950" y="2544763"/>
          <a:ext cx="8483600" cy="385762"/>
        </p:xfrm>
        <a:graphic>
          <a:graphicData uri="http://schemas.openxmlformats.org/presentationml/2006/ole">
            <mc:AlternateContent xmlns:mc="http://schemas.openxmlformats.org/markup-compatibility/2006">
              <mc:Choice xmlns:v="urn:schemas-microsoft-com:vml" Requires="v">
                <p:oleObj spid="_x0000_s7172" name="Macro-Enabled Worksheet" r:id="rId4" imgW="8244911" imgH="358179" progId="Excel.SheetMacroEnabled.12">
                  <p:link updateAutomatic="1"/>
                </p:oleObj>
              </mc:Choice>
              <mc:Fallback>
                <p:oleObj name="Macro-Enabled Worksheet" r:id="rId4" imgW="8244911" imgH="358179" progId="Excel.SheetMacroEnabled.12">
                  <p:link updateAutomatic="1"/>
                  <p:pic>
                    <p:nvPicPr>
                      <p:cNvPr id="0" name=""/>
                      <p:cNvPicPr/>
                      <p:nvPr/>
                    </p:nvPicPr>
                    <p:blipFill>
                      <a:blip r:embed="rId5"/>
                      <a:stretch>
                        <a:fillRect/>
                      </a:stretch>
                    </p:blipFill>
                    <p:spPr>
                      <a:xfrm>
                        <a:off x="1250950" y="2544763"/>
                        <a:ext cx="8483600" cy="385762"/>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a:ea typeface="ＭＳ Ｐゴシック" charset="-128"/>
              </a:rPr>
              <a:t>Appraisal Scope – Organizational Sample</a:t>
            </a:r>
          </a:p>
        </p:txBody>
      </p:sp>
      <p:graphicFrame>
        <p:nvGraphicFramePr>
          <p:cNvPr id="4" name="Object 3">
            <a:extLst>
              <a:ext uri="{FF2B5EF4-FFF2-40B4-BE49-F238E27FC236}">
                <a16:creationId xmlns:a16="http://schemas.microsoft.com/office/drawing/2014/main" id="{D21A5A95-7C57-4184-BE79-BFD78ABD81F8}"/>
              </a:ext>
            </a:extLst>
          </p:cNvPr>
          <p:cNvGraphicFramePr>
            <a:graphicFrameLocks noChangeAspect="1"/>
          </p:cNvGraphicFramePr>
          <p:nvPr>
            <p:extLst>
              <p:ext uri="{D42A27DB-BD31-4B8C-83A1-F6EECF244321}">
                <p14:modId xmlns:p14="http://schemas.microsoft.com/office/powerpoint/2010/main" val="3321608922"/>
              </p:ext>
            </p:extLst>
          </p:nvPr>
        </p:nvGraphicFramePr>
        <p:xfrm>
          <a:off x="1384300" y="2100263"/>
          <a:ext cx="9217025" cy="2665412"/>
        </p:xfrm>
        <a:graphic>
          <a:graphicData uri="http://schemas.openxmlformats.org/presentationml/2006/ole">
            <mc:AlternateContent xmlns:mc="http://schemas.openxmlformats.org/markup-compatibility/2006">
              <mc:Choice xmlns:v="urn:schemas-microsoft-com:vml" Requires="v">
                <p:oleObj spid="_x0000_s8196" name="Macro-Enabled Worksheet" r:id="rId4" imgW="13403403" imgH="4008199" progId="Excel.SheetMacroEnabled.12">
                  <p:link updateAutomatic="1"/>
                </p:oleObj>
              </mc:Choice>
              <mc:Fallback>
                <p:oleObj name="Macro-Enabled Worksheet" r:id="rId4" imgW="13403403" imgH="4008199" progId="Excel.SheetMacroEnabled.12">
                  <p:link updateAutomatic="1"/>
                  <p:pic>
                    <p:nvPicPr>
                      <p:cNvPr id="0" name=""/>
                      <p:cNvPicPr/>
                      <p:nvPr/>
                    </p:nvPicPr>
                    <p:blipFill>
                      <a:blip r:embed="rId5"/>
                      <a:stretch>
                        <a:fillRect/>
                      </a:stretch>
                    </p:blipFill>
                    <p:spPr>
                      <a:xfrm>
                        <a:off x="1384300" y="2100263"/>
                        <a:ext cx="9217025" cy="2665412"/>
                      </a:xfrm>
                      <a:prstGeom prst="rect">
                        <a:avLst/>
                      </a:prstGeom>
                    </p:spPr>
                  </p:pic>
                </p:oleObj>
              </mc:Fallback>
            </mc:AlternateContent>
          </a:graphicData>
        </a:graphic>
      </p:graphicFrame>
    </p:spTree>
    <p:extLst>
      <p:ext uri="{BB962C8B-B14F-4D97-AF65-F5344CB8AC3E}">
        <p14:creationId xmlns:p14="http://schemas.microsoft.com/office/powerpoint/2010/main" val="2024739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826564A6-5108-42B5-A49B-FB8D3BA28106}"/>
              </a:ext>
            </a:extLst>
          </p:cNvPr>
          <p:cNvGraphicFramePr>
            <a:graphicFrameLocks noChangeAspect="1"/>
          </p:cNvGraphicFramePr>
          <p:nvPr>
            <p:extLst>
              <p:ext uri="{D42A27DB-BD31-4B8C-83A1-F6EECF244321}">
                <p14:modId xmlns:p14="http://schemas.microsoft.com/office/powerpoint/2010/main" val="1538467966"/>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spid="_x0000_s9220" name="Macro-Enabled Worksheet" r:id="rId3" imgW="11186302" imgH="3474767" progId="Excel.SheetMacroEnabled.12">
                  <p:link updateAutomatic="1"/>
                </p:oleObj>
              </mc:Choice>
              <mc:Fallback>
                <p:oleObj name="Macro-Enabled Worksheet" r:id="rId3" imgW="11186302" imgH="3474767" progId="Excel.SheetMacroEnabled.12">
                  <p:link updateAutomatic="1"/>
                  <p:pic>
                    <p:nvPicPr>
                      <p:cNvPr id="0" name=""/>
                      <p:cNvPicPr/>
                      <p:nvPr/>
                    </p:nvPicPr>
                    <p:blipFill>
                      <a:blip r:embed="rId4"/>
                      <a:stretch>
                        <a:fillRect/>
                      </a:stretch>
                    </p:blipFill>
                    <p:spPr>
                      <a:xfrm>
                        <a:off x="503238" y="1689100"/>
                        <a:ext cx="11185525" cy="347503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spTree>
    <p:extLst>
      <p:ext uri="{BB962C8B-B14F-4D97-AF65-F5344CB8AC3E}">
        <p14:creationId xmlns:p14="http://schemas.microsoft.com/office/powerpoint/2010/main" val="2718433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53EE0D9B-0FA4-4BC3-A0BF-07768E788208}"/>
              </a:ext>
            </a:extLst>
          </p:cNvPr>
          <p:cNvGraphicFramePr>
            <a:graphicFrameLocks noChangeAspect="1"/>
          </p:cNvGraphicFramePr>
          <p:nvPr>
            <p:extLst>
              <p:ext uri="{D42A27DB-BD31-4B8C-83A1-F6EECF244321}">
                <p14:modId xmlns:p14="http://schemas.microsoft.com/office/powerpoint/2010/main" val="2802738207"/>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spid="_x0000_s10244" name="Macro-Enabled Worksheet" r:id="rId3" imgW="11186302" imgH="3474767" progId="Excel.SheetMacroEnabled.12">
                  <p:link updateAutomatic="1"/>
                </p:oleObj>
              </mc:Choice>
              <mc:Fallback>
                <p:oleObj name="Macro-Enabled Worksheet" r:id="rId3" imgW="11186302" imgH="3474767" progId="Excel.SheetMacroEnabled.12">
                  <p:link updateAutomatic="1"/>
                  <p:pic>
                    <p:nvPicPr>
                      <p:cNvPr id="0" name=""/>
                      <p:cNvPicPr/>
                      <p:nvPr/>
                    </p:nvPicPr>
                    <p:blipFill>
                      <a:blip r:embed="rId4"/>
                      <a:stretch>
                        <a:fillRect/>
                      </a:stretch>
                    </p:blipFill>
                    <p:spPr>
                      <a:xfrm>
                        <a:off x="503238" y="1689100"/>
                        <a:ext cx="11185525" cy="347503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spTree>
    <p:extLst>
      <p:ext uri="{BB962C8B-B14F-4D97-AF65-F5344CB8AC3E}">
        <p14:creationId xmlns:p14="http://schemas.microsoft.com/office/powerpoint/2010/main" val="1860371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522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a:extLst>
              <a:ext uri="{FF2B5EF4-FFF2-40B4-BE49-F238E27FC236}">
                <a16:creationId xmlns:a16="http://schemas.microsoft.com/office/drawing/2014/main" id="{33DEF144-708A-4FEC-9EEA-C59932602BE9}"/>
              </a:ext>
            </a:extLst>
          </p:cNvPr>
          <p:cNvGraphicFramePr>
            <a:graphicFrameLocks noChangeAspect="1"/>
          </p:cNvGraphicFramePr>
          <p:nvPr>
            <p:extLst>
              <p:ext uri="{D42A27DB-BD31-4B8C-83A1-F6EECF244321}">
                <p14:modId xmlns:p14="http://schemas.microsoft.com/office/powerpoint/2010/main" val="3553701155"/>
              </p:ext>
            </p:extLst>
          </p:nvPr>
        </p:nvGraphicFramePr>
        <p:xfrm>
          <a:off x="1109663" y="1454150"/>
          <a:ext cx="6737350" cy="4391025"/>
        </p:xfrm>
        <a:graphic>
          <a:graphicData uri="http://schemas.openxmlformats.org/presentationml/2006/ole">
            <mc:AlternateContent xmlns:mc="http://schemas.openxmlformats.org/markup-compatibility/2006">
              <mc:Choice xmlns:v="urn:schemas-microsoft-com:vml" Requires="v">
                <p:oleObj spid="_x0000_s11270" name="Macro-Enabled Worksheet" r:id="rId4" imgW="12489003" imgH="9060235" progId="Excel.SheetMacroEnabled.12">
                  <p:link updateAutomatic="1"/>
                </p:oleObj>
              </mc:Choice>
              <mc:Fallback>
                <p:oleObj name="Macro-Enabled Worksheet" r:id="rId4" imgW="12489003" imgH="9060235" progId="Excel.SheetMacroEnabled.12">
                  <p:link updateAutomatic="1"/>
                  <p:pic>
                    <p:nvPicPr>
                      <p:cNvPr id="0" name=""/>
                      <p:cNvPicPr/>
                      <p:nvPr/>
                    </p:nvPicPr>
                    <p:blipFill>
                      <a:blip r:embed="rId5"/>
                      <a:stretch>
                        <a:fillRect/>
                      </a:stretch>
                    </p:blipFill>
                    <p:spPr>
                      <a:xfrm>
                        <a:off x="1109663" y="1454150"/>
                        <a:ext cx="6737350" cy="4391025"/>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sp>
        <p:nvSpPr>
          <p:cNvPr id="8" name="Rectangle 7">
            <a:extLst>
              <a:ext uri="{FF2B5EF4-FFF2-40B4-BE49-F238E27FC236}">
                <a16:creationId xmlns:a16="http://schemas.microsoft.com/office/drawing/2014/main" id="{EF88894F-6E9F-4254-B365-2F77C95564B1}"/>
              </a:ext>
            </a:extLst>
          </p:cNvPr>
          <p:cNvSpPr/>
          <p:nvPr/>
        </p:nvSpPr>
        <p:spPr>
          <a:xfrm rot="19278004">
            <a:off x="6788537" y="4560584"/>
            <a:ext cx="2930610" cy="923330"/>
          </a:xfrm>
          <a:prstGeom prst="rect">
            <a:avLst/>
          </a:prstGeom>
          <a:solidFill>
            <a:schemeClr val="accent5">
              <a:lumMod val="20000"/>
              <a:lumOff val="80000"/>
            </a:schemeClr>
          </a:solidFill>
        </p:spPr>
        <p:txBody>
          <a:bodyPr wrap="none" lIns="91440" tIns="45720" rIns="91440" bIns="45720">
            <a:spAutoFit/>
          </a:bodyPr>
          <a:lstStyle/>
          <a:p>
            <a:pPr algn="ctr"/>
            <a:r>
              <a:rPr lang="en-US" sz="5400" b="1" cap="none" spc="0" dirty="0">
                <a:ln w="22225">
                  <a:solidFill>
                    <a:schemeClr val="accent1"/>
                  </a:solidFill>
                  <a:prstDash val="solid"/>
                </a:ln>
                <a:solidFill>
                  <a:schemeClr val="accent1">
                    <a:lumMod val="60000"/>
                    <a:lumOff val="40000"/>
                  </a:schemeClr>
                </a:solidFill>
                <a:effectLst/>
              </a:rPr>
              <a:t>EXAMPLE</a:t>
            </a:r>
          </a:p>
        </p:txBody>
      </p:sp>
      <p:graphicFrame>
        <p:nvGraphicFramePr>
          <p:cNvPr id="10" name="Object 9">
            <a:extLst>
              <a:ext uri="{FF2B5EF4-FFF2-40B4-BE49-F238E27FC236}">
                <a16:creationId xmlns:a16="http://schemas.microsoft.com/office/drawing/2014/main" id="{76263901-0FC3-47D8-A1D7-1F48982B2754}"/>
              </a:ext>
            </a:extLst>
          </p:cNvPr>
          <p:cNvGraphicFramePr>
            <a:graphicFrameLocks noChangeAspect="1"/>
          </p:cNvGraphicFramePr>
          <p:nvPr>
            <p:extLst>
              <p:ext uri="{D42A27DB-BD31-4B8C-83A1-F6EECF244321}">
                <p14:modId xmlns:p14="http://schemas.microsoft.com/office/powerpoint/2010/main" val="4104781462"/>
              </p:ext>
            </p:extLst>
          </p:nvPr>
        </p:nvGraphicFramePr>
        <p:xfrm>
          <a:off x="882650" y="942975"/>
          <a:ext cx="3424238" cy="190500"/>
        </p:xfrm>
        <a:graphic>
          <a:graphicData uri="http://schemas.openxmlformats.org/presentationml/2006/ole">
            <mc:AlternateContent xmlns:mc="http://schemas.openxmlformats.org/markup-compatibility/2006">
              <mc:Choice xmlns:v="urn:schemas-microsoft-com:vml" Requires="v">
                <p:oleObj spid="_x0000_s11271" name="Macro-Enabled Worksheet" r:id="rId6" imgW="3330117" imgH="7675" progId="Excel.SheetMacroEnabled.12">
                  <p:link updateAutomatic="1"/>
                </p:oleObj>
              </mc:Choice>
              <mc:Fallback>
                <p:oleObj name="Macro-Enabled Worksheet" r:id="rId6" imgW="3330117" imgH="7675" progId="Excel.SheetMacroEnabled.12">
                  <p:link updateAutomatic="1"/>
                  <p:pic>
                    <p:nvPicPr>
                      <p:cNvPr id="0" name=""/>
                      <p:cNvPicPr/>
                      <p:nvPr/>
                    </p:nvPicPr>
                    <p:blipFill>
                      <a:blip r:embed="rId7"/>
                      <a:stretch>
                        <a:fillRect/>
                      </a:stretch>
                    </p:blipFill>
                    <p:spPr>
                      <a:xfrm>
                        <a:off x="882650" y="942975"/>
                        <a:ext cx="3424238" cy="190500"/>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AA9BF04E-9042-4397-8AD5-790E790EB2D0}"/>
              </a:ext>
            </a:extLst>
          </p:cNvPr>
          <p:cNvPicPr>
            <a:picLocks noChangeAspect="1"/>
          </p:cNvPicPr>
          <p:nvPr/>
        </p:nvPicPr>
        <p:blipFill>
          <a:blip r:embed="rId8"/>
          <a:stretch>
            <a:fillRect/>
          </a:stretch>
        </p:blipFill>
        <p:spPr>
          <a:xfrm>
            <a:off x="9611360" y="2020570"/>
            <a:ext cx="1723565" cy="2134870"/>
          </a:xfrm>
          <a:prstGeom prst="rect">
            <a:avLst/>
          </a:prstGeom>
        </p:spPr>
      </p:pic>
    </p:spTree>
    <p:extLst>
      <p:ext uri="{BB962C8B-B14F-4D97-AF65-F5344CB8AC3E}">
        <p14:creationId xmlns:p14="http://schemas.microsoft.com/office/powerpoint/2010/main" val="4006735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实践需求，或者</a:t>
            </a:r>
            <a:r>
              <a:rPr lang="en-US" altLang="zh-CN" sz="2100" dirty="0">
                <a:solidFill>
                  <a:srgbClr val="1F497D"/>
                </a:solidFill>
              </a:rPr>
              <a:t>b</a:t>
            </a:r>
            <a:r>
              <a:rPr lang="zh-CN" altLang="en-US" sz="2100" dirty="0">
                <a:solidFill>
                  <a:srgbClr val="1F497D"/>
                </a:solidFill>
              </a:rPr>
              <a:t>）项目或组织支持职能组没有遵循符合适用</a:t>
            </a:r>
            <a:r>
              <a:rPr lang="en-US" altLang="zh-CN" sz="2100" dirty="0">
                <a:solidFill>
                  <a:srgbClr val="1F497D"/>
                </a:solidFill>
              </a:rPr>
              <a:t>CMMI</a:t>
            </a:r>
            <a:r>
              <a:rPr lang="zh-CN" altLang="en-US" sz="2100" dirty="0">
                <a:solidFill>
                  <a:srgbClr val="1F497D"/>
                </a:solidFill>
              </a:rPr>
              <a:t>实践意图和价值的过程。</a:t>
            </a:r>
            <a:endParaRPr lang="en-ZA" altLang="zh-CN" sz="2100" dirty="0">
              <a:solidFill>
                <a:srgbClr val="1F497D"/>
              </a:solidFill>
            </a:endParaRPr>
          </a:p>
          <a:p>
            <a:pPr lvl="1"/>
            <a:r>
              <a:rPr lang="zh-CN" altLang="en-US" sz="2100" dirty="0">
                <a:solidFill>
                  <a:srgbClr val="1F497D"/>
                </a:solidFill>
              </a:rPr>
              <a:t>强项</a:t>
            </a:r>
            <a:r>
              <a:rPr lang="en-US" altLang="zh-CN" sz="2100" dirty="0">
                <a:solidFill>
                  <a:srgbClr val="1F497D"/>
                </a:solidFill>
              </a:rPr>
              <a:t>——</a:t>
            </a:r>
            <a:r>
              <a:rPr lang="zh-CN" altLang="en-US" sz="2100" dirty="0">
                <a:solidFill>
                  <a:srgbClr val="1F497D"/>
                </a:solidFill>
              </a:rPr>
              <a:t>一种初步或最终的发现，是一个模范性或值得注意的过程实现，其符合</a:t>
            </a:r>
            <a:r>
              <a:rPr lang="en-US" altLang="zh-CN" sz="2100" dirty="0">
                <a:solidFill>
                  <a:srgbClr val="1F497D"/>
                </a:solidFill>
              </a:rPr>
              <a:t>CMMI</a:t>
            </a:r>
            <a:r>
              <a:rPr lang="zh-CN" altLang="en-US" sz="2100" dirty="0">
                <a:solidFill>
                  <a:srgbClr val="1F497D"/>
                </a:solidFill>
              </a:rPr>
              <a:t>模型实践的意图和价值。</a:t>
            </a:r>
          </a:p>
          <a:p>
            <a:pPr lvl="1"/>
            <a:endParaRPr lang="en-US" dirty="0"/>
          </a:p>
        </p:txBody>
      </p:sp>
    </p:spTree>
    <p:extLst>
      <p:ext uri="{BB962C8B-B14F-4D97-AF65-F5344CB8AC3E}">
        <p14:creationId xmlns:p14="http://schemas.microsoft.com/office/powerpoint/2010/main" val="1708042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16E6-A265-E647-863D-E6356B5F3E6D}"/>
              </a:ext>
            </a:extLst>
          </p:cNvPr>
          <p:cNvSpPr>
            <a:spLocks noGrp="1"/>
          </p:cNvSpPr>
          <p:nvPr>
            <p:ph type="title"/>
          </p:nvPr>
        </p:nvSpPr>
        <p:spPr>
          <a:xfrm>
            <a:off x="1055688" y="214371"/>
            <a:ext cx="10397836" cy="602284"/>
          </a:xfrm>
        </p:spPr>
        <p:txBody>
          <a:bodyPr/>
          <a:lstStyle/>
          <a:p>
            <a:r>
              <a:rPr lang="en-US" dirty="0"/>
              <a:t>Appraisal Outputs</a:t>
            </a:r>
          </a:p>
        </p:txBody>
      </p:sp>
      <p:graphicFrame>
        <p:nvGraphicFramePr>
          <p:cNvPr id="4" name="Object 3">
            <a:extLst>
              <a:ext uri="{FF2B5EF4-FFF2-40B4-BE49-F238E27FC236}">
                <a16:creationId xmlns:a16="http://schemas.microsoft.com/office/drawing/2014/main" id="{DBA6108F-A3D4-45BE-B8CA-9186C4E63FAB}"/>
              </a:ext>
            </a:extLst>
          </p:cNvPr>
          <p:cNvGraphicFramePr>
            <a:graphicFrameLocks noChangeAspect="1"/>
          </p:cNvGraphicFramePr>
          <p:nvPr>
            <p:extLst>
              <p:ext uri="{D42A27DB-BD31-4B8C-83A1-F6EECF244321}">
                <p14:modId xmlns:p14="http://schemas.microsoft.com/office/powerpoint/2010/main" val="219051790"/>
              </p:ext>
            </p:extLst>
          </p:nvPr>
        </p:nvGraphicFramePr>
        <p:xfrm>
          <a:off x="1006475" y="1606550"/>
          <a:ext cx="8245475" cy="2819400"/>
        </p:xfrm>
        <a:graphic>
          <a:graphicData uri="http://schemas.openxmlformats.org/presentationml/2006/ole">
            <mc:AlternateContent xmlns:mc="http://schemas.openxmlformats.org/markup-compatibility/2006">
              <mc:Choice xmlns:v="urn:schemas-microsoft-com:vml" Requires="v">
                <p:oleObj spid="_x0000_s12292" name="Macro-Enabled Worksheet" r:id="rId3" imgW="8244911" imgH="2819384" progId="Excel.SheetMacroEnabled.12">
                  <p:link updateAutomatic="1"/>
                </p:oleObj>
              </mc:Choice>
              <mc:Fallback>
                <p:oleObj name="Macro-Enabled Worksheet" r:id="rId3" imgW="8244911" imgH="2819384" progId="Excel.SheetMacroEnabled.12">
                  <p:link updateAutomatic="1"/>
                  <p:pic>
                    <p:nvPicPr>
                      <p:cNvPr id="0" name=""/>
                      <p:cNvPicPr/>
                      <p:nvPr/>
                    </p:nvPicPr>
                    <p:blipFill>
                      <a:blip r:embed="rId4"/>
                      <a:stretch>
                        <a:fillRect/>
                      </a:stretch>
                    </p:blipFill>
                    <p:spPr>
                      <a:xfrm>
                        <a:off x="1006475" y="1606550"/>
                        <a:ext cx="8245475" cy="2819400"/>
                      </a:xfrm>
                      <a:prstGeom prst="rect">
                        <a:avLst/>
                      </a:prstGeom>
                    </p:spPr>
                  </p:pic>
                </p:oleObj>
              </mc:Fallback>
            </mc:AlternateContent>
          </a:graphicData>
        </a:graphic>
      </p:graphicFrame>
    </p:spTree>
    <p:extLst>
      <p:ext uri="{BB962C8B-B14F-4D97-AF65-F5344CB8AC3E}">
        <p14:creationId xmlns:p14="http://schemas.microsoft.com/office/powerpoint/2010/main" val="1305494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sp>
        <p:nvSpPr>
          <p:cNvPr id="3077" name="TextBox 4"/>
          <p:cNvSpPr txBox="1">
            <a:spLocks noChangeArrowheads="1"/>
          </p:cNvSpPr>
          <p:nvPr/>
        </p:nvSpPr>
        <p:spPr bwMode="auto">
          <a:xfrm>
            <a:off x="2057399" y="3550122"/>
            <a:ext cx="8077201"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1800" dirty="0">
                <a:latin typeface="+mn-lt"/>
              </a:rPr>
              <a:t>It is a pleasure and an honour to be here with you today. We are looking forward to working with you and your team over the coming days.</a:t>
            </a:r>
          </a:p>
          <a:p>
            <a:pPr algn="ctr" eaLnBrk="1" hangingPunct="1"/>
            <a:r>
              <a:rPr lang="zh-TW" altLang="en-US" sz="2000" dirty="0">
                <a:solidFill>
                  <a:srgbClr val="1F497D"/>
                </a:solidFill>
                <a:latin typeface="宋体" panose="02010600030101010101" pitchFamily="2" charset="-122"/>
                <a:ea typeface="宋体" panose="02010600030101010101" pitchFamily="2" charset="-122"/>
              </a:rPr>
              <a:t>今天我很高興和榮幸來到這裡，我期待著在未來的几天里與您和您的團隊一起工作。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015579" y="1038146"/>
            <a:ext cx="1080000" cy="643046"/>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340863" y="2641935"/>
            <a:ext cx="1080000" cy="706364"/>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689618" y="1849451"/>
            <a:ext cx="1080000" cy="644357"/>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025456" y="1844427"/>
            <a:ext cx="1080000" cy="649614"/>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000111" y="2655335"/>
            <a:ext cx="1080000" cy="695098"/>
          </a:xfrm>
          <a:prstGeom prst="rect">
            <a:avLst/>
          </a:prstGeom>
          <a:noFill/>
          <a:ln w="12700" cap="flat" cmpd="sng">
            <a:solidFill>
              <a:schemeClr val="bg1"/>
            </a:solidFill>
            <a:prstDash val="solid"/>
            <a:miter lim="800000"/>
            <a:headEnd type="none" w="sm" len="sm"/>
            <a:tailEnd type="none" w="sm" len="sm"/>
          </a:ln>
          <a:effectLst>
            <a:outerShdw blurRad="50800" dist="38100" dir="8100000" algn="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8000113" y="1041906"/>
            <a:ext cx="1080000" cy="629853"/>
          </a:xfrm>
          <a:prstGeom prst="rect">
            <a:avLst/>
          </a:prstGeom>
          <a:ln>
            <a:solidFill>
              <a:schemeClr val="bg1"/>
            </a:solidFill>
          </a:ln>
          <a:effectLst>
            <a:outerShdw blurRad="50800" dist="38100" dir="8100000" algn="tr" rotWithShape="0">
              <a:prstClr val="black">
                <a:alpha val="40000"/>
              </a:prstClr>
            </a:outerShdw>
          </a:effectLst>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43757" y="1038146"/>
            <a:ext cx="1080000" cy="643045"/>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687402" y="1047201"/>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339663" y="1054688"/>
            <a:ext cx="1080000" cy="635560"/>
          </a:xfrm>
          <a:prstGeom prst="rect">
            <a:avLst/>
          </a:prstGeom>
          <a:ln>
            <a:solidFill>
              <a:schemeClr val="bg1"/>
            </a:solidFill>
          </a:ln>
          <a:effectLst>
            <a:outerShdw blurRad="50800" dist="38100" dir="8100000" algn="tr" rotWithShape="0">
              <a:prstClr val="black">
                <a:alpha val="40000"/>
              </a:prstClr>
            </a:outerShdw>
          </a:effectLst>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2687402" y="2651707"/>
            <a:ext cx="1080000" cy="706365"/>
          </a:xfrm>
          <a:prstGeom prst="rect">
            <a:avLst/>
          </a:prstGeom>
          <a:ln>
            <a:solidFill>
              <a:schemeClr val="bg1"/>
            </a:solidFill>
          </a:ln>
          <a:effectLst>
            <a:outerShdw blurRad="50800" dist="38100" dir="8100000" algn="tr" rotWithShape="0">
              <a:prstClr val="black">
                <a:alpha val="40000"/>
              </a:prstClr>
            </a:outerShdw>
          </a:effectLst>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343756" y="1839721"/>
            <a:ext cx="1080000" cy="643045"/>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683311" y="2644070"/>
            <a:ext cx="1080000" cy="706364"/>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FEF7BC6-DE2A-1BA8-D162-418AA6F248B4}"/>
              </a:ext>
            </a:extLst>
          </p:cNvPr>
          <p:cNvPicPr>
            <a:picLocks noChangeAspect="1"/>
          </p:cNvPicPr>
          <p:nvPr/>
        </p:nvPicPr>
        <p:blipFill>
          <a:blip r:embed="rId27"/>
          <a:stretch>
            <a:fillRect/>
          </a:stretch>
        </p:blipFill>
        <p:spPr>
          <a:xfrm>
            <a:off x="1353377" y="1047201"/>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4" name="Picture 3">
            <a:extLst>
              <a:ext uri="{FF2B5EF4-FFF2-40B4-BE49-F238E27FC236}">
                <a16:creationId xmlns:a16="http://schemas.microsoft.com/office/drawing/2014/main" id="{FE91D709-B59F-05B8-0708-2944651EA14F}"/>
              </a:ext>
            </a:extLst>
          </p:cNvPr>
          <p:cNvPicPr>
            <a:picLocks noChangeAspect="1"/>
          </p:cNvPicPr>
          <p:nvPr/>
        </p:nvPicPr>
        <p:blipFill>
          <a:blip r:embed="rId28"/>
          <a:stretch>
            <a:fillRect/>
          </a:stretch>
        </p:blipFill>
        <p:spPr>
          <a:xfrm>
            <a:off x="1362529" y="1870870"/>
            <a:ext cx="1080000" cy="644357"/>
          </a:xfrm>
          <a:prstGeom prst="rect">
            <a:avLst/>
          </a:prstGeom>
          <a:ln>
            <a:solidFill>
              <a:schemeClr val="bg1"/>
            </a:solidFill>
          </a:ln>
          <a:effectLst>
            <a:outerShdw blurRad="50800" dist="38100" dir="8100000" algn="tr" rotWithShape="0">
              <a:prstClr val="black">
                <a:alpha val="40000"/>
              </a:prstClr>
            </a:outerShdw>
          </a:effectLst>
        </p:spPr>
      </p:pic>
      <p:pic>
        <p:nvPicPr>
          <p:cNvPr id="5" name="Picture 4">
            <a:extLst>
              <a:ext uri="{FF2B5EF4-FFF2-40B4-BE49-F238E27FC236}">
                <a16:creationId xmlns:a16="http://schemas.microsoft.com/office/drawing/2014/main" id="{BD5B9EE7-D463-5A58-9C5D-FBEAF1BD6F1D}"/>
              </a:ext>
            </a:extLst>
          </p:cNvPr>
          <p:cNvPicPr>
            <a:picLocks noChangeAspect="1"/>
          </p:cNvPicPr>
          <p:nvPr/>
        </p:nvPicPr>
        <p:blipFill>
          <a:blip r:embed="rId29"/>
          <a:stretch>
            <a:fillRect/>
          </a:stretch>
        </p:blipFill>
        <p:spPr>
          <a:xfrm>
            <a:off x="9339663" y="1849629"/>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6" name="Picture 5">
            <a:extLst>
              <a:ext uri="{FF2B5EF4-FFF2-40B4-BE49-F238E27FC236}">
                <a16:creationId xmlns:a16="http://schemas.microsoft.com/office/drawing/2014/main" id="{0B6B6DC8-AFD9-1013-CFA4-A5009EC830EB}"/>
              </a:ext>
            </a:extLst>
          </p:cNvPr>
          <p:cNvPicPr>
            <a:picLocks noChangeAspect="1"/>
          </p:cNvPicPr>
          <p:nvPr/>
        </p:nvPicPr>
        <p:blipFill>
          <a:blip r:embed="rId30"/>
          <a:stretch>
            <a:fillRect/>
          </a:stretch>
        </p:blipFill>
        <p:spPr>
          <a:xfrm>
            <a:off x="8000111" y="1849629"/>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2" name="Picture 1">
            <a:extLst>
              <a:ext uri="{FF2B5EF4-FFF2-40B4-BE49-F238E27FC236}">
                <a16:creationId xmlns:a16="http://schemas.microsoft.com/office/drawing/2014/main" id="{61D91F97-81EF-55DD-1241-7E663D88BFFB}"/>
              </a:ext>
            </a:extLst>
          </p:cNvPr>
          <p:cNvPicPr>
            <a:picLocks noChangeAspect="1"/>
          </p:cNvPicPr>
          <p:nvPr/>
        </p:nvPicPr>
        <p:blipFill rotWithShape="1">
          <a:blip r:embed="rId31"/>
          <a:srcRect b="6395"/>
          <a:stretch/>
        </p:blipFill>
        <p:spPr>
          <a:xfrm>
            <a:off x="6694728" y="1040336"/>
            <a:ext cx="1080000" cy="656775"/>
          </a:xfrm>
          <a:prstGeom prst="rect">
            <a:avLst/>
          </a:prstGeom>
          <a:ln w="9525">
            <a:solidFill>
              <a:schemeClr val="bg1"/>
            </a:solidFill>
          </a:ln>
          <a:effectLst>
            <a:outerShdw blurRad="50800" dist="38100" dir="8100000" algn="tr" rotWithShape="0">
              <a:prstClr val="black">
                <a:alpha val="40000"/>
              </a:prstClr>
            </a:outerShdw>
          </a:effectLst>
        </p:spPr>
      </p:pic>
      <p:pic>
        <p:nvPicPr>
          <p:cNvPr id="7" name="Picture 6">
            <a:extLst>
              <a:ext uri="{FF2B5EF4-FFF2-40B4-BE49-F238E27FC236}">
                <a16:creationId xmlns:a16="http://schemas.microsoft.com/office/drawing/2014/main" id="{CA4F9AAA-F25B-7B38-EE7D-9D1B63F7470E}"/>
              </a:ext>
            </a:extLst>
          </p:cNvPr>
          <p:cNvPicPr>
            <a:picLocks noChangeAspect="1"/>
          </p:cNvPicPr>
          <p:nvPr/>
        </p:nvPicPr>
        <p:blipFill>
          <a:blip r:embed="rId32"/>
          <a:stretch>
            <a:fillRect/>
          </a:stretch>
        </p:blipFill>
        <p:spPr>
          <a:xfrm>
            <a:off x="4025456" y="2644070"/>
            <a:ext cx="1080000" cy="706364"/>
          </a:xfrm>
          <a:prstGeom prst="rect">
            <a:avLst/>
          </a:prstGeom>
          <a:ln w="9525">
            <a:solidFill>
              <a:schemeClr val="bg1"/>
            </a:solidFill>
          </a:ln>
          <a:effectLst>
            <a:outerShdw blurRad="50800" dist="38100" dir="8100000" algn="tr" rotWithShape="0">
              <a:prstClr val="black">
                <a:alpha val="40000"/>
              </a:prstClr>
            </a:outerShdw>
          </a:effectLst>
        </p:spPr>
      </p:pic>
      <p:pic>
        <p:nvPicPr>
          <p:cNvPr id="8" name="Picture 7">
            <a:extLst>
              <a:ext uri="{FF2B5EF4-FFF2-40B4-BE49-F238E27FC236}">
                <a16:creationId xmlns:a16="http://schemas.microsoft.com/office/drawing/2014/main" id="{835A4E54-8846-BE30-E77E-8EA0B4841703}"/>
              </a:ext>
            </a:extLst>
          </p:cNvPr>
          <p:cNvPicPr>
            <a:picLocks noChangeAspect="1"/>
          </p:cNvPicPr>
          <p:nvPr/>
        </p:nvPicPr>
        <p:blipFill>
          <a:blip r:embed="rId33"/>
          <a:stretch>
            <a:fillRect/>
          </a:stretch>
        </p:blipFill>
        <p:spPr>
          <a:xfrm>
            <a:off x="6683311" y="1839722"/>
            <a:ext cx="1080000" cy="656775"/>
          </a:xfrm>
          <a:prstGeom prst="rect">
            <a:avLst/>
          </a:prstGeom>
          <a:ln w="9525">
            <a:solidFill>
              <a:schemeClr val="bg1"/>
            </a:solidFill>
          </a:ln>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860053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ZA" dirty="0">
                <a:hlinkClick r:id="rId2" action="ppaction://hlinkfile"/>
              </a:rPr>
              <a:t>Appraisal Schedule</a:t>
            </a:r>
            <a:endParaRPr lang="en-ZA" dirty="0">
              <a:hlinkClick r:id="rId3" action="ppaction://hlinkfile"/>
            </a:endParaRPr>
          </a:p>
        </p:txBody>
      </p:sp>
      <p:sp>
        <p:nvSpPr>
          <p:cNvPr id="6" name="Subtitle 5"/>
          <p:cNvSpPr>
            <a:spLocks noGrp="1"/>
          </p:cNvSpPr>
          <p:nvPr>
            <p:ph type="subTitle" idx="1"/>
          </p:nvPr>
        </p:nvSpPr>
        <p:spPr/>
        <p:txBody>
          <a:bodyPr/>
          <a:lstStyle/>
          <a:p>
            <a:endParaRPr lang="en-ZA" dirty="0"/>
          </a:p>
        </p:txBody>
      </p:sp>
    </p:spTree>
    <p:extLst>
      <p:ext uri="{BB962C8B-B14F-4D97-AF65-F5344CB8AC3E}">
        <p14:creationId xmlns:p14="http://schemas.microsoft.com/office/powerpoint/2010/main" val="3507940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621809" y="1669312"/>
            <a:ext cx="4069207" cy="406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3152701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970895" cy="369332"/>
          </a:xfrm>
          <a:prstGeom prst="rect">
            <a:avLst/>
          </a:prstGeom>
          <a:noFill/>
        </p:spPr>
        <p:txBody>
          <a:bodyPr wrap="none" rtlCol="0">
            <a:spAutoFit/>
          </a:bodyPr>
          <a:lstStyle/>
          <a:p>
            <a:r>
              <a:rPr lang="en-ZA" dirty="0"/>
              <a:t>Demixium™ Copyright </a:t>
            </a:r>
            <a:r>
              <a:rPr lang="en-ZA" dirty="0" err="1"/>
              <a:t>Demix</a:t>
            </a:r>
            <a:r>
              <a:rPr lang="en-ZA" dirty="0"/>
              <a:t> 2021-2024</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solidFill>
                  <a:srgbClr val="1F497D"/>
                </a:solidFill>
              </a:rPr>
              <a:t>Demixium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endParaRPr lang="en-ZA" dirty="0">
              <a:solidFill>
                <a:srgbClr val="1F497D"/>
              </a:solidFill>
            </a:endParaRPr>
          </a:p>
        </p:txBody>
      </p:sp>
    </p:spTree>
    <p:extLst>
      <p:ext uri="{BB962C8B-B14F-4D97-AF65-F5344CB8AC3E}">
        <p14:creationId xmlns:p14="http://schemas.microsoft.com/office/powerpoint/2010/main" val="3546818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FD9062E2-4292-411C-8888-3870D8C30760}"/>
              </a:ext>
            </a:extLst>
          </p:cNvPr>
          <p:cNvGraphicFramePr>
            <a:graphicFrameLocks noChangeAspect="1"/>
          </p:cNvGraphicFramePr>
          <p:nvPr>
            <p:extLst>
              <p:ext uri="{D42A27DB-BD31-4B8C-83A1-F6EECF244321}">
                <p14:modId xmlns:p14="http://schemas.microsoft.com/office/powerpoint/2010/main" val="2807599905"/>
              </p:ext>
            </p:extLst>
          </p:nvPr>
        </p:nvGraphicFramePr>
        <p:xfrm>
          <a:off x="1030288" y="2095500"/>
          <a:ext cx="8483600" cy="1516063"/>
        </p:xfrm>
        <a:graphic>
          <a:graphicData uri="http://schemas.openxmlformats.org/presentationml/2006/ole">
            <mc:AlternateContent xmlns:mc="http://schemas.openxmlformats.org/markup-compatibility/2006">
              <mc:Choice xmlns:v="urn:schemas-microsoft-com:vml" Requires="v">
                <p:oleObj spid="_x0000_s2052" name="Macro-Enabled Worksheet" r:id="rId4" imgW="8244911" imgH="1432718" progId="Excel.SheetMacroEnabled.12">
                  <p:link updateAutomatic="1"/>
                </p:oleObj>
              </mc:Choice>
              <mc:Fallback>
                <p:oleObj name="Macro-Enabled Worksheet" r:id="rId4" imgW="8244911" imgH="1432718" progId="Excel.SheetMacroEnabled.12">
                  <p:link updateAutomatic="1"/>
                  <p:pic>
                    <p:nvPicPr>
                      <p:cNvPr id="0" name=""/>
                      <p:cNvPicPr/>
                      <p:nvPr/>
                    </p:nvPicPr>
                    <p:blipFill>
                      <a:blip r:embed="rId5"/>
                      <a:stretch>
                        <a:fillRect/>
                      </a:stretch>
                    </p:blipFill>
                    <p:spPr>
                      <a:xfrm>
                        <a:off x="1030288" y="2095500"/>
                        <a:ext cx="8483600" cy="1516063"/>
                      </a:xfrm>
                      <a:prstGeom prst="rect">
                        <a:avLst/>
                      </a:prstGeom>
                    </p:spPr>
                  </p:pic>
                </p:oleObj>
              </mc:Fallback>
            </mc:AlternateContent>
          </a:graphicData>
        </a:graphic>
      </p:graphicFrame>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spTree>
    <p:extLst>
      <p:ext uri="{BB962C8B-B14F-4D97-AF65-F5344CB8AC3E}">
        <p14:creationId xmlns:p14="http://schemas.microsoft.com/office/powerpoint/2010/main" val="2391473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382D3759-24A7-42E2-82DB-6309FF00C192}"/>
              </a:ext>
            </a:extLst>
          </p:cNvPr>
          <p:cNvGraphicFramePr>
            <a:graphicFrameLocks noChangeAspect="1"/>
          </p:cNvGraphicFramePr>
          <p:nvPr>
            <p:extLst>
              <p:ext uri="{D42A27DB-BD31-4B8C-83A1-F6EECF244321}">
                <p14:modId xmlns:p14="http://schemas.microsoft.com/office/powerpoint/2010/main" val="4186020105"/>
              </p:ext>
            </p:extLst>
          </p:nvPr>
        </p:nvGraphicFramePr>
        <p:xfrm>
          <a:off x="1189038" y="2009775"/>
          <a:ext cx="8482012" cy="1712913"/>
        </p:xfrm>
        <a:graphic>
          <a:graphicData uri="http://schemas.openxmlformats.org/presentationml/2006/ole">
            <mc:AlternateContent xmlns:mc="http://schemas.openxmlformats.org/markup-compatibility/2006">
              <mc:Choice xmlns:v="urn:schemas-microsoft-com:vml" Requires="v">
                <p:oleObj spid="_x0000_s3076" name="Macro-Enabled Worksheet" r:id="rId4" imgW="8244911" imgH="1584944" progId="Excel.SheetMacroEnabled.12">
                  <p:link updateAutomatic="1"/>
                </p:oleObj>
              </mc:Choice>
              <mc:Fallback>
                <p:oleObj name="Macro-Enabled Worksheet" r:id="rId4" imgW="8244911" imgH="1584944" progId="Excel.SheetMacroEnabled.12">
                  <p:link updateAutomatic="1"/>
                  <p:pic>
                    <p:nvPicPr>
                      <p:cNvPr id="0" name=""/>
                      <p:cNvPicPr/>
                      <p:nvPr/>
                    </p:nvPicPr>
                    <p:blipFill>
                      <a:blip r:embed="rId5"/>
                      <a:stretch>
                        <a:fillRect/>
                      </a:stretch>
                    </p:blipFill>
                    <p:spPr>
                      <a:xfrm>
                        <a:off x="1189038" y="2009775"/>
                        <a:ext cx="8482012" cy="1712913"/>
                      </a:xfrm>
                      <a:prstGeom prst="rect">
                        <a:avLst/>
                      </a:prstGeom>
                    </p:spPr>
                  </p:pic>
                </p:oleObj>
              </mc:Fallback>
            </mc:AlternateContent>
          </a:graphicData>
        </a:graphic>
      </p:graphicFrame>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spTree>
    <p:extLst>
      <p:ext uri="{BB962C8B-B14F-4D97-AF65-F5344CB8AC3E}">
        <p14:creationId xmlns:p14="http://schemas.microsoft.com/office/powerpoint/2010/main" val="2505805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2" name="Object 1">
            <a:extLst>
              <a:ext uri="{FF2B5EF4-FFF2-40B4-BE49-F238E27FC236}">
                <a16:creationId xmlns:a16="http://schemas.microsoft.com/office/drawing/2014/main" id="{641738B5-23C6-457B-BB18-AD965FCE0133}"/>
              </a:ext>
            </a:extLst>
          </p:cNvPr>
          <p:cNvGraphicFramePr>
            <a:graphicFrameLocks noChangeAspect="1"/>
          </p:cNvGraphicFramePr>
          <p:nvPr>
            <p:extLst>
              <p:ext uri="{D42A27DB-BD31-4B8C-83A1-F6EECF244321}">
                <p14:modId xmlns:p14="http://schemas.microsoft.com/office/powerpoint/2010/main" val="2400380782"/>
              </p:ext>
            </p:extLst>
          </p:nvPr>
        </p:nvGraphicFramePr>
        <p:xfrm>
          <a:off x="1103313" y="2127250"/>
          <a:ext cx="7643812" cy="1377950"/>
        </p:xfrm>
        <a:graphic>
          <a:graphicData uri="http://schemas.openxmlformats.org/presentationml/2006/ole">
            <mc:AlternateContent xmlns:mc="http://schemas.openxmlformats.org/markup-compatibility/2006">
              <mc:Choice xmlns:v="urn:schemas-microsoft-com:vml" Requires="v">
                <p:oleObj spid="_x0000_s4100" name="Macro-Enabled Worksheet" r:id="rId4" imgW="7437262" imgH="1394342" progId="Excel.SheetMacroEnabled.12">
                  <p:link updateAutomatic="1"/>
                </p:oleObj>
              </mc:Choice>
              <mc:Fallback>
                <p:oleObj name="Macro-Enabled Worksheet" r:id="rId4" imgW="7437262" imgH="1394342" progId="Excel.SheetMacroEnabled.12">
                  <p:link updateAutomatic="1"/>
                  <p:pic>
                    <p:nvPicPr>
                      <p:cNvPr id="0" name=""/>
                      <p:cNvPicPr/>
                      <p:nvPr/>
                    </p:nvPicPr>
                    <p:blipFill>
                      <a:blip r:embed="rId5"/>
                      <a:stretch>
                        <a:fillRect/>
                      </a:stretch>
                    </p:blipFill>
                    <p:spPr>
                      <a:xfrm>
                        <a:off x="1103313" y="2127250"/>
                        <a:ext cx="7643812" cy="1377950"/>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057247"/>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ZA" sz="1600" dirty="0"/>
              <a:t>A virtual appraisal code of conduct must include the following rules at a minimum: (ISACA MDD)</a:t>
            </a:r>
          </a:p>
          <a:p>
            <a:pPr marL="0" indent="0">
              <a:spcBef>
                <a:spcPts val="300"/>
              </a:spcBef>
              <a:buNone/>
            </a:pPr>
            <a:r>
              <a:rPr lang="zh-CN" altLang="en-US" sz="1600" dirty="0">
                <a:solidFill>
                  <a:srgbClr val="1F497D"/>
                </a:solidFill>
              </a:rPr>
              <a:t>远程评估行为准则必须包括以下规则：</a:t>
            </a:r>
            <a:r>
              <a:rPr lang="en-US" altLang="zh-CN" sz="1600" dirty="0">
                <a:solidFill>
                  <a:srgbClr val="1F497D"/>
                </a:solidFill>
              </a:rPr>
              <a:t>(ISACA MDD)</a:t>
            </a:r>
            <a:endParaRPr lang="en-ZA" sz="1600" dirty="0">
              <a:solidFill>
                <a:srgbClr val="1F497D"/>
              </a:solidFill>
            </a:endParaRPr>
          </a:p>
          <a:p>
            <a:pPr>
              <a:spcBef>
                <a:spcPts val="300"/>
              </a:spcBef>
            </a:pPr>
            <a:r>
              <a:rPr lang="en-ZA" sz="1600" dirty="0"/>
              <a:t>Participate actively in appraisal activities</a:t>
            </a:r>
            <a:br>
              <a:rPr lang="en-ZA" sz="1600" dirty="0"/>
            </a:br>
            <a:r>
              <a:rPr lang="zh-CN" altLang="en-US" sz="1600" dirty="0">
                <a:solidFill>
                  <a:srgbClr val="1F497D"/>
                </a:solidFill>
              </a:rPr>
              <a:t>积极参与评估活动。</a:t>
            </a:r>
            <a:endParaRPr lang="en-ZA" altLang="zh-CN" sz="1600" dirty="0">
              <a:solidFill>
                <a:srgbClr val="1F497D"/>
              </a:solidFill>
            </a:endParaRPr>
          </a:p>
          <a:p>
            <a:pPr>
              <a:spcBef>
                <a:spcPts val="300"/>
              </a:spcBef>
            </a:pPr>
            <a:r>
              <a:rPr lang="en-ZA" sz="1600"/>
              <a:t>To </a:t>
            </a:r>
            <a:r>
              <a:rPr lang="en-ZA" sz="1600" dirty="0"/>
              <a:t>meet confidentiality requirements, ATL may require no additional media or writing materials, laptops, or mobile devices other than those agreed as necessary for conducting virtual activities for some or all interviews</a:t>
            </a:r>
            <a:br>
              <a:rPr lang="en-ZA" sz="1600" dirty="0"/>
            </a:br>
            <a:r>
              <a:rPr lang="zh-CN" altLang="en-US" sz="1600" dirty="0">
                <a:solidFill>
                  <a:srgbClr val="1F497D"/>
                </a:solidFill>
              </a:rPr>
              <a:t>为了满足保密需求，除了评估所需的设备和材料外，主任评估师可能不需要其他设备或材料：包括纸质材料，其他笔记本电脑，移动设备等。</a:t>
            </a:r>
            <a:endParaRPr lang="en-ZA" sz="1600" dirty="0">
              <a:solidFill>
                <a:srgbClr val="1F497D"/>
              </a:solidFill>
            </a:endParaRPr>
          </a:p>
          <a:p>
            <a:pPr>
              <a:spcBef>
                <a:spcPts val="300"/>
              </a:spcBef>
            </a:pPr>
            <a:r>
              <a:rPr lang="en-ZA" sz="1600" dirty="0"/>
              <a:t>One person speaks at a time </a:t>
            </a:r>
            <a:br>
              <a:rPr lang="en-ZA" sz="1600" dirty="0"/>
            </a:br>
            <a:r>
              <a:rPr lang="zh-CN" altLang="en-US" sz="1600" dirty="0">
                <a:solidFill>
                  <a:srgbClr val="1F497D"/>
                </a:solidFill>
              </a:rPr>
              <a:t>每次只允许一个人说话。</a:t>
            </a:r>
            <a:endParaRPr lang="en-ZA" sz="1600" dirty="0">
              <a:solidFill>
                <a:srgbClr val="1F497D"/>
              </a:solidFill>
            </a:endParaRPr>
          </a:p>
          <a:p>
            <a:pPr>
              <a:spcBef>
                <a:spcPts val="300"/>
              </a:spcBef>
            </a:pPr>
            <a:r>
              <a:rPr lang="en-ZA" sz="1600" b="1" dirty="0"/>
              <a:t>All participants identify themselves when needed, including when asked by ATL, to verify their identity with a government issued photo ID.</a:t>
            </a:r>
            <a:br>
              <a:rPr lang="en-ZA" sz="1600" b="1" dirty="0"/>
            </a:br>
            <a:r>
              <a:rPr lang="zh-CN" altLang="en-US" sz="1600" dirty="0">
                <a:solidFill>
                  <a:srgbClr val="1F497D"/>
                </a:solidFill>
              </a:rPr>
              <a:t>评估师要求时，所有访谈人员需要出示身份证验证身份，身份证由政府发放且附带个人照片。</a:t>
            </a:r>
            <a:endParaRPr lang="en-ZA" sz="1600" dirty="0">
              <a:solidFill>
                <a:srgbClr val="1F497D"/>
              </a:solidFill>
            </a:endParaRPr>
          </a:p>
          <a:p>
            <a:pPr>
              <a:spcBef>
                <a:spcPts val="300"/>
              </a:spcBef>
            </a:pPr>
            <a:endParaRPr lang="en-ZA" sz="1600" dirty="0"/>
          </a:p>
          <a:p>
            <a:pPr marL="0" indent="0">
              <a:spcBef>
                <a:spcPts val="300"/>
              </a:spcBef>
              <a:buNone/>
            </a:pPr>
            <a:r>
              <a:rPr lang="en-ZA" sz="1600" dirty="0"/>
              <a:t>Additional required actions </a:t>
            </a:r>
            <a:r>
              <a:rPr lang="zh-CN" altLang="en-US" sz="1600" dirty="0">
                <a:solidFill>
                  <a:srgbClr val="1F497D"/>
                </a:solidFill>
              </a:rPr>
              <a:t>其他行为准则：</a:t>
            </a:r>
            <a:endParaRPr lang="en-ZA" sz="1600" dirty="0">
              <a:solidFill>
                <a:srgbClr val="1F497D"/>
              </a:solidFill>
            </a:endParaRPr>
          </a:p>
          <a:p>
            <a:pPr>
              <a:spcBef>
                <a:spcPts val="300"/>
              </a:spcBef>
            </a:pPr>
            <a:r>
              <a:rPr lang="en-ZA" sz="1600" dirty="0"/>
              <a:t>Video cameras should be on at all time.</a:t>
            </a:r>
            <a:br>
              <a:rPr lang="en-ZA" sz="1600" dirty="0"/>
            </a:br>
            <a:r>
              <a:rPr lang="zh-CN" altLang="en-US" sz="1600" dirty="0">
                <a:solidFill>
                  <a:srgbClr val="1F497D"/>
                </a:solidFill>
              </a:rPr>
              <a:t>摄像机需要一直保持开启状态。</a:t>
            </a:r>
            <a:endParaRPr lang="en-ZA" sz="1600" dirty="0">
              <a:solidFill>
                <a:srgbClr val="1F497D"/>
              </a:solidFill>
            </a:endParaRPr>
          </a:p>
        </p:txBody>
      </p:sp>
    </p:spTree>
    <p:extLst>
      <p:ext uri="{BB962C8B-B14F-4D97-AF65-F5344CB8AC3E}">
        <p14:creationId xmlns:p14="http://schemas.microsoft.com/office/powerpoint/2010/main" val="2258616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2.xml><?xml version="1.0" encoding="utf-8"?>
<ds:datastoreItem xmlns:ds="http://schemas.openxmlformats.org/officeDocument/2006/customXml" ds:itemID="{5F07B0D7-F930-4230-933E-ABA84959494E}">
  <ds:schemaRefs>
    <ds:schemaRef ds:uri="http://purl.org/dc/dcmitype/"/>
    <ds:schemaRef ds:uri="http://schemas.microsoft.com/office/2006/metadata/properties"/>
    <ds:schemaRef ds:uri="http://schemas.microsoft.com/office/infopath/2007/PartnerControls"/>
    <ds:schemaRef ds:uri="ec500478-62e0-46fc-87f1-cfa988e486b4"/>
    <ds:schemaRef ds:uri="http://schemas.microsoft.com/office/2006/documentManagement/types"/>
    <ds:schemaRef ds:uri="http://purl.org/dc/terms/"/>
    <ds:schemaRef ds:uri="http://purl.org/dc/elements/1.1/"/>
    <ds:schemaRef ds:uri="http://www.w3.org/XML/1998/namespace"/>
    <ds:schemaRef ds:uri="http://schemas.openxmlformats.org/package/2006/metadata/core-properties"/>
    <ds:schemaRef ds:uri="72e3a154-4955-46c3-9573-e9dec3e1f195"/>
  </ds:schemaRefs>
</ds:datastoreItem>
</file>

<file path=customXml/itemProps3.xml><?xml version="1.0" encoding="utf-8"?>
<ds:datastoreItem xmlns:ds="http://schemas.openxmlformats.org/officeDocument/2006/customXml" ds:itemID="{153C8246-6D75-4965-9C67-AB8DC9AA73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815</TotalTime>
  <Words>1369</Words>
  <Application>Microsoft Office PowerPoint</Application>
  <PresentationFormat>Widescreen</PresentationFormat>
  <Paragraphs>86</Paragraphs>
  <Slides>22</Slides>
  <Notes>13</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15</vt:i4>
      </vt:variant>
      <vt:variant>
        <vt:lpstr>Slide Titles</vt:lpstr>
      </vt:variant>
      <vt:variant>
        <vt:i4>22</vt:i4>
      </vt:variant>
    </vt:vector>
  </HeadingPairs>
  <TitlesOfParts>
    <vt:vector size="44" baseType="lpstr">
      <vt:lpstr>等线</vt:lpstr>
      <vt:lpstr>宋体</vt:lpstr>
      <vt:lpstr>Arial</vt:lpstr>
      <vt:lpstr>Calibri</vt:lpstr>
      <vt:lpstr>Calibri Light</vt:lpstr>
      <vt:lpstr>Open Sans</vt:lpstr>
      <vt:lpstr>Office Theme</vt:lpstr>
      <vt:lpstr>G:\2024-05-04to05-10 (A5) C384400 NASA\00_Data_Reference.xlsm!pptxCover!R4C2:R12C2</vt:lpstr>
      <vt:lpstr>G:\2024-05-04to05-10 (A5) C384400 NASA\00_Data_Reference.xlsm!pptxCover!R15C2:R17C2</vt:lpstr>
      <vt:lpstr>G:\2024-05-04to05-10 (A5) C384400 NASA\00_Data_Reference.xlsm!pptxCover!R20C2</vt:lpstr>
      <vt:lpstr>G:\2024-05-04to05-10 (A5) C384400 NASA\00_Data_Reference.xlsm!pptxLink1!R1C1:R7C2</vt:lpstr>
      <vt:lpstr>G:\2024-05-04to05-10 (A5) C384400 NASA\00_Data_Reference.xlsm!pptxLink1!R10C1:R18C2</vt:lpstr>
      <vt:lpstr>G:\2024-05-04to05-10 (A5) C384400 NASA\00_Data_Reference.xlsm!pptxLink2!R1C1:R4C1</vt:lpstr>
      <vt:lpstr>G:\2024-05-04to05-10 (A5) C384400 NASA\00_Data_Reference.xlsm!pptxLink1!R20C1:R31C2</vt:lpstr>
      <vt:lpstr>G:\2024-05-04to05-10 (A5) C384400 NASA\00_Data_Reference.xlsm!pptxLink3!R2C1:R24C9</vt:lpstr>
      <vt:lpstr>G:\2024-05-04to05-10 (A5) C384400 NASA\00_Data_Reference.xlsm!pptxLink1!R6C1:R7C2</vt:lpstr>
      <vt:lpstr>G:\2024-05-04to05-10 (A5) C384400 NASA\00_Data_Reference.xlsm!pptxLink4!R10C1:R27C20</vt:lpstr>
      <vt:lpstr>G:\2024-05-04to05-10 (A5) C384400 NASA\00_Data_Reference.xlsm!pptxLink5!R1C1:R11C5</vt:lpstr>
      <vt:lpstr>G:\2024-05-04to05-10 (A5) C384400 NASA\00_Data_Reference.xlsm!pptxLink5!R15C1:R21C5</vt:lpstr>
      <vt:lpstr>G:\2024-05-04to05-10 (A5) C384400 NASA\00_Data_Reference.xlsm!OULC!R50C2:R89C22</vt:lpstr>
      <vt:lpstr>G:\2024-05-04to05-10 (A5) C384400 NASA\00_Data_Reference.xlsm!pptxLink1!R8C4</vt:lpstr>
      <vt:lpstr>G:\2024-05-04to05-10 (A5) C384400 NASA\00_Data_Reference.xlsm!pptxLink1!R33C1:R40C2</vt:lpstr>
      <vt:lpstr>PowerPoint Presentation</vt:lpstr>
      <vt:lpstr>PowerPoint Presentation</vt:lpstr>
      <vt:lpstr>DEMIXIUM™</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Ratings for</vt:lpstr>
      <vt:lpstr>Findings Definitions – Required Categories</vt:lpstr>
      <vt:lpstr>Appraisal Outputs</vt:lpstr>
      <vt:lpstr>Appraisal Schedule</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Pieter van Zyl</cp:lastModifiedBy>
  <cp:revision>87</cp:revision>
  <dcterms:created xsi:type="dcterms:W3CDTF">2018-03-14T12:19:45Z</dcterms:created>
  <dcterms:modified xsi:type="dcterms:W3CDTF">2024-06-23T07:24:24Z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