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493"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4601" autoAdjust="0"/>
  </p:normalViewPr>
  <p:slideViewPr>
    <p:cSldViewPr snapToGrid="0">
      <p:cViewPr>
        <p:scale>
          <a:sx n="69" d="100"/>
          <a:sy n="69" d="100"/>
        </p:scale>
        <p:origin x="708" y="-5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5/21/2024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G:\2024-05-04to05-10 (A5) C384400 NASA\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4-05-04to05-10 (A5) C384400 NASA\00_Data_Reference.xlsm!pptxCover!R21C2" TargetMode="External"/><Relationship Id="rId5" Type="http://schemas.openxmlformats.org/officeDocument/2006/relationships/image" Target="../media/image4.emf"/><Relationship Id="rId4" Type="http://schemas.openxmlformats.org/officeDocument/2006/relationships/oleObject" Target="file:///G:\2024-05-04to05-10 (A5) C384400 NASA\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586125844"/>
              </p:ext>
            </p:extLst>
          </p:nvPr>
        </p:nvGraphicFramePr>
        <p:xfrm>
          <a:off x="3327400" y="2047875"/>
          <a:ext cx="5537200" cy="2895600"/>
        </p:xfrm>
        <a:graphic>
          <a:graphicData uri="http://schemas.openxmlformats.org/presentationml/2006/ole">
            <mc:AlternateContent xmlns:mc="http://schemas.openxmlformats.org/markup-compatibility/2006">
              <mc:Choice xmlns:v="urn:schemas-microsoft-com:vml" Requires="v">
                <p:oleObj name="Macro-Enabled Worksheet" r:id="rId2" imgW="5289698" imgH="2927376" progId="Excel.SheetMacroEnabled.12">
                  <p:link updateAutomatic="1"/>
                </p:oleObj>
              </mc:Choice>
              <mc:Fallback>
                <p:oleObj name="Macro-Enabled Worksheet" r:id="rId2" imgW="5289698" imgH="2927376"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327400" y="2047875"/>
                        <a:ext cx="5537200" cy="2895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759065655"/>
              </p:ext>
            </p:extLst>
          </p:nvPr>
        </p:nvGraphicFramePr>
        <p:xfrm>
          <a:off x="3327400" y="5384800"/>
          <a:ext cx="5537200" cy="657225"/>
        </p:xfrm>
        <a:graphic>
          <a:graphicData uri="http://schemas.openxmlformats.org/presentationml/2006/ole">
            <mc:AlternateContent xmlns:mc="http://schemas.openxmlformats.org/markup-compatibility/2006">
              <mc:Choice xmlns:v="urn:schemas-microsoft-com:vml" Requires="v">
                <p:oleObj name="Macro-Enabled Worksheet" r:id="rId4" imgW="5289698" imgH="666711" progId="Excel.SheetMacroEnabled.12">
                  <p:link updateAutomatic="1"/>
                </p:oleObj>
              </mc:Choice>
              <mc:Fallback>
                <p:oleObj name="Macro-Enabled Worksheet" r:id="rId4" imgW="5289698" imgH="66671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327400" y="5384800"/>
                        <a:ext cx="5537200" cy="657225"/>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615719002"/>
              </p:ext>
            </p:extLst>
          </p:nvPr>
        </p:nvGraphicFramePr>
        <p:xfrm>
          <a:off x="3451225" y="5108575"/>
          <a:ext cx="5289550" cy="273050"/>
        </p:xfrm>
        <a:graphic>
          <a:graphicData uri="http://schemas.openxmlformats.org/presentationml/2006/ole">
            <mc:AlternateContent xmlns:mc="http://schemas.openxmlformats.org/markup-compatibility/2006">
              <mc:Choice xmlns:v="urn:schemas-microsoft-com:vml" Requires="v">
                <p:oleObj name="Macro-Enabled Worksheet" r:id="rId6" imgW="5289698" imgH="272906" progId="Excel.SheetMacroEnabled.12">
                  <p:link updateAutomatic="1"/>
                </p:oleObj>
              </mc:Choice>
              <mc:Fallback>
                <p:oleObj name="Macro-Enabled Worksheet" r:id="rId6" imgW="5289698" imgH="272906"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7"/>
                      <a:stretch>
                        <a:fillRect/>
                      </a:stretch>
                    </p:blipFill>
                    <p:spPr>
                      <a:xfrm>
                        <a:off x="3451225" y="5108575"/>
                        <a:ext cx="528955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Ensures that the processes and assets important to an organization’s performance are habitually and persistently followed, used, and</a:t>
            </a:r>
            <a:r>
              <a:rPr lang="en-GB" sz="1400" dirty="0">
                <a:solidFill>
                  <a:srgbClr val="505050"/>
                </a:solidFill>
                <a:highlight>
                  <a:srgbClr val="FFFFFF"/>
                </a:highlight>
                <a:latin typeface="Gotham A"/>
              </a:rPr>
              <a:t> 	</a:t>
            </a:r>
            <a:r>
              <a:rPr lang="en-GB" sz="1400" b="0" i="0" dirty="0">
                <a:solidFill>
                  <a:srgbClr val="505050"/>
                </a:solidFill>
                <a:effectLst/>
                <a:highlight>
                  <a:srgbClr val="FFFFFF"/>
                </a:highlight>
                <a:latin typeface="Gotham A"/>
              </a:rPr>
              <a:t>improved. </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确保对组织绩效重要的流程和资产得到习惯性和持久的遵循、使用和改进。</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Sustains the ability to consistently achieve goals and objectives efficiently and effectively.</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维持高效且有效地持续实现目标和任务的能力。</a:t>
            </a:r>
            <a:endParaRPr lang="en-US" sz="1400" dirty="0">
              <a:solidFill>
                <a:srgbClr val="1F497D"/>
              </a:solidFill>
              <a:latin typeface="DengXian" panose="02010600030101010101" pitchFamily="2" charset="-122"/>
              <a:ea typeface="DengXian" panose="02010600030101010101" pitchFamily="2" charset="-122"/>
            </a:endParaRPr>
          </a:p>
          <a:p>
            <a:endParaRPr lang="en-US" sz="14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Manages performance using measurement and analysis to achieve business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使用测量和分析来管理绩效，以实现业务目标。</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Maximizes business return on investment by focusing management and improvement efforts on cost, schedule, and quality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a:lnSpc>
                <a:spcPct val="90000"/>
              </a:lnSpc>
              <a:spcBef>
                <a:spcPts val="1000"/>
              </a:spcBef>
            </a:pPr>
            <a:r>
              <a:rPr lang="en-US" sz="1400" b="1" dirty="0"/>
              <a:t>	Intent: </a:t>
            </a:r>
            <a:r>
              <a:rPr lang="en-GB" sz="1400" dirty="0"/>
              <a:t>Identifies and addresses process performance and work product issues through reviews by the producer's peers or Subject Matter 	Experts (SMEs).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通过由生产者的同行或专家进行的审查，识别和解决过程绩效和工作产品问题。</a:t>
            </a:r>
            <a:endParaRPr lang="en-ZA" altLang="zh-CN" sz="1400" dirty="0">
              <a:solidFill>
                <a:srgbClr val="1F497D"/>
              </a:solidFill>
              <a:latin typeface="DengXian" panose="02010600030101010101" pitchFamily="2" charset="-122"/>
              <a:ea typeface="DengXian" panose="02010600030101010101" pitchFamily="2" charset="-122"/>
            </a:endParaRPr>
          </a:p>
          <a:p>
            <a:pPr>
              <a:lnSpc>
                <a:spcPct val="90000"/>
              </a:lnSpc>
              <a:spcBef>
                <a:spcPts val="1000"/>
              </a:spcBef>
            </a:pPr>
            <a:r>
              <a:rPr lang="en-ZA" sz="1400" b="1" dirty="0">
                <a:solidFill>
                  <a:srgbClr val="1F497D"/>
                </a:solidFill>
                <a:latin typeface="DengXian" panose="02010600030101010101" pitchFamily="2" charset="-122"/>
                <a:ea typeface="DengXian" panose="02010600030101010101" pitchFamily="2" charset="-122"/>
              </a:rPr>
              <a:t>	</a:t>
            </a:r>
            <a:r>
              <a:rPr lang="en-US" sz="1400" b="1" dirty="0"/>
              <a:t>Value:</a:t>
            </a:r>
            <a:r>
              <a:rPr lang="en-US" sz="1400" dirty="0"/>
              <a:t> </a:t>
            </a:r>
            <a:r>
              <a:rPr lang="en-GB" sz="1400" dirty="0"/>
              <a:t>Reduces cost and rework by uncovering issues or defects early.</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通过及早发现问题或缺陷，降低成本和返工。</a:t>
            </a:r>
            <a:endParaRPr lang="en-US" sz="1400" dirty="0">
              <a:solidFill>
                <a:srgbClr val="1F497D"/>
              </a:solidFill>
              <a:latin typeface="DengXian" panose="02010600030101010101" pitchFamily="2" charset="-122"/>
              <a:ea typeface="DengXian" panose="02010600030101010101" pitchFamily="2" charset="-122"/>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9" name="TextBox 4">
            <a:extLst>
              <a:ext uri="{FF2B5EF4-FFF2-40B4-BE49-F238E27FC236}">
                <a16:creationId xmlns:a16="http://schemas.microsoft.com/office/drawing/2014/main" id="{CB425F2D-C583-0A76-4E83-380A21373754}"/>
              </a:ext>
            </a:extLst>
          </p:cNvPr>
          <p:cNvSpPr txBox="1">
            <a:spLocks noChangeArrowheads="1"/>
          </p:cNvSpPr>
          <p:nvPr/>
        </p:nvSpPr>
        <p:spPr bwMode="auto">
          <a:xfrm>
            <a:off x="2057399" y="3725464"/>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a:bodyPr>
          <a:lstStyle/>
          <a:p>
            <a:pPr lvl="0"/>
            <a:r>
              <a:rPr lang="en-US" sz="18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400" dirty="0">
                <a:solidFill>
                  <a:srgbClr val="1F497D"/>
                </a:solidFill>
              </a:rPr>
              <a:t>弱项</a:t>
            </a:r>
            <a:r>
              <a:rPr lang="en-US" altLang="zh-CN" sz="1400" dirty="0">
                <a:solidFill>
                  <a:srgbClr val="1F497D"/>
                </a:solidFill>
              </a:rPr>
              <a:t>——</a:t>
            </a:r>
            <a:r>
              <a:rPr lang="zh-CN" altLang="en-US" sz="14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400" dirty="0">
                <a:solidFill>
                  <a:srgbClr val="1F497D"/>
                </a:solidFill>
              </a:rPr>
              <a:t>a</a:t>
            </a:r>
            <a:r>
              <a:rPr lang="zh-CN" altLang="en-US" sz="1400" dirty="0">
                <a:solidFill>
                  <a:srgbClr val="1F497D"/>
                </a:solidFill>
              </a:rPr>
              <a:t>）过程本身没有满足</a:t>
            </a:r>
            <a:r>
              <a:rPr lang="en-US" altLang="zh-CN" sz="1400" dirty="0">
                <a:solidFill>
                  <a:srgbClr val="1F497D"/>
                </a:solidFill>
              </a:rPr>
              <a:t>CMMI</a:t>
            </a:r>
            <a:r>
              <a:rPr lang="zh-CN" altLang="en-US" sz="1400" dirty="0">
                <a:solidFill>
                  <a:srgbClr val="1F497D"/>
                </a:solidFill>
              </a:rPr>
              <a:t>实践需求，或者</a:t>
            </a:r>
            <a:r>
              <a:rPr lang="en-US" altLang="zh-CN" sz="1400" dirty="0">
                <a:solidFill>
                  <a:srgbClr val="1F497D"/>
                </a:solidFill>
              </a:rPr>
              <a:t>b</a:t>
            </a:r>
            <a:r>
              <a:rPr lang="zh-CN" altLang="en-US" sz="1400" dirty="0">
                <a:solidFill>
                  <a:srgbClr val="1F497D"/>
                </a:solidFill>
              </a:rPr>
              <a:t>）项目或组织支持职能组没有遵循符合适用</a:t>
            </a:r>
            <a:r>
              <a:rPr lang="en-US" altLang="zh-CN" sz="1400" dirty="0">
                <a:solidFill>
                  <a:srgbClr val="1F497D"/>
                </a:solidFill>
              </a:rPr>
              <a:t>CMMI</a:t>
            </a:r>
            <a:r>
              <a:rPr lang="zh-CN" altLang="en-US" sz="1400" dirty="0">
                <a:solidFill>
                  <a:srgbClr val="1F497D"/>
                </a:solidFill>
              </a:rPr>
              <a:t>实践意图和价值的过程。</a:t>
            </a:r>
            <a:endParaRPr lang="en-ZA" altLang="zh-CN" sz="1400" dirty="0">
              <a:solidFill>
                <a:srgbClr val="1F497D"/>
              </a:solidFill>
            </a:endParaRPr>
          </a:p>
          <a:p>
            <a:pPr lvl="1"/>
            <a:r>
              <a:rPr lang="zh-CN" altLang="en-US" sz="1400" dirty="0">
                <a:solidFill>
                  <a:srgbClr val="1F497D"/>
                </a:solidFill>
              </a:rPr>
              <a:t>强项</a:t>
            </a:r>
            <a:r>
              <a:rPr lang="en-US" altLang="zh-CN" sz="1400" dirty="0">
                <a:solidFill>
                  <a:srgbClr val="1F497D"/>
                </a:solidFill>
              </a:rPr>
              <a:t>——</a:t>
            </a:r>
            <a:r>
              <a:rPr lang="zh-CN" altLang="en-US" sz="1400" dirty="0">
                <a:solidFill>
                  <a:srgbClr val="1F497D"/>
                </a:solidFill>
              </a:rPr>
              <a:t>一种初步或最终的发现，是一个模范性或值得注意的过程实现，其符合</a:t>
            </a:r>
            <a:r>
              <a:rPr lang="en-US" altLang="zh-CN" sz="1400" dirty="0">
                <a:solidFill>
                  <a:srgbClr val="1F497D"/>
                </a:solidFill>
              </a:rPr>
              <a:t>CMMI</a:t>
            </a:r>
            <a:r>
              <a:rPr lang="zh-CN" altLang="en-US" sz="14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798</TotalTime>
  <Words>3705</Words>
  <Application>Microsoft Office PowerPoint</Application>
  <PresentationFormat>Widescreen</PresentationFormat>
  <Paragraphs>214</Paragraphs>
  <Slides>30</Slides>
  <Notes>7</Notes>
  <HiddenSlides>1</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3" baseType="lpstr">
      <vt:lpstr>DengXian</vt:lpstr>
      <vt:lpstr>DengXian Light</vt:lpstr>
      <vt:lpstr>ＭＳ Ｐゴシック</vt:lpstr>
      <vt:lpstr>宋体</vt:lpstr>
      <vt:lpstr>Arial</vt:lpstr>
      <vt:lpstr>Calibri</vt:lpstr>
      <vt:lpstr>Calibri Light</vt:lpstr>
      <vt:lpstr>Gotham A</vt:lpstr>
      <vt:lpstr>Söhne</vt:lpstr>
      <vt:lpstr>Office Theme</vt:lpstr>
      <vt:lpstr>file:///G:\2024-05-04to05-10 (A5) C384400 NASA\00_Data_Reference.xlsm!pptxCover!R4C2:R12C2</vt:lpstr>
      <vt:lpstr>file:///G:\2024-05-04to05-10 (A5) C384400 NASA\00_Data_Reference.xlsm!pptxCover!R15C2:R17C2</vt:lpstr>
      <vt:lpstr>file:///G:\2024-05-04to05-10 (A5) C384400 NASA\00_Data_Reference.xlsm!pptxCover!R21C2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92</cp:revision>
  <dcterms:created xsi:type="dcterms:W3CDTF">2018-03-14T12:19:45Z</dcterms:created>
  <dcterms:modified xsi:type="dcterms:W3CDTF">2024-05-21T07:47:23Z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