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1552" r:id="rId6"/>
    <p:sldId id="1550" r:id="rId7"/>
    <p:sldId id="1541" r:id="rId8"/>
    <p:sldId id="270" r:id="rId9"/>
    <p:sldId id="928" r:id="rId10"/>
    <p:sldId id="913" r:id="rId11"/>
    <p:sldId id="1497" r:id="rId12"/>
    <p:sldId id="1543" r:id="rId13"/>
    <p:sldId id="310" r:id="rId14"/>
    <p:sldId id="274" r:id="rId15"/>
    <p:sldId id="914" r:id="rId16"/>
    <p:sldId id="930" r:id="rId17"/>
    <p:sldId id="1506" r:id="rId18"/>
    <p:sldId id="1507" r:id="rId19"/>
    <p:sldId id="1498" r:id="rId20"/>
    <p:sldId id="1573" r:id="rId21"/>
    <p:sldId id="1544" r:id="rId22"/>
    <p:sldId id="887" r:id="rId23"/>
    <p:sldId id="888" r:id="rId24"/>
    <p:sldId id="889" r:id="rId25"/>
    <p:sldId id="890" r:id="rId26"/>
    <p:sldId id="891" r:id="rId27"/>
    <p:sldId id="892" r:id="rId28"/>
    <p:sldId id="894" r:id="rId29"/>
    <p:sldId id="895" r:id="rId30"/>
    <p:sldId id="896" r:id="rId31"/>
    <p:sldId id="897" r:id="rId32"/>
    <p:sldId id="898" r:id="rId33"/>
    <p:sldId id="899" r:id="rId34"/>
    <p:sldId id="900" r:id="rId35"/>
    <p:sldId id="901" r:id="rId36"/>
    <p:sldId id="902" r:id="rId37"/>
    <p:sldId id="903" r:id="rId38"/>
    <p:sldId id="904" r:id="rId39"/>
    <p:sldId id="906" r:id="rId40"/>
    <p:sldId id="907" r:id="rId41"/>
    <p:sldId id="1548" r:id="rId42"/>
    <p:sldId id="910" r:id="rId43"/>
    <p:sldId id="919" r:id="rId44"/>
    <p:sldId id="1538" r:id="rId45"/>
    <p:sldId id="1546" r:id="rId46"/>
    <p:sldId id="360" r:id="rId47"/>
    <p:sldId id="1551" r:id="rId48"/>
    <p:sldId id="1504" r:id="rId49"/>
    <p:sldId id="1500" r:id="rId50"/>
    <p:sldId id="1574" r:id="rId51"/>
    <p:sldId id="1503" r:id="rId52"/>
    <p:sldId id="1510" r:id="rId53"/>
    <p:sldId id="1547" r:id="rId54"/>
    <p:sldId id="1475" r:id="rId55"/>
    <p:sldId id="989" r:id="rId56"/>
    <p:sldId id="1509" r:id="rId57"/>
    <p:sldId id="153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91632" autoAdjust="0"/>
  </p:normalViewPr>
  <p:slideViewPr>
    <p:cSldViewPr snapToGrid="0">
      <p:cViewPr varScale="1">
        <p:scale>
          <a:sx n="98" d="100"/>
          <a:sy n="98" d="100"/>
        </p:scale>
        <p:origin x="1068" y="78"/>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dirty="0"/>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dirty="0"/>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dirty="0"/>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dirty="0"/>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dirty="0"/>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practice, enter the OU-Level characterization (FM, LM, PM, DM, NY). The chart will set a color.</a:t>
            </a:r>
          </a:p>
          <a:p>
            <a:endParaRPr lang="en-US" dirty="0"/>
          </a:p>
          <a:p>
            <a:r>
              <a:rPr lang="en-US" dirty="0"/>
              <a:t>Based on the characterizations of all practices in each practice level, set the Practice Level rating to “S” (Satisfied) or “U” (Unsatisfied).</a:t>
            </a:r>
          </a:p>
          <a:p>
            <a:endParaRPr lang="en-US" dirty="0"/>
          </a:p>
          <a:p>
            <a:r>
              <a:rPr lang="en-US" dirty="0"/>
              <a:t>The PA Rating is the Highest Practice Level at which all practices for it, and all lower Practice Levels, are Satisfied.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For details, see the MDD, Activity 2.3.2 Determine Practice Group Ratings, and Activity </a:t>
            </a:r>
            <a:r>
              <a:rPr lang="en-US" b="0" dirty="0"/>
              <a:t>2.3.3 </a:t>
            </a:r>
            <a:r>
              <a:rPr lang="en-US" sz="1200" b="0" kern="1200" dirty="0">
                <a:solidFill>
                  <a:schemeClr val="tx1"/>
                </a:solidFill>
                <a:effectLst/>
                <a:latin typeface="+mn-lt"/>
                <a:ea typeface="+mn-ea"/>
                <a:cs typeface="+mn-cs"/>
              </a:rPr>
              <a:t>Determine Practice Area and Maturity Level or Capability Level Profile Rating.</a:t>
            </a:r>
            <a:endParaRPr lang="en-US" b="0" dirty="0"/>
          </a:p>
        </p:txBody>
      </p:sp>
      <p:sp>
        <p:nvSpPr>
          <p:cNvPr id="4" name="Slide Number Placeholder 3"/>
          <p:cNvSpPr>
            <a:spLocks noGrp="1"/>
          </p:cNvSpPr>
          <p:nvPr>
            <p:ph type="sldNum" sz="quarter" idx="10"/>
          </p:nvPr>
        </p:nvSpPr>
        <p:spPr/>
        <p:txBody>
          <a:bodyPr/>
          <a:lstStyle/>
          <a:p>
            <a:fld id="{3FC13DA5-2DE0-6D49-B0F1-8E4B6A1CBA23}" type="slidenum">
              <a:rPr lang="en-US" smtClean="0"/>
              <a:t>41</a:t>
            </a:fld>
            <a:endParaRPr lang="en-US" dirty="0"/>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dirty="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dirty="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dirty="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dirty="0"/>
              <a:t>2, non – your name will not appear in any reports        </a:t>
            </a:r>
          </a:p>
          <a:p>
            <a:r>
              <a:rPr lang="en-ZA" altLang="zh-CN" baseline="0" dirty="0"/>
              <a:t>collaboratively –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dirty="0"/>
          </a:p>
        </p:txBody>
      </p:sp>
    </p:spTree>
    <p:extLst>
      <p:ext uri="{BB962C8B-B14F-4D97-AF65-F5344CB8AC3E}">
        <p14:creationId xmlns:p14="http://schemas.microsoft.com/office/powerpoint/2010/main" val="113565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dirty="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the version of the model is correct when this slide is built. Replace the bold, italicized </a:t>
            </a:r>
            <a:r>
              <a:rPr lang="en-US" b="1" i="1" dirty="0"/>
              <a:t>x</a:t>
            </a:r>
            <a:r>
              <a:rPr lang="en-US" b="0" i="0" dirty="0"/>
              <a:t> with the correct version number.</a:t>
            </a:r>
            <a:endParaRPr lang="en-US" dirty="0"/>
          </a:p>
          <a:p>
            <a:endParaRPr lang="en-US" dirty="0"/>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dirty="0"/>
          </a:p>
        </p:txBody>
      </p:sp>
    </p:spTree>
    <p:extLst>
      <p:ext uri="{BB962C8B-B14F-4D97-AF65-F5344CB8AC3E}">
        <p14:creationId xmlns:p14="http://schemas.microsoft.com/office/powerpoint/2010/main" val="15933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34EB08B0-3804-409B-8A2E-C14982B2ADF5}"/>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ABB88AC4-3EE3-4B00-BE9C-343678ED7CA5}"/>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4E46EF5B-817F-4C0F-844F-B82F5D922A18}"/>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20(A5)%20C384400%20NASA\00_Data_Reference.xlsm!pptxCover!R4C2:R13C2" TargetMode="External"/><Relationship Id="rId7" Type="http://schemas.openxmlformats.org/officeDocument/2006/relationships/oleObject" Target="file:///G:\2024-05-04to05-10%20(A5)%20C384400%20NASA\00_Data_Reference.xlsm!pptxCover!R22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20(A5)%20C384400%20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0.emf"/><Relationship Id="rId4" Type="http://schemas.openxmlformats.org/officeDocument/2006/relationships/oleObject" Target="file:///G:\2024-05-04to05-10%20(A5)%20C384400%20NASA\00_Data_Reference.xlsm!pptxLink1!R20C1:R31C2"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1.emf"/><Relationship Id="rId4" Type="http://schemas.openxmlformats.org/officeDocument/2006/relationships/oleObject" Target="file:///G:\2024-05-04to05-10%20(A5)%20C384400%20NASA\00_Data_Reference.xlsm!pptxLink3!R2C1:R24C9"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42.emf"/><Relationship Id="rId4" Type="http://schemas.openxmlformats.org/officeDocument/2006/relationships/oleObject" Target="file:///G:\2024-05-04to05-10%20(A5)%20C384400%20NASA\00_Data_Reference.xlsm!pptxLink2!R30C1:R35C1"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3.emf"/><Relationship Id="rId4" Type="http://schemas.openxmlformats.org/officeDocument/2006/relationships/oleObject" Target="file:///G:\2024-05-04to05-10%20(A5)%20C384400%20NASA\00_Data_Reference.xlsm!pptxLink4!R10C1:R27C20" TargetMode="External"/></Relationships>
</file>

<file path=ppt/slides/_rels/slide14.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C1:R11C5"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5!R15C1:R21C5"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8.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oleObject" Target="file:///G:\2024-05-04to05-10%20(A5)%20C384400%20NASA\00_Data_Reference.xlsm!pptxLink1!R9C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70.emf"/><Relationship Id="rId4" Type="http://schemas.openxmlformats.org/officeDocument/2006/relationships/oleObject" Target="file:///G:\2024-05-04to05-10%20(A5)%20C384400%20NASA\00_Data_Reference.xlsm!pptxLink6!R2C2:R13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2C2:R16C4"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71.emf"/></Relationships>
</file>

<file path=ppt/slides/_rels/slide46.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Link7!R18C2:R32C4" TargetMode="Externa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emf"/><Relationship Id="rId4" Type="http://schemas.openxmlformats.org/officeDocument/2006/relationships/oleObject" Target="file:///G:\2024-05-04to05-10%20(A5)%20C384400%20NASA\00_Data_Reference.xlsm!pptxLink1!R1C1:R7C2"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file:///G:\2024-05-04to05-10%20(A5)%20C384400%20NASA\00_Data_Reference.xlsm!pptxCover!R26C2:R33C4" TargetMode="Externa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74.emf"/></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emf"/><Relationship Id="rId5" Type="http://schemas.openxmlformats.org/officeDocument/2006/relationships/oleObject" Target="file:///G:\2024-05-04to05-10%20(A5)%20C384400%20NASA\00_Data_Reference.xlsm!pptxCover!R23C7" TargetMode="External"/><Relationship Id="rId4" Type="http://schemas.openxmlformats.org/officeDocument/2006/relationships/hyperlink" Target="https://resources.sei.cmu.edu/library/asset-view.cfm?assetid=20208"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8.emf"/><Relationship Id="rId4" Type="http://schemas.openxmlformats.org/officeDocument/2006/relationships/oleObject" Target="file:///G:\2024-05-04to05-10%20(A5)%20C384400%20NASA\00_Data_Reference.xlsm!pptxLink1!R10C1:R18C2"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9.emf"/><Relationship Id="rId4" Type="http://schemas.openxmlformats.org/officeDocument/2006/relationships/oleObject" Target="file:///G:\2024-05-04to05-10%20(A5)%20C384400%20NASA\00_Data_Reference.xlsm!pptxLink2!R1C1:R4C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8B9ADBE-4D60-4D63-BCF7-E9F427C74524}"/>
              </a:ext>
            </a:extLst>
          </p:cNvPr>
          <p:cNvGraphicFramePr>
            <a:graphicFrameLocks noChangeAspect="1"/>
          </p:cNvGraphicFramePr>
          <p:nvPr>
            <p:extLst>
              <p:ext uri="{D42A27DB-BD31-4B8C-83A1-F6EECF244321}">
                <p14:modId xmlns:p14="http://schemas.microsoft.com/office/powerpoint/2010/main" val="2093741210"/>
              </p:ext>
            </p:extLst>
          </p:nvPr>
        </p:nvGraphicFramePr>
        <p:xfrm>
          <a:off x="3497263" y="1890713"/>
          <a:ext cx="5197475" cy="3116262"/>
        </p:xfrm>
        <a:graphic>
          <a:graphicData uri="http://schemas.openxmlformats.org/presentationml/2006/ole">
            <mc:AlternateContent xmlns:mc="http://schemas.openxmlformats.org/markup-compatibility/2006">
              <mc:Choice xmlns:v="urn:schemas-microsoft-com:vml" Requires="v">
                <p:oleObj spid="_x0000_s1029" name="Macro-Enabled Worksheet" r:id="rId3" imgW="5196769" imgH="3116588" progId="Excel.SheetMacroEnabled.12">
                  <p:link updateAutomatic="1"/>
                </p:oleObj>
              </mc:Choice>
              <mc:Fallback>
                <p:oleObj name="Macro-Enabled Worksheet" r:id="rId3" imgW="5196769" imgH="3116588" progId="Excel.SheetMacroEnabled.12">
                  <p:link updateAutomatic="1"/>
                  <p:pic>
                    <p:nvPicPr>
                      <p:cNvPr id="0" name=""/>
                      <p:cNvPicPr/>
                      <p:nvPr/>
                    </p:nvPicPr>
                    <p:blipFill>
                      <a:blip r:embed="rId4"/>
                      <a:stretch>
                        <a:fillRect/>
                      </a:stretch>
                    </p:blipFill>
                    <p:spPr>
                      <a:xfrm>
                        <a:off x="3497263" y="1890713"/>
                        <a:ext cx="5197475" cy="3116262"/>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1821833847"/>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0"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0" name=""/>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9664E61-F038-4552-B7C5-B571E0E1A96A}"/>
              </a:ext>
            </a:extLst>
          </p:cNvPr>
          <p:cNvGraphicFramePr>
            <a:graphicFrameLocks noChangeAspect="1"/>
          </p:cNvGraphicFramePr>
          <p:nvPr>
            <p:extLst>
              <p:ext uri="{D42A27DB-BD31-4B8C-83A1-F6EECF244321}">
                <p14:modId xmlns:p14="http://schemas.microsoft.com/office/powerpoint/2010/main" val="3389645772"/>
              </p:ext>
            </p:extLst>
          </p:nvPr>
        </p:nvGraphicFramePr>
        <p:xfrm>
          <a:off x="3497263" y="5095875"/>
          <a:ext cx="5197475" cy="274638"/>
        </p:xfrm>
        <a:graphic>
          <a:graphicData uri="http://schemas.openxmlformats.org/presentationml/2006/ole">
            <mc:AlternateContent xmlns:mc="http://schemas.openxmlformats.org/markup-compatibility/2006">
              <mc:Choice xmlns:v="urn:schemas-microsoft-com:vml" Requires="v">
                <p:oleObj spid="_x0000_s1031"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0" name=""/>
                      <p:cNvPicPr/>
                      <p:nvPr/>
                    </p:nvPicPr>
                    <p:blipFill>
                      <a:blip r:embed="rId8"/>
                      <a:stretch>
                        <a:fillRect/>
                      </a:stretch>
                    </p:blipFill>
                    <p:spPr>
                      <a:xfrm>
                        <a:off x="3497263" y="50958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2" name="Object 1">
            <a:extLst>
              <a:ext uri="{FF2B5EF4-FFF2-40B4-BE49-F238E27FC236}">
                <a16:creationId xmlns:a16="http://schemas.microsoft.com/office/drawing/2014/main" id="{F449B2C3-7394-404B-BC0E-2D5A28533002}"/>
              </a:ext>
            </a:extLst>
          </p:cNvPr>
          <p:cNvGraphicFramePr>
            <a:graphicFrameLocks noChangeAspect="1"/>
          </p:cNvGraphicFramePr>
          <p:nvPr>
            <p:extLst>
              <p:ext uri="{D42A27DB-BD31-4B8C-83A1-F6EECF244321}">
                <p14:modId xmlns:p14="http://schemas.microsoft.com/office/powerpoint/2010/main" val="1216036883"/>
              </p:ext>
            </p:extLst>
          </p:nvPr>
        </p:nvGraphicFramePr>
        <p:xfrm>
          <a:off x="1122363" y="2225675"/>
          <a:ext cx="8245475" cy="2111375"/>
        </p:xfrm>
        <a:graphic>
          <a:graphicData uri="http://schemas.openxmlformats.org/presentationml/2006/ole">
            <mc:AlternateContent xmlns:mc="http://schemas.openxmlformats.org/markup-compatibility/2006">
              <mc:Choice xmlns:v="urn:schemas-microsoft-com:vml" Requires="v">
                <p:oleObj spid="_x0000_s5123" name="Macro-Enabled Worksheet" r:id="rId4" imgW="8244911" imgH="2110701" progId="Excel.SheetMacroEnabled.12">
                  <p:link updateAutomatic="1"/>
                </p:oleObj>
              </mc:Choice>
              <mc:Fallback>
                <p:oleObj name="Macro-Enabled Worksheet" r:id="rId4" imgW="8244911" imgH="2110701" progId="Excel.SheetMacroEnabled.12">
                  <p:link updateAutomatic="1"/>
                  <p:pic>
                    <p:nvPicPr>
                      <p:cNvPr id="0" name=""/>
                      <p:cNvPicPr/>
                      <p:nvPr/>
                    </p:nvPicPr>
                    <p:blipFill>
                      <a:blip r:embed="rId5"/>
                      <a:stretch>
                        <a:fillRect/>
                      </a:stretch>
                    </p:blipFill>
                    <p:spPr>
                      <a:xfrm>
                        <a:off x="1122363" y="2225675"/>
                        <a:ext cx="8245475" cy="2111375"/>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484F069-F116-4F8E-91F9-6DA4C70CE468}"/>
              </a:ext>
            </a:extLst>
          </p:cNvPr>
          <p:cNvGraphicFramePr>
            <a:graphicFrameLocks noChangeAspect="1"/>
          </p:cNvGraphicFramePr>
          <p:nvPr>
            <p:extLst>
              <p:ext uri="{D42A27DB-BD31-4B8C-83A1-F6EECF244321}">
                <p14:modId xmlns:p14="http://schemas.microsoft.com/office/powerpoint/2010/main" val="1687100587"/>
              </p:ext>
            </p:extLst>
          </p:nvPr>
        </p:nvGraphicFramePr>
        <p:xfrm>
          <a:off x="1190625" y="1590675"/>
          <a:ext cx="8526463" cy="4565650"/>
        </p:xfrm>
        <a:graphic>
          <a:graphicData uri="http://schemas.openxmlformats.org/presentationml/2006/ole">
            <mc:AlternateContent xmlns:mc="http://schemas.openxmlformats.org/markup-compatibility/2006">
              <mc:Choice xmlns:v="urn:schemas-microsoft-com:vml" Requires="v">
                <p:oleObj spid="_x0000_s6147" name="Macro-Enabled Worksheet" r:id="rId4" imgW="9928683" imgH="5463516" progId="Excel.SheetMacroEnabled.12">
                  <p:link updateAutomatic="1"/>
                </p:oleObj>
              </mc:Choice>
              <mc:Fallback>
                <p:oleObj name="Macro-Enabled Worksheet" r:id="rId4" imgW="9928683" imgH="5463516" progId="Excel.SheetMacroEnabled.12">
                  <p:link updateAutomatic="1"/>
                  <p:pic>
                    <p:nvPicPr>
                      <p:cNvPr id="0" name=""/>
                      <p:cNvPicPr/>
                      <p:nvPr/>
                    </p:nvPicPr>
                    <p:blipFill>
                      <a:blip r:embed="rId5"/>
                      <a:stretch>
                        <a:fillRect/>
                      </a:stretch>
                    </p:blipFill>
                    <p:spPr>
                      <a:xfrm>
                        <a:off x="1190625" y="1590675"/>
                        <a:ext cx="8526463" cy="4565650"/>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2" name="Object 1">
            <a:extLst>
              <a:ext uri="{FF2B5EF4-FFF2-40B4-BE49-F238E27FC236}">
                <a16:creationId xmlns:a16="http://schemas.microsoft.com/office/drawing/2014/main" id="{110942FF-2240-4B68-8644-23EA109C8919}"/>
              </a:ext>
            </a:extLst>
          </p:cNvPr>
          <p:cNvGraphicFramePr>
            <a:graphicFrameLocks noChangeAspect="1"/>
          </p:cNvGraphicFramePr>
          <p:nvPr>
            <p:extLst>
              <p:ext uri="{D42A27DB-BD31-4B8C-83A1-F6EECF244321}">
                <p14:modId xmlns:p14="http://schemas.microsoft.com/office/powerpoint/2010/main" val="2919740298"/>
              </p:ext>
            </p:extLst>
          </p:nvPr>
        </p:nvGraphicFramePr>
        <p:xfrm>
          <a:off x="1128713" y="2419350"/>
          <a:ext cx="7721600" cy="1241425"/>
        </p:xfrm>
        <a:graphic>
          <a:graphicData uri="http://schemas.openxmlformats.org/presentationml/2006/ole">
            <mc:AlternateContent xmlns:mc="http://schemas.openxmlformats.org/markup-compatibility/2006">
              <mc:Choice xmlns:v="urn:schemas-microsoft-com:vml" Requires="v">
                <p:oleObj spid="_x0000_s7171" name="Macro-Enabled Worksheet" r:id="rId4" imgW="7437262" imgH="1196490" progId="Excel.SheetMacroEnabled.12">
                  <p:link updateAutomatic="1"/>
                </p:oleObj>
              </mc:Choice>
              <mc:Fallback>
                <p:oleObj name="Macro-Enabled Worksheet" r:id="rId4" imgW="7437262" imgH="1196490" progId="Excel.SheetMacroEnabled.12">
                  <p:link updateAutomatic="1"/>
                  <p:pic>
                    <p:nvPicPr>
                      <p:cNvPr id="0" name=""/>
                      <p:cNvPicPr/>
                      <p:nvPr/>
                    </p:nvPicPr>
                    <p:blipFill>
                      <a:blip r:embed="rId5"/>
                      <a:stretch>
                        <a:fillRect/>
                      </a:stretch>
                    </p:blipFill>
                    <p:spPr>
                      <a:xfrm>
                        <a:off x="1128713" y="2419350"/>
                        <a:ext cx="7721600" cy="1241425"/>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2582CF-2677-4AC8-90A0-FD5C774ECFF6}"/>
              </a:ext>
            </a:extLst>
          </p:cNvPr>
          <p:cNvGraphicFramePr>
            <a:graphicFrameLocks noChangeAspect="1"/>
          </p:cNvGraphicFramePr>
          <p:nvPr>
            <p:extLst>
              <p:ext uri="{D42A27DB-BD31-4B8C-83A1-F6EECF244321}">
                <p14:modId xmlns:p14="http://schemas.microsoft.com/office/powerpoint/2010/main" val="2215872191"/>
              </p:ext>
            </p:extLst>
          </p:nvPr>
        </p:nvGraphicFramePr>
        <p:xfrm>
          <a:off x="152400" y="1873250"/>
          <a:ext cx="10412413" cy="3113088"/>
        </p:xfrm>
        <a:graphic>
          <a:graphicData uri="http://schemas.openxmlformats.org/presentationml/2006/ole">
            <mc:AlternateContent xmlns:mc="http://schemas.openxmlformats.org/markup-compatibility/2006">
              <mc:Choice xmlns:v="urn:schemas-microsoft-com:vml" Requires="v">
                <p:oleObj spid="_x0000_s8195" name="Macro-Enabled Worksheet" r:id="rId4" imgW="13403403" imgH="4008199" progId="Excel.SheetMacroEnabled.12">
                  <p:link updateAutomatic="1"/>
                </p:oleObj>
              </mc:Choice>
              <mc:Fallback>
                <p:oleObj name="Macro-Enabled Worksheet" r:id="rId4" imgW="13403403" imgH="4008199" progId="Excel.SheetMacroEnabled.12">
                  <p:link updateAutomatic="1"/>
                  <p:pic>
                    <p:nvPicPr>
                      <p:cNvPr id="0" name=""/>
                      <p:cNvPicPr/>
                      <p:nvPr/>
                    </p:nvPicPr>
                    <p:blipFill>
                      <a:blip r:embed="rId5"/>
                      <a:stretch>
                        <a:fillRect/>
                      </a:stretch>
                    </p:blipFill>
                    <p:spPr>
                      <a:xfrm>
                        <a:off x="152400" y="1873250"/>
                        <a:ext cx="10412413" cy="3113088"/>
                      </a:xfrm>
                      <a:prstGeom prst="rect">
                        <a:avLst/>
                      </a:prstGeom>
                    </p:spPr>
                  </p:pic>
                </p:oleObj>
              </mc:Fallback>
            </mc:AlternateContent>
          </a:graphicData>
        </a:graphic>
      </p:graphicFrame>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spTree>
    <p:extLst>
      <p:ext uri="{BB962C8B-B14F-4D97-AF65-F5344CB8AC3E}">
        <p14:creationId xmlns:p14="http://schemas.microsoft.com/office/powerpoint/2010/main" val="139206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5379DEB1-F0B7-4BEB-8ADB-13FF265847B2}"/>
              </a:ext>
            </a:extLst>
          </p:cNvPr>
          <p:cNvGraphicFramePr>
            <a:graphicFrameLocks noChangeAspect="1"/>
          </p:cNvGraphicFramePr>
          <p:nvPr>
            <p:extLst>
              <p:ext uri="{D42A27DB-BD31-4B8C-83A1-F6EECF244321}">
                <p14:modId xmlns:p14="http://schemas.microsoft.com/office/powerpoint/2010/main" val="3127055890"/>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9219"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spTree>
    <p:extLst>
      <p:ext uri="{BB962C8B-B14F-4D97-AF65-F5344CB8AC3E}">
        <p14:creationId xmlns:p14="http://schemas.microsoft.com/office/powerpoint/2010/main" val="271843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4" name="Object 3">
            <a:extLst>
              <a:ext uri="{FF2B5EF4-FFF2-40B4-BE49-F238E27FC236}">
                <a16:creationId xmlns:a16="http://schemas.microsoft.com/office/drawing/2014/main" id="{A40969C2-A165-4C93-A3E6-CC9064950839}"/>
              </a:ext>
            </a:extLst>
          </p:cNvPr>
          <p:cNvGraphicFramePr>
            <a:graphicFrameLocks noChangeAspect="1"/>
          </p:cNvGraphicFramePr>
          <p:nvPr>
            <p:extLst>
              <p:ext uri="{D42A27DB-BD31-4B8C-83A1-F6EECF244321}">
                <p14:modId xmlns:p14="http://schemas.microsoft.com/office/powerpoint/2010/main" val="3361031003"/>
              </p:ext>
            </p:extLst>
          </p:nvPr>
        </p:nvGraphicFramePr>
        <p:xfrm>
          <a:off x="503238" y="1689100"/>
          <a:ext cx="11185525" cy="3475038"/>
        </p:xfrm>
        <a:graphic>
          <a:graphicData uri="http://schemas.openxmlformats.org/presentationml/2006/ole">
            <mc:AlternateContent xmlns:mc="http://schemas.openxmlformats.org/markup-compatibility/2006">
              <mc:Choice xmlns:v="urn:schemas-microsoft-com:vml" Requires="v">
                <p:oleObj spid="_x0000_s10243" name="Macro-Enabled Worksheet" r:id="rId3" imgW="11186302" imgH="3474767" progId="Excel.SheetMacroEnabled.12">
                  <p:link updateAutomatic="1"/>
                </p:oleObj>
              </mc:Choice>
              <mc:Fallback>
                <p:oleObj name="Macro-Enabled Worksheet" r:id="rId3" imgW="11186302" imgH="3474767" progId="Excel.SheetMacroEnabled.12">
                  <p:link updateAutomatic="1"/>
                  <p:pic>
                    <p:nvPicPr>
                      <p:cNvPr id="0" name=""/>
                      <p:cNvPicPr/>
                      <p:nvPr/>
                    </p:nvPicPr>
                    <p:blipFill>
                      <a:blip r:embed="rId4"/>
                      <a:stretch>
                        <a:fillRect/>
                      </a:stretch>
                    </p:blipFill>
                    <p:spPr>
                      <a:xfrm>
                        <a:off x="503238" y="1689100"/>
                        <a:ext cx="11185525" cy="3475038"/>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a:bodyPr>
          <a:lstStyle/>
          <a:p>
            <a:pPr lvl="0"/>
            <a:r>
              <a:rPr lang="en-US" sz="1600" dirty="0"/>
              <a:t>Required Findings Categories:</a:t>
            </a:r>
          </a:p>
          <a:p>
            <a:pPr lvl="1"/>
            <a:r>
              <a:rPr lang="en-GB" sz="1400" u="sng" dirty="0"/>
              <a:t>Weaknesses: </a:t>
            </a:r>
            <a:r>
              <a:rPr lang="en-GB" sz="1400" dirty="0"/>
              <a:t>A type of preliminary or final finding, which is an ineffective, or lack of, implementation of one or more processes that meet the intent and value of a practice based on verified objective evidence, and applicable across the project(s) and organizational support functions (</a:t>
            </a:r>
            <a:r>
              <a:rPr lang="en-GB" sz="1400" dirty="0" err="1"/>
              <a:t>OSFs</a:t>
            </a:r>
            <a:r>
              <a:rPr lang="en-GB" sz="1400" dirty="0"/>
              <a:t>) or Organizational Unit as a whole. This is realized either by a) the process itself does not address a CMMI practice requirement, or b) the project(s) or </a:t>
            </a:r>
            <a:r>
              <a:rPr lang="en-GB" sz="1400" dirty="0" err="1"/>
              <a:t>OSFs</a:t>
            </a:r>
            <a:r>
              <a:rPr lang="en-GB" sz="1400" dirty="0"/>
              <a:t> are not following their process that meets the intent and value of the applicable CMMI practice.</a:t>
            </a:r>
          </a:p>
          <a:p>
            <a:pPr lvl="1"/>
            <a:r>
              <a:rPr lang="en-GB" sz="1400" u="sng" dirty="0"/>
              <a:t>Strengths: </a:t>
            </a:r>
            <a:r>
              <a:rPr lang="en-GB" sz="1400" dirty="0"/>
              <a:t>A type of preliminary or final finding, which is an exemplary or noteworthy implementation of a process that meets the intent and value of a CMMI model practice.</a:t>
            </a:r>
          </a:p>
          <a:p>
            <a:pPr marL="457200" lvl="1" indent="0">
              <a:buNone/>
            </a:pPr>
            <a:endParaRPr lang="en-GB" sz="1400" dirty="0"/>
          </a:p>
          <a:p>
            <a:r>
              <a:rPr lang="zh-CN" altLang="en-US" sz="1600" dirty="0">
                <a:solidFill>
                  <a:srgbClr val="1F497D"/>
                </a:solidFill>
              </a:rPr>
              <a:t>必需的调查结果分类：</a:t>
            </a:r>
            <a:endParaRPr lang="en-GB" altLang="zh-CN" sz="1600" dirty="0">
              <a:solidFill>
                <a:srgbClr val="1F497D"/>
              </a:solidFill>
            </a:endParaRPr>
          </a:p>
          <a:p>
            <a:pPr lvl="1"/>
            <a:r>
              <a:rPr lang="zh-CN" altLang="en-US" sz="1400" dirty="0">
                <a:solidFill>
                  <a:srgbClr val="1F497D"/>
                </a:solidFill>
              </a:rPr>
              <a:t>弱点：这是一种初步或最终的发现，涉及一个或多个流程的实施无效，或缺乏实施，这些流程基于验证的客观证据，旨在满足实践的意图和价值，并适用于整个项目、组织支持功能（</a:t>
            </a:r>
            <a:r>
              <a:rPr lang="en-US" altLang="zh-CN" sz="1400" dirty="0" err="1">
                <a:solidFill>
                  <a:srgbClr val="1F497D"/>
                </a:solidFill>
              </a:rPr>
              <a:t>OSFs</a:t>
            </a:r>
            <a:r>
              <a:rPr lang="zh-CN" altLang="en-US" sz="1400" dirty="0">
                <a:solidFill>
                  <a:srgbClr val="1F497D"/>
                </a:solidFill>
              </a:rPr>
              <a:t>）或组织单位。这种情况是由以下原因造成的：</a:t>
            </a:r>
            <a:r>
              <a:rPr lang="en-US" altLang="zh-CN" sz="1400" dirty="0">
                <a:solidFill>
                  <a:srgbClr val="1F497D"/>
                </a:solidFill>
              </a:rPr>
              <a:t>a) </a:t>
            </a:r>
            <a:r>
              <a:rPr lang="zh-CN" altLang="en-US" sz="1400" dirty="0">
                <a:solidFill>
                  <a:srgbClr val="1F497D"/>
                </a:solidFill>
              </a:rPr>
              <a:t>流程本身没有满足</a:t>
            </a:r>
            <a:r>
              <a:rPr lang="en-US" altLang="zh-CN" sz="1400" dirty="0">
                <a:solidFill>
                  <a:srgbClr val="1F497D"/>
                </a:solidFill>
              </a:rPr>
              <a:t>CMMI</a:t>
            </a:r>
            <a:r>
              <a:rPr lang="zh-CN" altLang="en-US" sz="1400" dirty="0">
                <a:solidFill>
                  <a:srgbClr val="1F497D"/>
                </a:solidFill>
              </a:rPr>
              <a:t>实践要求，或者</a:t>
            </a:r>
            <a:r>
              <a:rPr lang="en-US" altLang="zh-CN" sz="1400" dirty="0">
                <a:solidFill>
                  <a:srgbClr val="1F497D"/>
                </a:solidFill>
              </a:rPr>
              <a:t>b) </a:t>
            </a:r>
            <a:r>
              <a:rPr lang="zh-CN" altLang="en-US" sz="1400" dirty="0">
                <a:solidFill>
                  <a:srgbClr val="1F497D"/>
                </a:solidFill>
              </a:rPr>
              <a:t>项目或</a:t>
            </a:r>
            <a:r>
              <a:rPr lang="en-US" altLang="zh-CN" sz="1400" dirty="0" err="1">
                <a:solidFill>
                  <a:srgbClr val="1F497D"/>
                </a:solidFill>
              </a:rPr>
              <a:t>OSFs</a:t>
            </a:r>
            <a:r>
              <a:rPr lang="zh-CN" altLang="en-US" sz="1400" dirty="0">
                <a:solidFill>
                  <a:srgbClr val="1F497D"/>
                </a:solidFill>
              </a:rPr>
              <a:t>没有遵循符合适用</a:t>
            </a:r>
            <a:r>
              <a:rPr lang="en-US" altLang="zh-CN" sz="1400" dirty="0">
                <a:solidFill>
                  <a:srgbClr val="1F497D"/>
                </a:solidFill>
              </a:rPr>
              <a:t>CMMI</a:t>
            </a:r>
            <a:r>
              <a:rPr lang="zh-CN" altLang="en-US" sz="1400" dirty="0">
                <a:solidFill>
                  <a:srgbClr val="1F497D"/>
                </a:solidFill>
              </a:rPr>
              <a:t>实践的意图和价值的流程。</a:t>
            </a:r>
            <a:endParaRPr lang="en-GB" altLang="zh-CN" sz="1400" dirty="0">
              <a:solidFill>
                <a:srgbClr val="1F497D"/>
              </a:solidFill>
            </a:endParaRPr>
          </a:p>
          <a:p>
            <a:pPr lvl="1"/>
            <a:r>
              <a:rPr lang="zh-CN" altLang="en-US" sz="1600" dirty="0">
                <a:solidFill>
                  <a:srgbClr val="1F497D"/>
                </a:solidFill>
              </a:rPr>
              <a:t>优点：这是一种初步或最终的发现，涉及一个过程的示范性或值得注意的实施，该过程满足</a:t>
            </a:r>
            <a:r>
              <a:rPr lang="en-US" altLang="zh-CN" sz="1600" dirty="0">
                <a:solidFill>
                  <a:srgbClr val="1F497D"/>
                </a:solidFill>
              </a:rPr>
              <a:t>CMMI</a:t>
            </a:r>
            <a:r>
              <a:rPr lang="zh-CN" altLang="en-US" sz="1600" dirty="0">
                <a:solidFill>
                  <a:srgbClr val="1F497D"/>
                </a:solidFill>
              </a:rPr>
              <a:t>模型实践的意图和价值。</a:t>
            </a:r>
            <a:endParaRPr lang="en-US" sz="1600"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0833A2-2543-F343-8CAD-C65B54F705B9}"/>
              </a:ext>
            </a:extLst>
          </p:cNvPr>
          <p:cNvPicPr>
            <a:picLocks noChangeAspect="1"/>
          </p:cNvPicPr>
          <p:nvPr/>
        </p:nvPicPr>
        <p:blipFill>
          <a:blip r:embed="rId3"/>
          <a:srcRect/>
          <a:stretch/>
        </p:blipFill>
        <p:spPr>
          <a:xfrm>
            <a:off x="1333740" y="988818"/>
            <a:ext cx="9524520" cy="4880363"/>
          </a:xfrm>
          <a:prstGeom prst="rect">
            <a:avLst/>
          </a:prstGeom>
        </p:spPr>
      </p:pic>
      <p:sp>
        <p:nvSpPr>
          <p:cNvPr id="2" name="Title 1">
            <a:extLst>
              <a:ext uri="{FF2B5EF4-FFF2-40B4-BE49-F238E27FC236}">
                <a16:creationId xmlns:a16="http://schemas.microsoft.com/office/drawing/2014/main" id="{89ECAD2E-4F37-6872-8323-9B5970AAF978}"/>
              </a:ext>
            </a:extLst>
          </p:cNvPr>
          <p:cNvSpPr txBox="1">
            <a:spLocks/>
          </p:cNvSpPr>
          <p:nvPr/>
        </p:nvSpPr>
        <p:spPr>
          <a:xfrm>
            <a:off x="838200" y="365126"/>
            <a:ext cx="11222620" cy="602284"/>
          </a:xfrm>
          <a:prstGeom prst="rect">
            <a:avLst/>
          </a:prstGeom>
        </p:spPr>
        <p:txBody>
          <a:bodyPr/>
          <a:lstStyle>
            <a:lvl1pPr algn="l" defTabSz="914400" rtl="0" eaLnBrk="1" latinLnBrk="0" hangingPunct="1">
              <a:lnSpc>
                <a:spcPct val="90000"/>
              </a:lnSpc>
              <a:spcBef>
                <a:spcPct val="0"/>
              </a:spcBef>
              <a:buNone/>
              <a:defRPr sz="4400" kern="1200">
                <a:solidFill>
                  <a:srgbClr val="1E2C5B"/>
                </a:solidFill>
                <a:latin typeface="+mj-lt"/>
                <a:ea typeface="+mj-ea"/>
                <a:cs typeface="+mj-cs"/>
              </a:defRPr>
            </a:lvl1pPr>
          </a:lstStyle>
          <a:p>
            <a:r>
              <a:rPr lang="en-US" sz="3200" b="1" dirty="0">
                <a:latin typeface="+mn-lt"/>
              </a:rPr>
              <a:t>CMMI Appraisal Process – Appraisal Phases</a:t>
            </a:r>
          </a:p>
        </p:txBody>
      </p:sp>
      <p:sp>
        <p:nvSpPr>
          <p:cNvPr id="4" name="Rectangle 3">
            <a:extLst>
              <a:ext uri="{FF2B5EF4-FFF2-40B4-BE49-F238E27FC236}">
                <a16:creationId xmlns:a16="http://schemas.microsoft.com/office/drawing/2014/main" id="{531D8F2B-38D7-4A4A-952C-6DE056F925C5}"/>
              </a:ext>
            </a:extLst>
          </p:cNvPr>
          <p:cNvSpPr/>
          <p:nvPr/>
        </p:nvSpPr>
        <p:spPr>
          <a:xfrm>
            <a:off x="6591300" y="2772506"/>
            <a:ext cx="1371600" cy="65649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6723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10" name="TextBox 4">
            <a:extLst>
              <a:ext uri="{FF2B5EF4-FFF2-40B4-BE49-F238E27FC236}">
                <a16:creationId xmlns:a16="http://schemas.microsoft.com/office/drawing/2014/main" id="{AC1EA764-7D4B-C769-4665-B3752500D321}"/>
              </a:ext>
            </a:extLst>
          </p:cNvPr>
          <p:cNvSpPr txBox="1">
            <a:spLocks noChangeArrowheads="1"/>
          </p:cNvSpPr>
          <p:nvPr/>
        </p:nvSpPr>
        <p:spPr bwMode="auto">
          <a:xfrm>
            <a:off x="2057399" y="3606720"/>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is a pleasure and an honour to be here with you today. We are now looking forward to presenting to you the final findings.</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1365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7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13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16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Ensures that the processes and assets important to an organization’s performance are habitually and persistently followed, used, and 	improved. </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确保对组织绩效重要的流程和资产得到习惯性和持久的遵循、使用和改进。</a:t>
            </a:r>
            <a:endParaRPr kumimoji="0" lang="en-US"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Sustains the ability to consistently achieve goals and objectives efficiently and effectively.</a:t>
            </a:r>
            <a:b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维持高效且有效地持续实现目标和任务的能力。</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11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Manages performance using measurement and analysis to achieve business objectives.</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使用测量和分析来管理绩效，以实现业务目标。</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Maximizes business return on investment by focusing management and improvement efforts on cost, schedule, and quality 	performance.</a:t>
            </a:r>
            <a:b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br>
            <a:r>
              <a:rPr kumimoji="0" lang="en-US" sz="1400" b="0" i="0" u="none" strike="noStrike" kern="1200" cap="none" spc="0" normalizeH="0" baseline="0" noProof="0" dirty="0">
                <a:ln>
                  <a:noFill/>
                </a:ln>
                <a:solidFill>
                  <a:srgbClr val="505050"/>
                </a:solidFill>
                <a:effectLst/>
                <a:highlight>
                  <a:srgbClr val="FFFFFF"/>
                </a:highlight>
                <a:uLnTx/>
                <a:uFillTx/>
                <a:latin typeface="Gotham A"/>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827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691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28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Intent: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Identifies and addresses process performance and work product issues through reviews by the producer's peers or Subject Matter 	Experts (SMEs).</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通过由生产者的同行或专家进行的审查，识别和解决过程绩效和工作产品问题。</a:t>
            </a:r>
            <a:endParaRPr kumimoji="0" lang="en-ZA" altLang="zh-CN"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ZA" sz="14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Value: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Reduces cost and rework by uncovering issues or defects early.</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zh-CN" alt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通过及早发现问题或缺陷，降低成本和返工。</a:t>
            </a:r>
            <a:endParaRPr kumimoji="0" lang="en-US" sz="14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998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03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Agenda </a:t>
            </a:r>
            <a:r>
              <a:rPr lang="zh-CN" altLang="en-US" dirty="0">
                <a:solidFill>
                  <a:srgbClr val="1F497D"/>
                </a:solidFill>
              </a:rPr>
              <a:t>议程</a:t>
            </a:r>
            <a:r>
              <a:rPr lang="en-ZA" dirty="0">
                <a:solidFill>
                  <a:srgbClr val="1F497D"/>
                </a:solidFill>
              </a:rPr>
              <a:t> </a:t>
            </a:r>
            <a:r>
              <a:rPr lang="en-ZA" dirty="0"/>
              <a:t> </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fontScale="92500" lnSpcReduction="10000"/>
          </a:bodyPr>
          <a:lstStyle/>
          <a:p>
            <a:r>
              <a:rPr lang="en-NZ" sz="2400" b="0" i="0" dirty="0">
                <a:solidFill>
                  <a:srgbClr val="000000"/>
                </a:solidFill>
                <a:effectLst/>
                <a:latin typeface="Calibri" panose="020F0502020204030204" pitchFamily="34" charset="0"/>
              </a:rPr>
              <a:t>Appraisal Overview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评估概述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Practice Area Findings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实践域发现</a:t>
            </a:r>
            <a:endParaRPr lang="en-NZ"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Performance Report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性能报告</a:t>
            </a:r>
            <a:r>
              <a:rPr lang="en-NZ" sz="2400" b="1" dirty="0">
                <a:solidFill>
                  <a:srgbClr val="1F497D"/>
                </a:solidFill>
                <a:ea typeface="+mj-ea"/>
                <a:cs typeface="+mj-cs"/>
              </a:rPr>
              <a:t>  </a:t>
            </a:r>
          </a:p>
          <a:p>
            <a:r>
              <a:rPr lang="en-NZ" sz="2400" b="0" i="0" dirty="0">
                <a:solidFill>
                  <a:srgbClr val="000000"/>
                </a:solidFill>
                <a:effectLst/>
                <a:latin typeface="Calibri" panose="020F0502020204030204" pitchFamily="34" charset="0"/>
              </a:rPr>
              <a:t>Ratings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评级</a:t>
            </a:r>
            <a:endParaRPr lang="en-ZA" altLang="zh-CN" sz="2400" b="1" dirty="0">
              <a:solidFill>
                <a:srgbClr val="1F497D"/>
              </a:solidFill>
              <a:ea typeface="+mj-ea"/>
              <a:cs typeface="+mj-cs"/>
            </a:endParaRPr>
          </a:p>
          <a:p>
            <a:r>
              <a:rPr lang="en-NZ" sz="2400" b="0" i="0" dirty="0">
                <a:solidFill>
                  <a:srgbClr val="000000"/>
                </a:solidFill>
                <a:effectLst/>
                <a:latin typeface="Calibri" panose="020F0502020204030204" pitchFamily="34" charset="0"/>
              </a:rPr>
              <a:t>Annexures </a:t>
            </a:r>
            <a:br>
              <a:rPr lang="en-NZ" sz="2400" b="0" i="0" dirty="0">
                <a:solidFill>
                  <a:srgbClr val="000000"/>
                </a:solidFill>
                <a:effectLst/>
                <a:latin typeface="Calibri" panose="020F0502020204030204" pitchFamily="34" charset="0"/>
              </a:rPr>
            </a:br>
            <a:r>
              <a:rPr lang="zh-CN" altLang="en-US" sz="2400" b="1" dirty="0">
                <a:solidFill>
                  <a:srgbClr val="1F497D"/>
                </a:solidFill>
                <a:ea typeface="+mj-ea"/>
                <a:cs typeface="+mj-cs"/>
              </a:rPr>
              <a:t>附加展示</a:t>
            </a:r>
            <a:endParaRPr lang="en-NZ" sz="2400" b="0" i="0" dirty="0">
              <a:solidFill>
                <a:srgbClr val="000000"/>
              </a:solidFill>
              <a:effectLst/>
              <a:latin typeface="Calibri" panose="020F0502020204030204" pitchFamily="34" charset="0"/>
            </a:endParaRPr>
          </a:p>
          <a:p>
            <a:pPr lvl="1"/>
            <a:r>
              <a:rPr lang="en-NZ" b="0" i="0" dirty="0">
                <a:solidFill>
                  <a:srgbClr val="000000"/>
                </a:solidFill>
                <a:effectLst/>
                <a:latin typeface="Calibri" panose="020F0502020204030204" pitchFamily="34" charset="0"/>
              </a:rPr>
              <a:t>Non model findings </a:t>
            </a:r>
            <a:endParaRPr lang="en-NZ" dirty="0">
              <a:solidFill>
                <a:srgbClr val="000000"/>
              </a:solidFill>
              <a:latin typeface="Calibri" panose="020F0502020204030204" pitchFamily="34" charset="0"/>
            </a:endParaRPr>
          </a:p>
          <a:p>
            <a:pPr lvl="1"/>
            <a:r>
              <a:rPr lang="en-NZ" b="0" i="0" dirty="0">
                <a:solidFill>
                  <a:srgbClr val="000000"/>
                </a:solidFill>
                <a:effectLst/>
                <a:latin typeface="Calibri" panose="020F0502020204030204" pitchFamily="34" charset="0"/>
              </a:rPr>
              <a:t>Improvement opportunities </a:t>
            </a:r>
          </a:p>
          <a:p>
            <a:pPr lvl="1"/>
            <a:r>
              <a:rPr lang="en-NZ" b="0" i="0" dirty="0">
                <a:solidFill>
                  <a:srgbClr val="000000"/>
                </a:solidFill>
                <a:effectLst/>
                <a:latin typeface="Calibri" panose="020F0502020204030204" pitchFamily="34" charset="0"/>
              </a:rPr>
              <a:t>Next steps </a:t>
            </a:r>
            <a:endParaRPr lang="en-US" sz="2000" dirty="0"/>
          </a:p>
        </p:txBody>
      </p:sp>
    </p:spTree>
    <p:extLst>
      <p:ext uri="{BB962C8B-B14F-4D97-AF65-F5344CB8AC3E}">
        <p14:creationId xmlns:p14="http://schemas.microsoft.com/office/powerpoint/2010/main" val="156962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33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61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68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669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232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376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749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Strengths </a:t>
            </a:r>
            <a:r>
              <a:rPr kumimoji="0" lang="ja-JP"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强项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没有</a:t>
            </a:r>
            <a:endParaRPr kumimoji="0" lang="en-US" sz="1800" b="0"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Weaknesses </a:t>
            </a:r>
            <a:r>
              <a:rPr kumimoji="0" lang="zh-CN" altLang="en-US" sz="1800" b="1" i="0" u="none" strike="noStrike" kern="1200" cap="none" spc="0" normalizeH="0" baseline="0" noProof="0" dirty="0">
                <a:ln>
                  <a:noFill/>
                </a:ln>
                <a:solidFill>
                  <a:srgbClr val="1F497D"/>
                </a:solidFill>
                <a:effectLst/>
                <a:uLnTx/>
                <a:uFillTx/>
                <a:latin typeface="DengXian" panose="02010600030101010101" pitchFamily="2" charset="-122"/>
                <a:ea typeface="DengXian" panose="02010600030101010101" pitchFamily="2" charset="-122"/>
                <a:cs typeface="+mn-cs"/>
              </a:rPr>
              <a:t>弱项</a:t>
            </a:r>
            <a:r>
              <a:rPr kumimoji="0" lang="en-US" altLang="ja-JP" sz="1800" b="1"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None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ja-JP" altLang="en-US" sz="1800" b="0" i="0" u="none" strike="noStrike" kern="1200" cap="none" spc="0" normalizeH="0" baseline="0" noProof="0" dirty="0">
                <a:ln>
                  <a:noFill/>
                </a:ln>
                <a:solidFill>
                  <a:srgbClr val="1F497D"/>
                </a:solidFill>
                <a:effectLst/>
                <a:uLnTx/>
                <a:uFillTx/>
                <a:latin typeface="Calibri" panose="020F0502020204030204"/>
                <a:ea typeface="游ゴシック" panose="020B0400000000000000" pitchFamily="34" charset="-128"/>
                <a:cs typeface="+mn-cs"/>
              </a:rPr>
              <a:t>没有</a:t>
            </a:r>
            <a:endParaRPr kumimoji="0" lang="en-US" sz="1800" b="0" i="0" u="none" strike="noStrike" kern="1200" cap="none" spc="0" normalizeH="0" baseline="0" noProof="0" dirty="0">
              <a:ln>
                <a:noFill/>
              </a:ln>
              <a:solidFill>
                <a:srgbClr val="1F497D"/>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327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a:xfrm>
            <a:off x="838200" y="2002631"/>
            <a:ext cx="10515600" cy="2852737"/>
          </a:xfrm>
        </p:spPr>
        <p:txBody>
          <a:bodyPr/>
          <a:lstStyle/>
          <a:p>
            <a:r>
              <a:rPr lang="en-ZA" b="1" dirty="0">
                <a:latin typeface="+mn-lt"/>
              </a:rPr>
              <a:t>Performance Report</a:t>
            </a:r>
            <a:br>
              <a:rPr lang="en-US" b="1" dirty="0">
                <a:latin typeface="+mn-lt"/>
              </a:rPr>
            </a:br>
            <a:r>
              <a:rPr lang="zh-CN" altLang="en-US" b="1" dirty="0">
                <a:solidFill>
                  <a:srgbClr val="1F497D"/>
                </a:solidFill>
                <a:latin typeface="+mn-lt"/>
              </a:rPr>
              <a:t>性能报告</a:t>
            </a:r>
            <a:r>
              <a:rPr lang="en-NZ" b="1" dirty="0">
                <a:solidFill>
                  <a:srgbClr val="1F497D"/>
                </a:solidFill>
                <a:latin typeface="+mn-lt"/>
              </a:rPr>
              <a:t>  </a:t>
            </a:r>
            <a:endParaRPr lang="en-US" b="1" dirty="0">
              <a:solidFill>
                <a:srgbClr val="1F497D"/>
              </a:solidFill>
              <a:latin typeface="+mn-lt"/>
            </a:endParaRPr>
          </a:p>
        </p:txBody>
      </p:sp>
      <p:sp>
        <p:nvSpPr>
          <p:cNvPr id="2" name="Rectangle 1">
            <a:extLst>
              <a:ext uri="{FF2B5EF4-FFF2-40B4-BE49-F238E27FC236}">
                <a16:creationId xmlns:a16="http://schemas.microsoft.com/office/drawing/2014/main" id="{F3E0F357-D534-4D1A-B5E1-CC602B422F46}"/>
              </a:ext>
            </a:extLst>
          </p:cNvPr>
          <p:cNvSpPr/>
          <p:nvPr/>
        </p:nvSpPr>
        <p:spPr>
          <a:xfrm>
            <a:off x="218661" y="1192696"/>
            <a:ext cx="11509514" cy="51285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216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Ratings</a:t>
            </a:r>
            <a:br>
              <a:rPr lang="en-US" b="1" dirty="0">
                <a:latin typeface="+mn-lt"/>
              </a:rPr>
            </a:br>
            <a:r>
              <a:rPr lang="zh-CN" altLang="en-US" b="1" dirty="0">
                <a:solidFill>
                  <a:srgbClr val="1F497D"/>
                </a:solidFill>
                <a:latin typeface="+mn-lt"/>
              </a:rPr>
              <a:t>評級</a:t>
            </a:r>
            <a:endParaRPr lang="en-US" b="1" dirty="0">
              <a:solidFill>
                <a:srgbClr val="1F497D"/>
              </a:solidFill>
              <a:latin typeface="+mn-lt"/>
            </a:endParaRPr>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2161953" cy="602284"/>
          </a:xfrm>
        </p:spPr>
        <p:txBody>
          <a:bodyPr/>
          <a:lstStyle/>
          <a:p>
            <a:r>
              <a:rPr lang="en-US" dirty="0"/>
              <a:t>Ratings for</a:t>
            </a:r>
          </a:p>
        </p:txBody>
      </p:sp>
      <p:graphicFrame>
        <p:nvGraphicFramePr>
          <p:cNvPr id="3" name="Object 2">
            <a:extLst>
              <a:ext uri="{FF2B5EF4-FFF2-40B4-BE49-F238E27FC236}">
                <a16:creationId xmlns:a16="http://schemas.microsoft.com/office/drawing/2014/main" id="{2A52746B-2DBE-49E0-BE4E-73E9F3A4814F}"/>
              </a:ext>
            </a:extLst>
          </p:cNvPr>
          <p:cNvGraphicFramePr>
            <a:graphicFrameLocks noChangeAspect="1"/>
          </p:cNvGraphicFramePr>
          <p:nvPr>
            <p:extLst>
              <p:ext uri="{D42A27DB-BD31-4B8C-83A1-F6EECF244321}">
                <p14:modId xmlns:p14="http://schemas.microsoft.com/office/powerpoint/2010/main" val="1771847878"/>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1267"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0" name=""/>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1821A6FB-E09E-4F97-AC85-D866DE56A84A}"/>
              </a:ext>
            </a:extLst>
          </p:cNvPr>
          <p:cNvPicPr>
            <a:picLocks noChangeAspect="1"/>
          </p:cNvPicPr>
          <p:nvPr/>
        </p:nvPicPr>
        <p:blipFill>
          <a:blip r:embed="rId6"/>
          <a:stretch>
            <a:fillRect/>
          </a:stretch>
        </p:blipFill>
        <p:spPr>
          <a:xfrm>
            <a:off x="8971280" y="2172970"/>
            <a:ext cx="1723565" cy="2134870"/>
          </a:xfrm>
          <a:prstGeom prst="rect">
            <a:avLst/>
          </a:prstGeom>
        </p:spPr>
      </p:pic>
      <p:pic>
        <p:nvPicPr>
          <p:cNvPr id="6" name="Picture 5">
            <a:extLst>
              <a:ext uri="{FF2B5EF4-FFF2-40B4-BE49-F238E27FC236}">
                <a16:creationId xmlns:a16="http://schemas.microsoft.com/office/drawing/2014/main" id="{75484A1B-7A36-468A-93FF-9D86D7639B93}"/>
              </a:ext>
            </a:extLst>
          </p:cNvPr>
          <p:cNvPicPr>
            <a:picLocks noChangeAspect="1"/>
          </p:cNvPicPr>
          <p:nvPr/>
        </p:nvPicPr>
        <p:blipFill>
          <a:blip r:embed="rId7"/>
          <a:stretch>
            <a:fillRect/>
          </a:stretch>
        </p:blipFill>
        <p:spPr>
          <a:xfrm>
            <a:off x="1206408" y="1086644"/>
            <a:ext cx="6685788" cy="4988052"/>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a:t>
            </a:r>
          </a:p>
        </p:txBody>
      </p:sp>
      <p:graphicFrame>
        <p:nvGraphicFramePr>
          <p:cNvPr id="7" name="Object 6">
            <a:extLst>
              <a:ext uri="{FF2B5EF4-FFF2-40B4-BE49-F238E27FC236}">
                <a16:creationId xmlns:a16="http://schemas.microsoft.com/office/drawing/2014/main" id="{7E382923-D01A-4807-A6F7-0DA8BA607675}"/>
              </a:ext>
            </a:extLst>
          </p:cNvPr>
          <p:cNvGraphicFramePr>
            <a:graphicFrameLocks noChangeAspect="1"/>
          </p:cNvGraphicFramePr>
          <p:nvPr>
            <p:extLst>
              <p:ext uri="{D42A27DB-BD31-4B8C-83A1-F6EECF244321}">
                <p14:modId xmlns:p14="http://schemas.microsoft.com/office/powerpoint/2010/main" val="3740853990"/>
              </p:ext>
            </p:extLst>
          </p:nvPr>
        </p:nvGraphicFramePr>
        <p:xfrm>
          <a:off x="496888" y="903288"/>
          <a:ext cx="3330575" cy="184150"/>
        </p:xfrm>
        <a:graphic>
          <a:graphicData uri="http://schemas.openxmlformats.org/presentationml/2006/ole">
            <mc:AlternateContent xmlns:mc="http://schemas.openxmlformats.org/markup-compatibility/2006">
              <mc:Choice xmlns:v="urn:schemas-microsoft-com:vml" Requires="v">
                <p:oleObj spid="_x0000_s12291" name="Macro-Enabled Worksheet" r:id="rId4" imgW="3330117" imgH="182927" progId="Excel.SheetMacroEnabled.12">
                  <p:link updateAutomatic="1"/>
                </p:oleObj>
              </mc:Choice>
              <mc:Fallback>
                <p:oleObj name="Macro-Enabled Worksheet" r:id="rId4" imgW="3330117" imgH="182927" progId="Excel.SheetMacroEnabled.12">
                  <p:link updateAutomatic="1"/>
                  <p:pic>
                    <p:nvPicPr>
                      <p:cNvPr id="3" name="Object 2">
                        <a:extLst>
                          <a:ext uri="{FF2B5EF4-FFF2-40B4-BE49-F238E27FC236}">
                            <a16:creationId xmlns:a16="http://schemas.microsoft.com/office/drawing/2014/main" id="{2A52746B-2DBE-49E0-BE4E-73E9F3A4814F}"/>
                          </a:ext>
                        </a:extLst>
                      </p:cNvPr>
                      <p:cNvPicPr/>
                      <p:nvPr/>
                    </p:nvPicPr>
                    <p:blipFill>
                      <a:blip r:embed="rId5"/>
                      <a:stretch>
                        <a:fillRect/>
                      </a:stretch>
                    </p:blipFill>
                    <p:spPr>
                      <a:xfrm>
                        <a:off x="496888" y="903288"/>
                        <a:ext cx="3330575" cy="1841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0226AA9-9A39-4C01-8812-581028B161A5}"/>
              </a:ext>
            </a:extLst>
          </p:cNvPr>
          <p:cNvPicPr>
            <a:picLocks noChangeAspect="1"/>
          </p:cNvPicPr>
          <p:nvPr/>
        </p:nvPicPr>
        <p:blipFill>
          <a:blip r:embed="rId6"/>
          <a:stretch>
            <a:fillRect/>
          </a:stretch>
        </p:blipFill>
        <p:spPr>
          <a:xfrm>
            <a:off x="9611360" y="2020570"/>
            <a:ext cx="1723565" cy="2134870"/>
          </a:xfrm>
          <a:prstGeom prst="rect">
            <a:avLst/>
          </a:prstGeom>
        </p:spPr>
      </p:pic>
      <p:pic>
        <p:nvPicPr>
          <p:cNvPr id="6" name="Picture 5">
            <a:extLst>
              <a:ext uri="{FF2B5EF4-FFF2-40B4-BE49-F238E27FC236}">
                <a16:creationId xmlns:a16="http://schemas.microsoft.com/office/drawing/2014/main" id="{5CE0B926-28FF-4FAF-A664-B5E841CD5D7E}"/>
              </a:ext>
            </a:extLst>
          </p:cNvPr>
          <p:cNvPicPr>
            <a:picLocks noChangeAspect="1"/>
          </p:cNvPicPr>
          <p:nvPr/>
        </p:nvPicPr>
        <p:blipFill>
          <a:blip r:embed="rId7"/>
          <a:stretch>
            <a:fillRect/>
          </a:stretch>
        </p:blipFill>
        <p:spPr>
          <a:xfrm>
            <a:off x="1204657" y="1154912"/>
            <a:ext cx="7545324" cy="4991100"/>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4195093"/>
          </a:xfrm>
        </p:spPr>
        <p:txBody>
          <a:bodyPr>
            <a:normAutofit fontScale="62500" lnSpcReduction="20000"/>
          </a:bodyPr>
          <a:lstStyle/>
          <a:p>
            <a:pPr marL="0" indent="0">
              <a:buNone/>
            </a:pPr>
            <a:r>
              <a:rPr lang="en-ZA" sz="2000" dirty="0"/>
              <a:t>On being rated</a:t>
            </a:r>
          </a:p>
          <a:p>
            <a:pPr marL="0" indent="0">
              <a:buNone/>
            </a:pPr>
            <a:r>
              <a:rPr lang="en-ZA" sz="4800" b="1" dirty="0">
                <a:ea typeface="+mj-ea"/>
                <a:cs typeface="+mj-cs"/>
              </a:rPr>
              <a:t>Maturity</a:t>
            </a:r>
            <a:r>
              <a:rPr lang="en-ZA" sz="4400" dirty="0"/>
              <a:t> </a:t>
            </a:r>
            <a:r>
              <a:rPr lang="en-ZA" sz="4800" b="1" dirty="0">
                <a:ea typeface="+mj-ea"/>
                <a:cs typeface="+mj-cs"/>
              </a:rPr>
              <a:t>Level 5</a:t>
            </a:r>
          </a:p>
          <a:p>
            <a:pPr marL="0" indent="0">
              <a:buNone/>
            </a:pPr>
            <a:r>
              <a:rPr lang="zh-CN" altLang="en-US" sz="3200" dirty="0">
                <a:solidFill>
                  <a:srgbClr val="1F497D"/>
                </a:solidFill>
              </a:rPr>
              <a:t>恭喜贵公司顺利通过</a:t>
            </a:r>
            <a:r>
              <a:rPr lang="en-US" altLang="zh-CN" sz="3200" dirty="0">
                <a:solidFill>
                  <a:srgbClr val="1F497D"/>
                </a:solidFill>
              </a:rPr>
              <a:t>CMMI</a:t>
            </a:r>
            <a:r>
              <a:rPr lang="zh-CN" altLang="en-US" sz="3200" dirty="0">
                <a:solidFill>
                  <a:srgbClr val="1F497D"/>
                </a:solidFill>
              </a:rPr>
              <a:t>成熟度</a:t>
            </a:r>
            <a:r>
              <a:rPr lang="en-US" altLang="zh-CN" sz="3200" dirty="0">
                <a:solidFill>
                  <a:srgbClr val="1F497D"/>
                </a:solidFill>
              </a:rPr>
              <a:t>5</a:t>
            </a:r>
            <a:r>
              <a:rPr lang="zh-CN" altLang="en-US" sz="3200" dirty="0">
                <a:solidFill>
                  <a:srgbClr val="1F497D"/>
                </a:solidFill>
              </a:rPr>
              <a:t>级评估</a:t>
            </a:r>
          </a:p>
          <a:p>
            <a:pPr marL="0" indent="0" algn="just">
              <a:buNone/>
            </a:pPr>
            <a:r>
              <a:rPr lang="en-ZA" sz="2000" b="1" u="sng" dirty="0"/>
              <a:t>Note: </a:t>
            </a:r>
            <a:r>
              <a:rPr lang="zh-CN" altLang="en-US" sz="2000" b="1" u="sng" dirty="0"/>
              <a:t>注：</a:t>
            </a:r>
            <a:endParaRPr lang="en-ZA" sz="2000" b="1" u="sng" dirty="0"/>
          </a:p>
          <a:p>
            <a:pPr marL="0" indent="0" algn="just">
              <a:buNone/>
            </a:pPr>
            <a:r>
              <a:rPr lang="en-ZA" sz="2400" dirty="0"/>
              <a:t>Before the results of this appraisal become public record, e.g., announced in a press release or on an organization’s public Web site, or used in response to a request for proposal, the appraisal must first be accepted by the ISACA CMMI quality team. </a:t>
            </a:r>
          </a:p>
          <a:p>
            <a:pPr marL="0" indent="0" algn="just">
              <a:lnSpc>
                <a:spcPct val="120000"/>
              </a:lnSpc>
              <a:buNone/>
            </a:pPr>
            <a:r>
              <a:rPr lang="zh-CN" altLang="en-US" sz="3200" dirty="0">
                <a:solidFill>
                  <a:srgbClr val="1F497D"/>
                </a:solidFill>
              </a:rPr>
              <a:t>在评估结果正式公开之前，例如在新闻稿或公司官网上公开，或将其用于响应请求建议书之前，该评估须首先被</a:t>
            </a:r>
            <a:r>
              <a:rPr lang="en-US" altLang="zh-CN" sz="3200" dirty="0">
                <a:solidFill>
                  <a:srgbClr val="1F497D"/>
                </a:solidFill>
              </a:rPr>
              <a:t>ISACA CMMI </a:t>
            </a:r>
            <a:r>
              <a:rPr lang="zh-CN" altLang="en-US" sz="3200" dirty="0">
                <a:solidFill>
                  <a:srgbClr val="1F497D"/>
                </a:solidFill>
              </a:rPr>
              <a:t>质量团队认可</a:t>
            </a:r>
          </a:p>
          <a:p>
            <a:pPr marL="0" indent="0" algn="just">
              <a:buNone/>
            </a:pPr>
            <a:r>
              <a:rPr lang="en-ZA" sz="2400" dirty="0"/>
              <a:t>This can take up to </a:t>
            </a:r>
            <a:r>
              <a:rPr lang="en-ZA" sz="2400" b="1" dirty="0"/>
              <a:t>8 weeks </a:t>
            </a:r>
            <a:r>
              <a:rPr lang="en-ZA" sz="2400" dirty="0"/>
              <a:t>from the time that the appraisal results are submitted to the ISACA CMMI quality team for review. Results are submitted to the ISACA CMMI quality team typically within 4-6 working days after the final findings presentation has been made.</a:t>
            </a:r>
          </a:p>
          <a:p>
            <a:pPr marL="0" indent="0">
              <a:lnSpc>
                <a:spcPct val="120000"/>
              </a:lnSpc>
              <a:buNone/>
            </a:pPr>
            <a:r>
              <a:rPr lang="zh-CN" altLang="en-US" sz="3200" dirty="0">
                <a:solidFill>
                  <a:srgbClr val="1F497D"/>
                </a:solidFill>
              </a:rPr>
              <a:t>从将评估结果提交给</a:t>
            </a:r>
            <a:r>
              <a:rPr lang="en-US" altLang="zh-CN" sz="3200" dirty="0">
                <a:solidFill>
                  <a:srgbClr val="1F497D"/>
                </a:solidFill>
              </a:rPr>
              <a:t>ISACA CMMI</a:t>
            </a:r>
            <a:r>
              <a:rPr lang="zh-CN" altLang="en-US" sz="3200" dirty="0">
                <a:solidFill>
                  <a:srgbClr val="1F497D"/>
                </a:solidFill>
              </a:rPr>
              <a:t>质量团队起，最长可能需要</a:t>
            </a:r>
            <a:r>
              <a:rPr lang="en-US" altLang="zh-CN" sz="3200" dirty="0">
                <a:solidFill>
                  <a:srgbClr val="1F497D"/>
                </a:solidFill>
              </a:rPr>
              <a:t>8</a:t>
            </a:r>
            <a:r>
              <a:rPr lang="zh-CN" altLang="en-US" sz="3200" dirty="0">
                <a:solidFill>
                  <a:srgbClr val="1F497D"/>
                </a:solidFill>
              </a:rPr>
              <a:t>周进行审核。通常在完成最终发现展示后的</a:t>
            </a:r>
            <a:r>
              <a:rPr lang="en-US" altLang="zh-CN" sz="3200" dirty="0">
                <a:solidFill>
                  <a:srgbClr val="1F497D"/>
                </a:solidFill>
              </a:rPr>
              <a:t>4-6</a:t>
            </a:r>
            <a:r>
              <a:rPr lang="zh-CN" altLang="en-US" sz="3200" dirty="0">
                <a:solidFill>
                  <a:srgbClr val="1F497D"/>
                </a:solidFill>
              </a:rPr>
              <a:t>个工作日内，评估结果会提交给</a:t>
            </a:r>
            <a:r>
              <a:rPr lang="en-US" altLang="zh-CN" sz="3200" dirty="0">
                <a:solidFill>
                  <a:srgbClr val="1F497D"/>
                </a:solidFill>
              </a:rPr>
              <a:t>ISACA CMMI</a:t>
            </a:r>
            <a:r>
              <a:rPr lang="zh-CN" altLang="en-US" sz="3200" dirty="0">
                <a:solidFill>
                  <a:srgbClr val="1F497D"/>
                </a:solidFill>
              </a:rPr>
              <a:t>质量团队。</a:t>
            </a:r>
          </a:p>
        </p:txBody>
      </p:sp>
    </p:spTree>
    <p:extLst>
      <p:ext uri="{BB962C8B-B14F-4D97-AF65-F5344CB8AC3E}">
        <p14:creationId xmlns:p14="http://schemas.microsoft.com/office/powerpoint/2010/main" val="3886503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7"/>
            <a:ext cx="10647151" cy="868363"/>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br>
              <a:rPr lang="en-US" altLang="en-US" sz="2000" dirty="0"/>
            </a:br>
            <a:r>
              <a:rPr lang="zh-CN" altLang="en-US" sz="2000" dirty="0">
                <a:solidFill>
                  <a:srgbClr val="1F497D"/>
                </a:solidFill>
              </a:rPr>
              <a:t>我支持本报告中的发现结果，并确认以上发现准确地描述了被评估组织的过程状态。</a:t>
            </a:r>
            <a:endParaRPr lang="en-US" altLang="en-US" sz="2000" dirty="0">
              <a:solidFill>
                <a:srgbClr val="1F497D"/>
              </a:solidFill>
            </a:endParaRP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3891240172"/>
              </p:ext>
            </p:extLst>
          </p:nvPr>
        </p:nvGraphicFramePr>
        <p:xfrm>
          <a:off x="873125" y="2738438"/>
          <a:ext cx="10445750" cy="3170237"/>
        </p:xfrm>
        <a:graphic>
          <a:graphicData uri="http://schemas.openxmlformats.org/presentationml/2006/ole">
            <mc:AlternateContent xmlns:mc="http://schemas.openxmlformats.org/markup-compatibility/2006">
              <mc:Choice xmlns:v="urn:schemas-microsoft-com:vml" Requires="v">
                <p:oleObj spid="_x0000_s13315" name="Macro-Enabled Worksheet" r:id="rId4" imgW="12626375" imgH="4015874" progId="Excel.SheetMacroEnabled.12">
                  <p:link updateAutomatic="1"/>
                </p:oleObj>
              </mc:Choice>
              <mc:Fallback>
                <p:oleObj name="Macro-Enabled Worksheet" r:id="rId4" imgW="12626375" imgH="4015874" progId="Excel.SheetMacroEnabled.12">
                  <p:link updateAutomatic="1"/>
                  <p:pic>
                    <p:nvPicPr>
                      <p:cNvPr id="0" name=""/>
                      <p:cNvPicPr/>
                      <p:nvPr/>
                    </p:nvPicPr>
                    <p:blipFill>
                      <a:blip r:embed="rId5"/>
                      <a:stretch>
                        <a:fillRect/>
                      </a:stretch>
                    </p:blipFill>
                    <p:spPr>
                      <a:xfrm>
                        <a:off x="873125" y="2738438"/>
                        <a:ext cx="10445750" cy="3170237"/>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Annexures</a:t>
            </a:r>
            <a:br>
              <a:rPr lang="en-US" b="1" dirty="0">
                <a:latin typeface="+mn-lt"/>
              </a:rPr>
            </a:br>
            <a:r>
              <a:rPr lang="zh-CN" altLang="en-US" sz="6000" b="1" dirty="0">
                <a:solidFill>
                  <a:srgbClr val="1F497D"/>
                </a:solidFill>
                <a:ea typeface="+mj-ea"/>
                <a:cs typeface="+mj-cs"/>
              </a:rPr>
              <a:t>附加展示</a:t>
            </a:r>
            <a:endParaRPr lang="en-US" b="1" dirty="0">
              <a:solidFill>
                <a:srgbClr val="1F497D"/>
              </a:solidFill>
              <a:latin typeface="+mn-lt"/>
            </a:endParaRPr>
          </a:p>
        </p:txBody>
      </p:sp>
    </p:spTree>
    <p:extLst>
      <p:ext uri="{BB962C8B-B14F-4D97-AF65-F5344CB8AC3E}">
        <p14:creationId xmlns:p14="http://schemas.microsoft.com/office/powerpoint/2010/main" val="219666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307834315"/>
              </p:ext>
            </p:extLst>
          </p:nvPr>
        </p:nvGraphicFramePr>
        <p:xfrm>
          <a:off x="931863" y="2282825"/>
          <a:ext cx="8985250" cy="1955800"/>
        </p:xfrm>
        <a:graphic>
          <a:graphicData uri="http://schemas.openxmlformats.org/presentationml/2006/ole">
            <mc:AlternateContent xmlns:mc="http://schemas.openxmlformats.org/markup-compatibility/2006">
              <mc:Choice xmlns:v="urn:schemas-microsoft-com:vml" Requires="v">
                <p:oleObj spid="_x0000_s14339" name="Macro-Enabled Worksheet" r:id="rId3" imgW="8580049" imgH="1988749" progId="Excel.SheetMacroEnabled.12">
                  <p:link updateAutomatic="1"/>
                </p:oleObj>
              </mc:Choice>
              <mc:Fallback>
                <p:oleObj name="Macro-Enabled Worksheet" r:id="rId3" imgW="8580049" imgH="1988749" progId="Excel.SheetMacroEnabled.12">
                  <p:link updateAutomatic="1"/>
                  <p:pic>
                    <p:nvPicPr>
                      <p:cNvPr id="0" name=""/>
                      <p:cNvPicPr/>
                      <p:nvPr/>
                    </p:nvPicPr>
                    <p:blipFill>
                      <a:blip r:embed="rId4"/>
                      <a:stretch>
                        <a:fillRect/>
                      </a:stretch>
                    </p:blipFill>
                    <p:spPr>
                      <a:xfrm>
                        <a:off x="931863" y="2282825"/>
                        <a:ext cx="8985250" cy="195580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2592753628"/>
              </p:ext>
            </p:extLst>
          </p:nvPr>
        </p:nvGraphicFramePr>
        <p:xfrm>
          <a:off x="1044575" y="2317750"/>
          <a:ext cx="8985250" cy="2930525"/>
        </p:xfrm>
        <a:graphic>
          <a:graphicData uri="http://schemas.openxmlformats.org/presentationml/2006/ole">
            <mc:AlternateContent xmlns:mc="http://schemas.openxmlformats.org/markup-compatibility/2006">
              <mc:Choice xmlns:v="urn:schemas-microsoft-com:vml" Requires="v">
                <p:oleObj spid="_x0000_s15363" name="Macro-Enabled Worksheet" r:id="rId3" imgW="8580049" imgH="2979286" progId="Excel.SheetMacroEnabled.12">
                  <p:link updateAutomatic="1"/>
                </p:oleObj>
              </mc:Choice>
              <mc:Fallback>
                <p:oleObj name="Macro-Enabled Worksheet" r:id="rId3" imgW="8580049" imgH="2979286" progId="Excel.SheetMacroEnabled.12">
                  <p:link updateAutomatic="1"/>
                  <p:pic>
                    <p:nvPicPr>
                      <p:cNvPr id="0" name=""/>
                      <p:cNvPicPr/>
                      <p:nvPr/>
                    </p:nvPicPr>
                    <p:blipFill>
                      <a:blip r:embed="rId4"/>
                      <a:stretch>
                        <a:fillRect/>
                      </a:stretch>
                    </p:blipFill>
                    <p:spPr>
                      <a:xfrm>
                        <a:off x="1044575" y="2317750"/>
                        <a:ext cx="8985250" cy="2930525"/>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0000" lnSpcReduction="20000"/>
          </a:bodyPr>
          <a:lstStyle/>
          <a:p>
            <a:pPr>
              <a:lnSpc>
                <a:spcPct val="95000"/>
              </a:lnSpc>
            </a:pPr>
            <a:r>
              <a:rPr lang="en-US" u="sng" dirty="0"/>
              <a:t>Notes</a:t>
            </a:r>
            <a:r>
              <a:rPr lang="en-US" dirty="0"/>
              <a:t>: Additional explanatory information regarding weaknesses or strengths, e.g., examples, supporting indicators, and consequences resulting from weaknesses.  </a:t>
            </a:r>
            <a:r>
              <a:rPr lang="en-US" b="1" i="1" dirty="0"/>
              <a:t>Notes must NOT be used as a category in lieu of weaknesses.</a:t>
            </a:r>
          </a:p>
          <a:p>
            <a:pPr>
              <a:lnSpc>
                <a:spcPct val="95000"/>
              </a:lnSpc>
            </a:pPr>
            <a:r>
              <a:rPr lang="en-US" u="sng" dirty="0"/>
              <a:t>Improvement Opportunity</a:t>
            </a:r>
            <a:r>
              <a:rPr lang="en-US" dirty="0"/>
              <a:t>: A type of preliminary or Final Findings about a particular process that meets the intent and value of a model practice but represents an opportunity where the process could be improved to provide more value.</a:t>
            </a:r>
          </a:p>
          <a:p>
            <a:pPr>
              <a:lnSpc>
                <a:spcPct val="95000"/>
              </a:lnSpc>
            </a:pPr>
            <a:r>
              <a:rPr lang="en-US" u="sng" dirty="0"/>
              <a:t>Improvements in Progress</a:t>
            </a:r>
            <a:r>
              <a:rPr lang="en-US" dirty="0"/>
              <a:t>: A type of preliminary or Final Findings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pPr>
              <a:lnSpc>
                <a:spcPct val="95000"/>
              </a:lnSpc>
            </a:pPr>
            <a:r>
              <a:rPr lang="en-US" u="sng" dirty="0"/>
              <a:t>Recommendations/Next Steps</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4014986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28682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p:txBody>
      </p:sp>
    </p:spTree>
    <p:extLst>
      <p:ext uri="{BB962C8B-B14F-4D97-AF65-F5344CB8AC3E}">
        <p14:creationId xmlns:p14="http://schemas.microsoft.com/office/powerpoint/2010/main" val="1869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F0834E9F-5D77-4D80-9135-468AD546C5ED}"/>
              </a:ext>
            </a:extLst>
          </p:cNvPr>
          <p:cNvGraphicFramePr>
            <a:graphicFrameLocks noChangeAspect="1"/>
          </p:cNvGraphicFramePr>
          <p:nvPr>
            <p:extLst>
              <p:ext uri="{D42A27DB-BD31-4B8C-83A1-F6EECF244321}">
                <p14:modId xmlns:p14="http://schemas.microsoft.com/office/powerpoint/2010/main" val="1634901768"/>
              </p:ext>
            </p:extLst>
          </p:nvPr>
        </p:nvGraphicFramePr>
        <p:xfrm>
          <a:off x="985838" y="2262188"/>
          <a:ext cx="8245475" cy="1431925"/>
        </p:xfrm>
        <a:graphic>
          <a:graphicData uri="http://schemas.openxmlformats.org/presentationml/2006/ole">
            <mc:AlternateContent xmlns:mc="http://schemas.openxmlformats.org/markup-compatibility/2006">
              <mc:Choice xmlns:v="urn:schemas-microsoft-com:vml" Requires="v">
                <p:oleObj spid="_x0000_s2051" name="Macro-Enabled Worksheet" r:id="rId4" imgW="8244911" imgH="1432718" progId="Excel.SheetMacroEnabled.12">
                  <p:link updateAutomatic="1"/>
                </p:oleObj>
              </mc:Choice>
              <mc:Fallback>
                <p:oleObj name="Macro-Enabled Worksheet" r:id="rId4" imgW="8244911" imgH="1432718" progId="Excel.SheetMacroEnabled.12">
                  <p:link updateAutomatic="1"/>
                  <p:pic>
                    <p:nvPicPr>
                      <p:cNvPr id="0" name=""/>
                      <p:cNvPicPr/>
                      <p:nvPr/>
                    </p:nvPicPr>
                    <p:blipFill>
                      <a:blip r:embed="rId5"/>
                      <a:stretch>
                        <a:fillRect/>
                      </a:stretch>
                    </p:blipFill>
                    <p:spPr>
                      <a:xfrm>
                        <a:off x="985838" y="2262188"/>
                        <a:ext cx="8245475" cy="1431925"/>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a:t>DEMIXIUM™</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970895" cy="369332"/>
          </a:xfrm>
          <a:prstGeom prst="rect">
            <a:avLst/>
          </a:prstGeom>
          <a:noFill/>
        </p:spPr>
        <p:txBody>
          <a:bodyPr wrap="none" rtlCol="0">
            <a:spAutoFit/>
          </a:bodyPr>
          <a:lstStyle/>
          <a:p>
            <a:r>
              <a:rPr lang="en-ZA" dirty="0"/>
              <a:t>Demixium™ Copyright </a:t>
            </a:r>
            <a:r>
              <a:rPr lang="en-ZA" dirty="0" err="1"/>
              <a:t>Demix</a:t>
            </a:r>
            <a:r>
              <a:rPr lang="en-ZA" dirty="0"/>
              <a:t> 2021-2023</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a:hlinkClick r:id="rId3"/>
              </a:rPr>
              <a:t>www.demixium.com</a:t>
            </a:r>
            <a:endParaRPr lang="en-ZA" sz="1600" dirty="0"/>
          </a:p>
          <a:p>
            <a:pPr algn="ctr"/>
            <a:r>
              <a:rPr lang="en-ZA" sz="1600" b="0" i="0" dirty="0">
                <a:solidFill>
                  <a:srgbClr val="000000"/>
                </a:solidFill>
                <a:effectLst/>
                <a:latin typeface="Open Sans"/>
              </a:rPr>
              <a:t>Knowledge | </a:t>
            </a:r>
            <a:r>
              <a:rPr lang="en-ZA" sz="1600" dirty="0">
                <a:solidFill>
                  <a:srgbClr val="000000"/>
                </a:solidFill>
                <a:latin typeface="Open Sans"/>
              </a:rPr>
              <a:t>Performance</a:t>
            </a:r>
            <a:r>
              <a:rPr lang="en-ZA" sz="1600" b="0" i="0" dirty="0">
                <a:solidFill>
                  <a:srgbClr val="000000"/>
                </a:solidFill>
                <a:effectLst/>
                <a:latin typeface="Open Sans"/>
              </a:rPr>
              <a:t> | Results</a:t>
            </a:r>
            <a:r>
              <a:rPr lang="en-ZA" sz="1600" dirty="0"/>
              <a:t> </a:t>
            </a:r>
          </a:p>
        </p:txBody>
      </p:sp>
      <p:sp>
        <p:nvSpPr>
          <p:cNvPr id="9" name="TextBox 8">
            <a:extLst>
              <a:ext uri="{FF2B5EF4-FFF2-40B4-BE49-F238E27FC236}">
                <a16:creationId xmlns:a16="http://schemas.microsoft.com/office/drawing/2014/main" id="{0E56B3AA-4ADA-412B-9A45-4D5AA4F494AE}"/>
              </a:ext>
            </a:extLst>
          </p:cNvPr>
          <p:cNvSpPr txBox="1"/>
          <p:nvPr/>
        </p:nvSpPr>
        <p:spPr>
          <a:xfrm>
            <a:off x="1308059" y="2606819"/>
            <a:ext cx="2719052" cy="2308324"/>
          </a:xfrm>
          <a:prstGeom prst="rect">
            <a:avLst/>
          </a:prstGeom>
          <a:noFill/>
        </p:spPr>
        <p:txBody>
          <a:bodyPr wrap="square" rtlCol="0">
            <a:spAutoFit/>
          </a:bodyPr>
          <a:lstStyle/>
          <a:p>
            <a:pPr algn="ctr"/>
            <a:r>
              <a:rPr lang="en-ZA" dirty="0"/>
              <a:t>Demixium is a collection of best practices to assess an organisation across a variety of domains and best practice models. It is available for free use under the MIT free use license agreement. </a:t>
            </a:r>
          </a:p>
        </p:txBody>
      </p:sp>
      <p:sp>
        <p:nvSpPr>
          <p:cNvPr id="10" name="TextBox 9">
            <a:extLst>
              <a:ext uri="{FF2B5EF4-FFF2-40B4-BE49-F238E27FC236}">
                <a16:creationId xmlns:a16="http://schemas.microsoft.com/office/drawing/2014/main" id="{4E369FE8-DAF2-49E0-852E-C869E262D50E}"/>
              </a:ext>
            </a:extLst>
          </p:cNvPr>
          <p:cNvSpPr txBox="1"/>
          <p:nvPr/>
        </p:nvSpPr>
        <p:spPr>
          <a:xfrm>
            <a:off x="7821539" y="3022317"/>
            <a:ext cx="2719052" cy="1477328"/>
          </a:xfrm>
          <a:prstGeom prst="rect">
            <a:avLst/>
          </a:prstGeom>
          <a:noFill/>
        </p:spPr>
        <p:txBody>
          <a:bodyPr wrap="square" rtlCol="0">
            <a:spAutoFit/>
          </a:bodyPr>
          <a:lstStyle/>
          <a:p>
            <a:pPr algn="ctr"/>
            <a:r>
              <a:rPr lang="en-US" altLang="zh-CN" dirty="0">
                <a:solidFill>
                  <a:srgbClr val="1F497D"/>
                </a:solidFill>
              </a:rPr>
              <a:t>Demixium </a:t>
            </a:r>
            <a:r>
              <a:rPr lang="zh-CN" altLang="en-US" dirty="0">
                <a:solidFill>
                  <a:srgbClr val="1F497D"/>
                </a:solidFill>
              </a:rPr>
              <a:t>是一组最佳实践的集合，用于跨各种领域和最佳实践模型评估组织。 它可根据 </a:t>
            </a:r>
            <a:r>
              <a:rPr lang="en-US" altLang="zh-CN" dirty="0">
                <a:solidFill>
                  <a:srgbClr val="1F497D"/>
                </a:solidFill>
              </a:rPr>
              <a:t>MIT </a:t>
            </a:r>
            <a:r>
              <a:rPr lang="zh-CN" altLang="en-US" dirty="0">
                <a:solidFill>
                  <a:srgbClr val="1F497D"/>
                </a:solidFill>
              </a:rPr>
              <a:t>免费使用许可协议免费使用。</a:t>
            </a:r>
            <a:endParaRPr lang="en-ZA" dirty="0">
              <a:solidFill>
                <a:srgbClr val="1F497D"/>
              </a:solidFill>
            </a:endParaRPr>
          </a:p>
        </p:txBody>
      </p:sp>
    </p:spTree>
    <p:extLst>
      <p:ext uri="{BB962C8B-B14F-4D97-AF65-F5344CB8AC3E}">
        <p14:creationId xmlns:p14="http://schemas.microsoft.com/office/powerpoint/2010/main" val="3636925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38F48CD-7B73-434D-8CB1-0209E90E0D00}"/>
              </a:ext>
            </a:extLst>
          </p:cNvPr>
          <p:cNvGraphicFramePr>
            <a:graphicFrameLocks noChangeAspect="1"/>
          </p:cNvGraphicFramePr>
          <p:nvPr>
            <p:extLst>
              <p:ext uri="{D42A27DB-BD31-4B8C-83A1-F6EECF244321}">
                <p14:modId xmlns:p14="http://schemas.microsoft.com/office/powerpoint/2010/main" val="81335958"/>
              </p:ext>
            </p:extLst>
          </p:nvPr>
        </p:nvGraphicFramePr>
        <p:xfrm>
          <a:off x="1066800" y="2062163"/>
          <a:ext cx="9059863" cy="1820862"/>
        </p:xfrm>
        <a:graphic>
          <a:graphicData uri="http://schemas.openxmlformats.org/presentationml/2006/ole">
            <mc:AlternateContent xmlns:mc="http://schemas.openxmlformats.org/markup-compatibility/2006">
              <mc:Choice xmlns:v="urn:schemas-microsoft-com:vml" Requires="v">
                <p:oleObj spid="_x0000_s16387" name="Macro-Enabled Worksheet" r:id="rId3" imgW="9060215" imgH="1821172" progId="Excel.SheetMacroEnabled.12">
                  <p:link updateAutomatic="1"/>
                </p:oleObj>
              </mc:Choice>
              <mc:Fallback>
                <p:oleObj name="Macro-Enabled Worksheet" r:id="rId3" imgW="9060215" imgH="1821172" progId="Excel.SheetMacroEnabled.12">
                  <p:link updateAutomatic="1"/>
                  <p:pic>
                    <p:nvPicPr>
                      <p:cNvPr id="0" name=""/>
                      <p:cNvPicPr/>
                      <p:nvPr/>
                    </p:nvPicPr>
                    <p:blipFill>
                      <a:blip r:embed="rId4"/>
                      <a:stretch>
                        <a:fillRect/>
                      </a:stretch>
                    </p:blipFill>
                    <p:spPr>
                      <a:xfrm>
                        <a:off x="1066800" y="2062163"/>
                        <a:ext cx="9059863" cy="1820862"/>
                      </a:xfrm>
                      <a:prstGeom prst="rect">
                        <a:avLst/>
                      </a:prstGeom>
                    </p:spPr>
                  </p:pic>
                </p:oleObj>
              </mc:Fallback>
            </mc:AlternateContent>
          </a:graphicData>
        </a:graphic>
      </p:graphicFrame>
      <p:sp>
        <p:nvSpPr>
          <p:cNvPr id="2" name="Title 1"/>
          <p:cNvSpPr>
            <a:spLocks noGrp="1"/>
          </p:cNvSpPr>
          <p:nvPr>
            <p:ph type="title"/>
          </p:nvPr>
        </p:nvSpPr>
        <p:spPr>
          <a:xfrm>
            <a:off x="703243" y="749147"/>
            <a:ext cx="8153400" cy="935265"/>
          </a:xfrm>
        </p:spPr>
        <p:txBody>
          <a:bodyPr/>
          <a:lstStyle/>
          <a:p>
            <a:r>
              <a:rPr lang="en-ZA" dirty="0"/>
              <a:t>Next steps</a:t>
            </a:r>
          </a:p>
        </p:txBody>
      </p:sp>
    </p:spTree>
    <p:extLst>
      <p:ext uri="{BB962C8B-B14F-4D97-AF65-F5344CB8AC3E}">
        <p14:creationId xmlns:p14="http://schemas.microsoft.com/office/powerpoint/2010/main" val="2592682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3"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sp>
        <p:nvSpPr>
          <p:cNvPr id="11" name="Rectangle 3">
            <a:extLst>
              <a:ext uri="{FF2B5EF4-FFF2-40B4-BE49-F238E27FC236}">
                <a16:creationId xmlns:a16="http://schemas.microsoft.com/office/drawing/2014/main" id="{8595402B-6A67-487D-BE45-48413B9C755B}"/>
              </a:ext>
            </a:extLst>
          </p:cNvPr>
          <p:cNvSpPr>
            <a:spLocks noChangeArrowheads="1"/>
          </p:cNvSpPr>
          <p:nvPr/>
        </p:nvSpPr>
        <p:spPr bwMode="auto">
          <a:xfrm>
            <a:off x="2559329" y="58940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4"/>
              </a:rPr>
              <a:t>The IDEAL Model</a:t>
            </a:r>
            <a:r>
              <a:rPr lang="en-US" sz="1400" dirty="0">
                <a:solidFill>
                  <a:schemeClr val="tx2"/>
                </a:solidFill>
              </a:rPr>
              <a:t> </a:t>
            </a:r>
          </a:p>
          <a:p>
            <a:pPr defTabSz="1027113"/>
            <a:endParaRPr lang="en-US" sz="1400" dirty="0">
              <a:solidFill>
                <a:schemeClr val="tx2"/>
              </a:solidFill>
            </a:endParaRPr>
          </a:p>
        </p:txBody>
      </p:sp>
      <p:graphicFrame>
        <p:nvGraphicFramePr>
          <p:cNvPr id="3" name="Object 2">
            <a:extLst>
              <a:ext uri="{FF2B5EF4-FFF2-40B4-BE49-F238E27FC236}">
                <a16:creationId xmlns:a16="http://schemas.microsoft.com/office/drawing/2014/main" id="{0087D77D-32ED-46B1-B2AA-DF1650A818EF}"/>
              </a:ext>
            </a:extLst>
          </p:cNvPr>
          <p:cNvGraphicFramePr>
            <a:graphicFrameLocks noChangeAspect="1"/>
          </p:cNvGraphicFramePr>
          <p:nvPr>
            <p:extLst>
              <p:ext uri="{D42A27DB-BD31-4B8C-83A1-F6EECF244321}">
                <p14:modId xmlns:p14="http://schemas.microsoft.com/office/powerpoint/2010/main" val="801753932"/>
              </p:ext>
            </p:extLst>
          </p:nvPr>
        </p:nvGraphicFramePr>
        <p:xfrm>
          <a:off x="7448550" y="3009900"/>
          <a:ext cx="2933700" cy="693738"/>
        </p:xfrm>
        <a:graphic>
          <a:graphicData uri="http://schemas.openxmlformats.org/presentationml/2006/ole">
            <mc:AlternateContent xmlns:mc="http://schemas.openxmlformats.org/markup-compatibility/2006">
              <mc:Choice xmlns:v="urn:schemas-microsoft-com:vml" Requires="v">
                <p:oleObj spid="_x0000_s17411" name="Macro-Enabled Worksheet" r:id="rId5" imgW="2933735" imgH="693333" progId="Excel.SheetMacroEnabled.12">
                  <p:link updateAutomatic="1"/>
                </p:oleObj>
              </mc:Choice>
              <mc:Fallback>
                <p:oleObj name="Macro-Enabled Worksheet" r:id="rId5" imgW="2933735" imgH="693333" progId="Excel.SheetMacroEnabled.12">
                  <p:link updateAutomatic="1"/>
                  <p:pic>
                    <p:nvPicPr>
                      <p:cNvPr id="0" name=""/>
                      <p:cNvPicPr/>
                      <p:nvPr/>
                    </p:nvPicPr>
                    <p:blipFill>
                      <a:blip r:embed="rId6"/>
                      <a:stretch>
                        <a:fillRect/>
                      </a:stretch>
                    </p:blipFill>
                    <p:spPr>
                      <a:xfrm>
                        <a:off x="7448550" y="3009900"/>
                        <a:ext cx="2933700" cy="693738"/>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00_Data_Reference.xlsm</a:t>
            </a:r>
          </a:p>
          <a:p>
            <a:r>
              <a:rPr lang="en-US" sz="2000" dirty="0"/>
              <a:t>The latest information and version of the Benchmark Appraiser Support Environment (BASE) can be accessed at </a:t>
            </a:r>
            <a:r>
              <a:rPr lang="en-US" sz="2000" dirty="0">
                <a:hlinkClick r:id="rId2"/>
              </a:rPr>
              <a:t>www.demix.org/tools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3" name="Object 2">
            <a:extLst>
              <a:ext uri="{FF2B5EF4-FFF2-40B4-BE49-F238E27FC236}">
                <a16:creationId xmlns:a16="http://schemas.microsoft.com/office/drawing/2014/main" id="{0EB7EFCD-0F5E-4911-B397-E6C1C181361B}"/>
              </a:ext>
            </a:extLst>
          </p:cNvPr>
          <p:cNvGraphicFramePr>
            <a:graphicFrameLocks noChangeAspect="1"/>
          </p:cNvGraphicFramePr>
          <p:nvPr>
            <p:extLst>
              <p:ext uri="{D42A27DB-BD31-4B8C-83A1-F6EECF244321}">
                <p14:modId xmlns:p14="http://schemas.microsoft.com/office/powerpoint/2010/main" val="2158169444"/>
              </p:ext>
            </p:extLst>
          </p:nvPr>
        </p:nvGraphicFramePr>
        <p:xfrm>
          <a:off x="1106488" y="2220913"/>
          <a:ext cx="8245475" cy="1584325"/>
        </p:xfrm>
        <a:graphic>
          <a:graphicData uri="http://schemas.openxmlformats.org/presentationml/2006/ole">
            <mc:AlternateContent xmlns:mc="http://schemas.openxmlformats.org/markup-compatibility/2006">
              <mc:Choice xmlns:v="urn:schemas-microsoft-com:vml" Requires="v">
                <p:oleObj spid="_x0000_s3075" name="Macro-Enabled Worksheet" r:id="rId4" imgW="8244911" imgH="1584944" progId="Excel.SheetMacroEnabled.12">
                  <p:link updateAutomatic="1"/>
                </p:oleObj>
              </mc:Choice>
              <mc:Fallback>
                <p:oleObj name="Macro-Enabled Worksheet" r:id="rId4" imgW="8244911" imgH="1584944" progId="Excel.SheetMacroEnabled.12">
                  <p:link updateAutomatic="1"/>
                  <p:pic>
                    <p:nvPicPr>
                      <p:cNvPr id="0" name=""/>
                      <p:cNvPicPr/>
                      <p:nvPr/>
                    </p:nvPicPr>
                    <p:blipFill>
                      <a:blip r:embed="rId5"/>
                      <a:stretch>
                        <a:fillRect/>
                      </a:stretch>
                    </p:blipFill>
                    <p:spPr>
                      <a:xfrm>
                        <a:off x="1106488" y="2220913"/>
                        <a:ext cx="8245475" cy="1584325"/>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3" name="Object 2">
            <a:extLst>
              <a:ext uri="{FF2B5EF4-FFF2-40B4-BE49-F238E27FC236}">
                <a16:creationId xmlns:a16="http://schemas.microsoft.com/office/drawing/2014/main" id="{CBD7C3AC-6FAD-48FF-80E6-B156EB53802A}"/>
              </a:ext>
            </a:extLst>
          </p:cNvPr>
          <p:cNvGraphicFramePr>
            <a:graphicFrameLocks noChangeAspect="1"/>
          </p:cNvGraphicFramePr>
          <p:nvPr>
            <p:extLst>
              <p:ext uri="{D42A27DB-BD31-4B8C-83A1-F6EECF244321}">
                <p14:modId xmlns:p14="http://schemas.microsoft.com/office/powerpoint/2010/main" val="3410166773"/>
              </p:ext>
            </p:extLst>
          </p:nvPr>
        </p:nvGraphicFramePr>
        <p:xfrm>
          <a:off x="1165225" y="2252663"/>
          <a:ext cx="7437438" cy="1393825"/>
        </p:xfrm>
        <a:graphic>
          <a:graphicData uri="http://schemas.openxmlformats.org/presentationml/2006/ole">
            <mc:AlternateContent xmlns:mc="http://schemas.openxmlformats.org/markup-compatibility/2006">
              <mc:Choice xmlns:v="urn:schemas-microsoft-com:vml" Requires="v">
                <p:oleObj spid="_x0000_s4099" name="Macro-Enabled Worksheet" r:id="rId4" imgW="7437262" imgH="1394342" progId="Excel.SheetMacroEnabled.12">
                  <p:link updateAutomatic="1"/>
                </p:oleObj>
              </mc:Choice>
              <mc:Fallback>
                <p:oleObj name="Macro-Enabled Worksheet" r:id="rId4" imgW="7437262" imgH="1394342" progId="Excel.SheetMacroEnabled.12">
                  <p:link updateAutomatic="1"/>
                  <p:pic>
                    <p:nvPicPr>
                      <p:cNvPr id="0" name=""/>
                      <p:cNvPicPr/>
                      <p:nvPr/>
                    </p:nvPicPr>
                    <p:blipFill>
                      <a:blip r:embed="rId5"/>
                      <a:stretch>
                        <a:fillRect/>
                      </a:stretch>
                    </p:blipFill>
                    <p:spPr>
                      <a:xfrm>
                        <a:off x="1165225" y="2252663"/>
                        <a:ext cx="7437438" cy="1393825"/>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057247"/>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br>
              <a:rPr lang="en-ZA" sz="1800" dirty="0">
                <a:latin typeface="Calibri" panose="020F0502020204030204" pitchFamily="34" charset="0"/>
                <a:ea typeface="Calibri" panose="020F0502020204030204" pitchFamily="34" charset="0"/>
              </a:rPr>
            </a:br>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489220"/>
            <a:ext cx="10397837" cy="4531043"/>
          </a:xfrm>
        </p:spPr>
        <p:txBody>
          <a:bodyPr>
            <a:noAutofit/>
          </a:bodyPr>
          <a:lstStyle/>
          <a:p>
            <a:pPr marL="0" indent="0">
              <a:spcBef>
                <a:spcPts val="300"/>
              </a:spcBef>
              <a:buNone/>
            </a:pPr>
            <a:r>
              <a:rPr lang="en-GB" sz="1600" dirty="0">
                <a:solidFill>
                  <a:srgbClr val="000000"/>
                </a:solidFill>
                <a:latin typeface="Arial" panose="020B0604020202020204" pitchFamily="34" charset="0"/>
                <a:ea typeface="Calibri" panose="020F0502020204030204" pitchFamily="34" charset="0"/>
              </a:rPr>
              <a:t>When virtual interviews are planned for the appraisal, then virtual face-to-face (</a:t>
            </a:r>
            <a:r>
              <a:rPr lang="en-GB" sz="1600" dirty="0" err="1">
                <a:solidFill>
                  <a:srgbClr val="000000"/>
                </a:solidFill>
                <a:latin typeface="Arial" panose="020B0604020202020204" pitchFamily="34" charset="0"/>
                <a:ea typeface="Calibri" panose="020F0502020204030204" pitchFamily="34" charset="0"/>
              </a:rPr>
              <a:t>F2F</a:t>
            </a:r>
            <a:r>
              <a:rPr lang="en-GB" sz="1600" dirty="0">
                <a:solidFill>
                  <a:srgbClr val="000000"/>
                </a:solidFill>
                <a:latin typeface="Arial" panose="020B0604020202020204" pitchFamily="34" charset="0"/>
                <a:ea typeface="Calibri" panose="020F0502020204030204" pitchFamily="34" charset="0"/>
              </a:rPr>
              <a:t>) interviews are required to confirm the following:</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interviewees are on camera</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ATM identities and maximizing their participation</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appraisal participant identities, e.g., interviewees, Appraisal Sponsor</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only planned appraisal participants are present</a:t>
            </a:r>
          </a:p>
          <a:p>
            <a:pPr>
              <a:spcBef>
                <a:spcPts val="300"/>
              </a:spcBef>
            </a:pPr>
            <a:r>
              <a:rPr lang="en-GB" sz="1600" dirty="0">
                <a:solidFill>
                  <a:srgbClr val="000000"/>
                </a:solidFill>
                <a:latin typeface="Arial" panose="020B0604020202020204" pitchFamily="34" charset="0"/>
                <a:ea typeface="Calibri" panose="020F0502020204030204" pitchFamily="34" charset="0"/>
              </a:rPr>
              <a:t>Verifying that non-attribution and confidentiality rules are being followed, e.g., no other participants are present, physical setting is appropriate</a:t>
            </a:r>
          </a:p>
          <a:p>
            <a:pPr>
              <a:spcBef>
                <a:spcPts val="300"/>
              </a:spcBef>
            </a:pPr>
            <a:r>
              <a:rPr lang="en-GB" sz="1600" dirty="0">
                <a:solidFill>
                  <a:srgbClr val="000000"/>
                </a:solidFill>
                <a:latin typeface="Arial" panose="020B0604020202020204" pitchFamily="34" charset="0"/>
                <a:ea typeface="Calibri" panose="020F0502020204030204" pitchFamily="34" charset="0"/>
              </a:rPr>
              <a:t>Monitoring non-verbal communication and appraisal participant engagement</a:t>
            </a:r>
          </a:p>
          <a:p>
            <a:pPr marL="0" indent="0" algn="l">
              <a:buNone/>
            </a:pPr>
            <a:r>
              <a:rPr lang="zh-CN" altLang="en-US" sz="1600" dirty="0">
                <a:solidFill>
                  <a:srgbClr val="1F497D"/>
                </a:solidFill>
                <a:latin typeface="宋体" panose="02010600030101010101" pitchFamily="2" charset="-122"/>
                <a:ea typeface="宋体" panose="02010600030101010101" pitchFamily="2" charset="-122"/>
              </a:rPr>
              <a:t>当评估计划进行虚拟面试时，需要进行虚拟面对面（</a:t>
            </a:r>
            <a:r>
              <a:rPr lang="en-US" altLang="zh-CN" sz="1600" dirty="0" err="1">
                <a:solidFill>
                  <a:srgbClr val="1F497D"/>
                </a:solidFill>
                <a:latin typeface="宋体" panose="02010600030101010101" pitchFamily="2" charset="-122"/>
                <a:ea typeface="宋体" panose="02010600030101010101" pitchFamily="2" charset="-122"/>
              </a:rPr>
              <a:t>F2F</a:t>
            </a:r>
            <a:r>
              <a:rPr lang="zh-CN" altLang="en-US" sz="1600" dirty="0">
                <a:solidFill>
                  <a:srgbClr val="1F497D"/>
                </a:solidFill>
                <a:latin typeface="宋体" panose="02010600030101010101" pitchFamily="2" charset="-122"/>
                <a:ea typeface="宋体" panose="02010600030101010101" pitchFamily="2" charset="-122"/>
              </a:rPr>
              <a:t>）面试以确认以下内容：</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确认受访者出现在摄像头前</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a:t>
            </a:r>
            <a:r>
              <a:rPr lang="en-US" altLang="zh-CN" sz="1600" dirty="0">
                <a:solidFill>
                  <a:srgbClr val="1F497D"/>
                </a:solidFill>
                <a:latin typeface="宋体" panose="02010600030101010101" pitchFamily="2" charset="-122"/>
                <a:ea typeface="宋体" panose="02010600030101010101" pitchFamily="2" charset="-122"/>
              </a:rPr>
              <a:t>ATM</a:t>
            </a:r>
            <a:r>
              <a:rPr lang="zh-CN" altLang="en-US" sz="1600" dirty="0">
                <a:solidFill>
                  <a:srgbClr val="1F497D"/>
                </a:solidFill>
                <a:latin typeface="宋体" panose="02010600030101010101" pitchFamily="2" charset="-122"/>
                <a:ea typeface="宋体" panose="02010600030101010101" pitchFamily="2" charset="-122"/>
              </a:rPr>
              <a:t>身份并最大化他们的参与</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验证评估参与者的身份，例如，受访者、评估赞助人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确认只有计划中的评估参与者在场</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验证非归属和保密规则是否被遵守，例如，没有其他参与者在场，物理环境是否适宜</a:t>
            </a:r>
          </a:p>
          <a:p>
            <a:pPr algn="l">
              <a:buFont typeface="Arial" panose="020B0604020202020204" pitchFamily="34" charset="0"/>
              <a:buChar char="•"/>
            </a:pPr>
            <a:r>
              <a:rPr lang="zh-CN" altLang="en-US" sz="1600" dirty="0">
                <a:solidFill>
                  <a:srgbClr val="1F497D"/>
                </a:solidFill>
                <a:latin typeface="宋体" panose="02010600030101010101" pitchFamily="2" charset="-122"/>
                <a:ea typeface="宋体" panose="02010600030101010101" pitchFamily="2" charset="-122"/>
              </a:rPr>
              <a:t>监控非言语交流和评估参与者的参与度</a:t>
            </a:r>
          </a:p>
          <a:p>
            <a:pPr marL="0" indent="0">
              <a:spcBef>
                <a:spcPts val="300"/>
              </a:spcBef>
              <a:buNone/>
            </a:pPr>
            <a:endParaRPr lang="en-GB" sz="1600" dirty="0">
              <a:solidFill>
                <a:srgbClr val="000000"/>
              </a:solidFill>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95722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07B0D7-F930-4230-933E-ABA84959494E}">
  <ds:schemaRefs>
    <ds:schemaRef ds:uri="http://purl.org/dc/dcmitype/"/>
    <ds:schemaRef ds:uri="http://schemas.microsoft.com/office/2006/metadata/properties"/>
    <ds:schemaRef ds:uri="72e3a154-4955-46c3-9573-e9dec3e1f195"/>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ec500478-62e0-46fc-87f1-cfa988e486b4"/>
    <ds:schemaRef ds:uri="http://www.w3.org/XML/1998/namespace"/>
  </ds:schemaRefs>
</ds:datastoreItem>
</file>

<file path=customXml/itemProps2.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B49826-D5EE-4D24-B649-7C3A19B527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1109</TotalTime>
  <Words>4640</Words>
  <Application>Microsoft Office PowerPoint</Application>
  <PresentationFormat>Widescreen</PresentationFormat>
  <Paragraphs>291</Paragraphs>
  <Slides>54</Slides>
  <Notes>15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Links</vt:lpstr>
      </vt:variant>
      <vt:variant>
        <vt:i4>19</vt:i4>
      </vt:variant>
      <vt:variant>
        <vt:lpstr>Slide Titles</vt:lpstr>
      </vt:variant>
      <vt:variant>
        <vt:i4>54</vt:i4>
      </vt:variant>
    </vt:vector>
  </HeadingPairs>
  <TitlesOfParts>
    <vt:vector size="85" baseType="lpstr">
      <vt:lpstr>等线</vt:lpstr>
      <vt:lpstr>等线</vt:lpstr>
      <vt:lpstr>等线 Light</vt:lpstr>
      <vt:lpstr>等线 Light</vt:lpstr>
      <vt:lpstr>宋体</vt:lpstr>
      <vt:lpstr>Arial</vt:lpstr>
      <vt:lpstr>Calibri</vt:lpstr>
      <vt:lpstr>Calibri Light</vt:lpstr>
      <vt:lpstr>Gotham A</vt:lpstr>
      <vt:lpstr>Open Sans</vt:lpstr>
      <vt:lpstr>Söhne</vt:lpstr>
      <vt:lpstr>Office Theme</vt:lpstr>
      <vt:lpstr>G:\2024-05-04to05-10 (A5) C384400 NASA\00_Data_Reference.xlsm!pptxCover!R4C2:R13C2</vt:lpstr>
      <vt:lpstr>G:\2024-05-04to05-10 (A5) C384400 NASA\00_Data_Reference.xlsm!pptxCover!R15C2:R17C2</vt:lpstr>
      <vt:lpstr>G:\2024-05-04to05-10 (A5) C384400 NASA\00_Data_Reference.xlsm!pptxCover!R22C2</vt:lpstr>
      <vt:lpstr>G:\2024-05-04to05-10 (A5) C384400 NASA\00_Data_Reference.xlsm!pptxLink1!R1C1:R7C2</vt:lpstr>
      <vt:lpstr>G:\2024-05-04to05-10 (A5) C384400 NASA\00_Data_Reference.xlsm!pptxLink1!R10C1:R18C2</vt:lpstr>
      <vt:lpstr>G:\2024-05-04to05-10 (A5) C384400 NASA\00_Data_Reference.xlsm!pptxLink2!R1C1:R4C1</vt:lpstr>
      <vt:lpstr>G:\2024-05-04to05-10 (A5) C384400 NASA\00_Data_Reference.xlsm!pptxLink1!R20C1:R31C2</vt:lpstr>
      <vt:lpstr>G:\2024-05-04to05-10 (A5) C384400 NASA\00_Data_Reference.xlsm!pptxLink3!R2C1:R24C9</vt:lpstr>
      <vt:lpstr>G:\2024-05-04to05-10 (A5) C384400 NASA\00_Data_Reference.xlsm!pptxLink2!R30C1:R35C1</vt:lpstr>
      <vt:lpstr>G:\2024-05-04to05-10 (A5) C384400 NASA\00_Data_Reference.xlsm!pptxLink4!R10C1:R27C20</vt:lpstr>
      <vt:lpstr>G:\2024-05-04to05-10 (A5) C384400 NASA\00_Data_Reference.xlsm!pptxLink5!R1C1:R11C5</vt:lpstr>
      <vt:lpstr>G:\2024-05-04to05-10 (A5) C384400 NASA\00_Data_Reference.xlsm!pptxLink5!R15C1:R21C5</vt:lpstr>
      <vt:lpstr>G:\2024-05-04to05-10 (A5) C384400 NASA\00_Data_Reference.xlsm!pptxLink1!R9C4</vt:lpstr>
      <vt:lpstr>G:\2024-05-04to05-10 (A5) C384400 NASA\00_Data_Reference.xlsm!pptxLink1!R9C4</vt:lpstr>
      <vt:lpstr>G:\2024-05-04to05-10 (A5) C384400 NASA\00_Data_Reference.xlsm!pptxLink6!R2C2:R13C5</vt:lpstr>
      <vt:lpstr>G:\2024-05-04to05-10 (A5) C384400 NASA\00_Data_Reference.xlsm!pptxLink7!R2C2:R16C4</vt:lpstr>
      <vt:lpstr>G:\2024-05-04to05-10 (A5) C384400 NASA\00_Data_Reference.xlsm!pptxLink7!R18C2:R32C4</vt:lpstr>
      <vt:lpstr>G:\2024-05-04to05-10 (A5) C384400 NASA\00_Data_Reference.xlsm!pptxCover!R26C2:R33C4</vt:lpstr>
      <vt:lpstr>G:\2024-05-04to05-10 (A5) C384400 NASA\00_Data_Reference.xlsm!pptxCover!R23C7</vt:lpstr>
      <vt:lpstr>PowerPoint Presentation</vt:lpstr>
      <vt:lpstr>PowerPoint Presentation</vt:lpstr>
      <vt:lpstr>Agenda 议程  </vt:lpstr>
      <vt:lpstr>Appraisal Overview  评估概述</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Organizational Scope</vt:lpstr>
      <vt:lpstr>Appraisal Scope – Organizational Sample</vt:lpstr>
      <vt:lpstr>Appraisal Scope – Organizational Sample </vt:lpstr>
      <vt:lpstr>Appraisal Scope – Organizational Sample</vt:lpstr>
      <vt:lpstr>Findings Definitions – Required Categories</vt:lpstr>
      <vt:lpstr>PowerPoint Presentation</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Performance Report 性能报告  </vt:lpstr>
      <vt:lpstr>Ratings 評級</vt:lpstr>
      <vt:lpstr>Ratings for</vt:lpstr>
      <vt:lpstr>Ratings for</vt:lpstr>
      <vt:lpstr>Congratulations!</vt:lpstr>
      <vt:lpstr>Appraisal Team Affirmations – Signature Page</vt:lpstr>
      <vt:lpstr>Annexures 附加展示</vt:lpstr>
      <vt:lpstr>Non model findings</vt:lpstr>
      <vt:lpstr>Non model findings</vt:lpstr>
      <vt:lpstr>Findings Definitions – Optional Findings Categories</vt:lpstr>
      <vt:lpstr>Improvement Opportunities</vt:lpstr>
      <vt:lpstr>Improvement Opportunities - continued</vt:lpstr>
      <vt:lpstr>DEMIXIUM™</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95</cp:revision>
  <cp:lastPrinted>2020-11-23T18:22:15Z</cp:lastPrinted>
  <dcterms:created xsi:type="dcterms:W3CDTF">2020-11-22T06:57:57Z</dcterms:created>
  <dcterms:modified xsi:type="dcterms:W3CDTF">2024-06-23T07:45:21Z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