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60"/>
  </p:notesMasterIdLst>
  <p:handoutMasterIdLst>
    <p:handoutMasterId r:id="rId61"/>
  </p:handoutMasterIdLst>
  <p:sldIdLst>
    <p:sldId id="256" r:id="rId5"/>
    <p:sldId id="1540" r:id="rId6"/>
    <p:sldId id="1496" r:id="rId7"/>
    <p:sldId id="1547" r:id="rId8"/>
    <p:sldId id="1541" r:id="rId9"/>
    <p:sldId id="270" r:id="rId10"/>
    <p:sldId id="928" r:id="rId11"/>
    <p:sldId id="913" r:id="rId12"/>
    <p:sldId id="1497" r:id="rId13"/>
    <p:sldId id="1543" r:id="rId14"/>
    <p:sldId id="310" r:id="rId15"/>
    <p:sldId id="274" r:id="rId16"/>
    <p:sldId id="914" r:id="rId17"/>
    <p:sldId id="930" r:id="rId18"/>
    <p:sldId id="1506" r:id="rId19"/>
    <p:sldId id="1507" r:id="rId20"/>
    <p:sldId id="912" r:id="rId21"/>
    <p:sldId id="1498" r:id="rId22"/>
    <p:sldId id="1544" r:id="rId23"/>
    <p:sldId id="1514" r:id="rId24"/>
    <p:sldId id="1515" r:id="rId25"/>
    <p:sldId id="1516" r:id="rId26"/>
    <p:sldId id="1517" r:id="rId27"/>
    <p:sldId id="1518" r:id="rId28"/>
    <p:sldId id="1519" r:id="rId29"/>
    <p:sldId id="1520" r:id="rId30"/>
    <p:sldId id="1477" r:id="rId31"/>
    <p:sldId id="1521" r:id="rId32"/>
    <p:sldId id="1522" r:id="rId33"/>
    <p:sldId id="1523" r:id="rId34"/>
    <p:sldId id="1524" r:id="rId35"/>
    <p:sldId id="1525" r:id="rId36"/>
    <p:sldId id="1526" r:id="rId37"/>
    <p:sldId id="1478" r:id="rId38"/>
    <p:sldId id="1527" r:id="rId39"/>
    <p:sldId id="1528" r:id="rId40"/>
    <p:sldId id="1529" r:id="rId41"/>
    <p:sldId id="1530" r:id="rId42"/>
    <p:sldId id="1531" r:id="rId43"/>
    <p:sldId id="1532" r:id="rId44"/>
    <p:sldId id="910" r:id="rId45"/>
    <p:sldId id="919" r:id="rId46"/>
    <p:sldId id="1538" r:id="rId47"/>
    <p:sldId id="1546" r:id="rId48"/>
    <p:sldId id="360" r:id="rId49"/>
    <p:sldId id="1545" r:id="rId50"/>
    <p:sldId id="1504" r:id="rId51"/>
    <p:sldId id="1500" r:id="rId52"/>
    <p:sldId id="1505" r:id="rId53"/>
    <p:sldId id="1503" r:id="rId54"/>
    <p:sldId id="1510" r:id="rId55"/>
    <p:sldId id="1475" r:id="rId56"/>
    <p:sldId id="989" r:id="rId57"/>
    <p:sldId id="1509" r:id="rId58"/>
    <p:sldId id="1534" r:id="rId5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72" userDrawn="1">
          <p15:clr>
            <a:srgbClr val="A4A3A4"/>
          </p15:clr>
        </p15:guide>
        <p15:guide id="2" pos="665" userDrawn="1">
          <p15:clr>
            <a:srgbClr val="A4A3A4"/>
          </p15:clr>
        </p15:guide>
        <p15:guide id="3" orient="horz" pos="1298"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ileen Harrison" initials="KH" lastIdx="5" clrIdx="0">
    <p:extLst>
      <p:ext uri="{19B8F6BF-5375-455C-9EA6-DF929625EA0E}">
        <p15:presenceInfo xmlns:p15="http://schemas.microsoft.com/office/powerpoint/2012/main" userId="S::kharrison@cmmiinstitute.com::066fb363-8edf-4a5b-8ebc-c72612b5523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56" autoAdjust="0"/>
    <p:restoredTop sz="91632" autoAdjust="0"/>
  </p:normalViewPr>
  <p:slideViewPr>
    <p:cSldViewPr snapToGrid="0">
      <p:cViewPr varScale="1">
        <p:scale>
          <a:sx n="69" d="100"/>
          <a:sy n="69" d="100"/>
        </p:scale>
        <p:origin x="954" y="78"/>
      </p:cViewPr>
      <p:guideLst>
        <p:guide orient="horz" pos="572"/>
        <p:guide pos="665"/>
        <p:guide orient="horz" pos="1298"/>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tableStyles" Target="tableStyles.xml"/><Relationship Id="rId5" Type="http://schemas.openxmlformats.org/officeDocument/2006/relationships/slide" Target="slides/slide1.xml"/><Relationship Id="rId61" Type="http://schemas.openxmlformats.org/officeDocument/2006/relationships/handoutMaster" Target="handoutMasters/handoutMaster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notesMaster" Target="notesMasters/notesMaster1.xml"/><Relationship Id="rId65"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FD12530-4A8B-41BC-A28E-0663BC57347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DCBDF21-21FA-4508-B148-E15B854EE3C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19E496-E8FF-4856-B08F-DBE14D18B236}" type="datetimeFigureOut">
              <a:rPr lang="en-US" smtClean="0"/>
              <a:t>7/12/2021</a:t>
            </a:fld>
            <a:endParaRPr lang="en-US"/>
          </a:p>
        </p:txBody>
      </p:sp>
      <p:sp>
        <p:nvSpPr>
          <p:cNvPr id="4" name="Footer Placeholder 3">
            <a:extLst>
              <a:ext uri="{FF2B5EF4-FFF2-40B4-BE49-F238E27FC236}">
                <a16:creationId xmlns:a16="http://schemas.microsoft.com/office/drawing/2014/main" id="{9B51EC23-CDF3-4827-AE9E-C49A859BD4A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0402880-E203-4DFE-B721-9D7EB321BB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1940B20-082D-4EEF-8BA5-D9F0CCFBDE79}" type="slidenum">
              <a:rPr lang="en-US" smtClean="0"/>
              <a:t>‹#›</a:t>
            </a:fld>
            <a:endParaRPr lang="en-US"/>
          </a:p>
        </p:txBody>
      </p:sp>
    </p:spTree>
    <p:extLst>
      <p:ext uri="{BB962C8B-B14F-4D97-AF65-F5344CB8AC3E}">
        <p14:creationId xmlns:p14="http://schemas.microsoft.com/office/powerpoint/2010/main" val="30799869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72F63B-EF0F-9942-98B2-F67CC88AF236}" type="datetimeFigureOut">
              <a:rPr lang="en-US" smtClean="0"/>
              <a:t>7/12/2021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C13DA5-2DE0-6D49-B0F1-8E4B6A1CBA23}" type="slidenum">
              <a:rPr lang="en-US" smtClean="0"/>
              <a:t>‹#›</a:t>
            </a:fld>
            <a:endParaRPr lang="en-US"/>
          </a:p>
        </p:txBody>
      </p:sp>
    </p:spTree>
    <p:extLst>
      <p:ext uri="{BB962C8B-B14F-4D97-AF65-F5344CB8AC3E}">
        <p14:creationId xmlns:p14="http://schemas.microsoft.com/office/powerpoint/2010/main" val="1412084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75815" y="4784449"/>
            <a:ext cx="5409535" cy="3915250"/>
          </a:xfrm>
          <a:prstGeom prst="rect">
            <a:avLst/>
          </a:prstGeom>
        </p:spPr>
        <p:txBody>
          <a:bodyPr/>
          <a:lstStyle/>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Introduction. Also an opportunity to talk a bit about </a:t>
            </a:r>
            <a:r>
              <a:rPr lang="en-ZA" altLang="zh-CN" dirty="0" err="1"/>
              <a:t>Demix</a:t>
            </a:r>
            <a:endParaRPr lang="en-ZA" altLang="zh-CN" dirty="0"/>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err="1"/>
              <a:t>Demix</a:t>
            </a:r>
            <a:r>
              <a:rPr lang="en-ZA" altLang="zh-CN" dirty="0"/>
              <a:t> has </a:t>
            </a:r>
            <a:r>
              <a:rPr lang="en-ZA" altLang="zh-CN" dirty="0" err="1"/>
              <a:t>LAs</a:t>
            </a:r>
            <a:r>
              <a:rPr lang="en-ZA" altLang="zh-CN" dirty="0"/>
              <a:t> from across the globe and performs appraisals around the world</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err="1"/>
              <a:t>Demix</a:t>
            </a:r>
            <a:r>
              <a:rPr lang="en-ZA" altLang="zh-CN" dirty="0"/>
              <a:t> is one of the largest CMMI services </a:t>
            </a:r>
            <a:r>
              <a:rPr lang="en-ZA" altLang="zh-CN"/>
              <a:t>providers globally</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a:t>Demix</a:t>
            </a:r>
            <a:r>
              <a:rPr lang="en-ZA" altLang="zh-CN" dirty="0"/>
              <a:t> also provide other citification services, such as ISO, COBIT, MAX</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It is a pleasure and honour to be here with you today. We are looking forward to work with you and your team over the coming days.</a:t>
            </a:r>
          </a:p>
          <a:p>
            <a:pPr marL="0" marR="0" indent="0" algn="l" defTabSz="914400" rtl="0" eaLnBrk="0" fontAlgn="base" latinLnBrk="0" hangingPunct="0">
              <a:lnSpc>
                <a:spcPct val="89000"/>
              </a:lnSpc>
              <a:spcBef>
                <a:spcPct val="40000"/>
              </a:spcBef>
              <a:spcAft>
                <a:spcPct val="0"/>
              </a:spcAft>
              <a:buClrTx/>
              <a:buSzTx/>
              <a:buFontTx/>
              <a:buNone/>
              <a:tabLst/>
              <a:defRPr/>
            </a:pPr>
            <a:r>
              <a:rPr lang="zh-TW" altLang="en-US" dirty="0"/>
              <a:t>早晨好。今天我很高興和榮幸來到這裡，我期待著在未來的几天里與您和您的團隊一起工作。</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p:txBody>
      </p:sp>
    </p:spTree>
    <p:extLst>
      <p:ext uri="{BB962C8B-B14F-4D97-AF65-F5344CB8AC3E}">
        <p14:creationId xmlns:p14="http://schemas.microsoft.com/office/powerpoint/2010/main" val="6544296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C13DA5-2DE0-6D49-B0F1-8E4B6A1CBA23}" type="slidenum">
              <a:rPr lang="en-US" smtClean="0"/>
              <a:t>13</a:t>
            </a:fld>
            <a:endParaRPr lang="en-US"/>
          </a:p>
        </p:txBody>
      </p:sp>
    </p:spTree>
    <p:extLst>
      <p:ext uri="{BB962C8B-B14F-4D97-AF65-F5344CB8AC3E}">
        <p14:creationId xmlns:p14="http://schemas.microsoft.com/office/powerpoint/2010/main" val="6097582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ATL can show the chart from the generated random sample, but there must be a description of the sampled projects and their selected CA/PA grouping.</a:t>
            </a:r>
          </a:p>
        </p:txBody>
      </p:sp>
      <p:sp>
        <p:nvSpPr>
          <p:cNvPr id="4" name="Slide Number Placeholder 3"/>
          <p:cNvSpPr>
            <a:spLocks noGrp="1"/>
          </p:cNvSpPr>
          <p:nvPr>
            <p:ph type="sldNum" sz="quarter" idx="10"/>
          </p:nvPr>
        </p:nvSpPr>
        <p:spPr/>
        <p:txBody>
          <a:bodyPr/>
          <a:lstStyle/>
          <a:p>
            <a:fld id="{3FC13DA5-2DE0-6D49-B0F1-8E4B6A1CBA23}" type="slidenum">
              <a:rPr lang="en-US" smtClean="0"/>
              <a:t>14</a:t>
            </a:fld>
            <a:endParaRPr lang="en-US" dirty="0"/>
          </a:p>
        </p:txBody>
      </p:sp>
    </p:spTree>
    <p:extLst>
      <p:ext uri="{BB962C8B-B14F-4D97-AF65-F5344CB8AC3E}">
        <p14:creationId xmlns:p14="http://schemas.microsoft.com/office/powerpoint/2010/main" val="7579963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C13DA5-2DE0-6D49-B0F1-8E4B6A1CBA23}" type="slidenum">
              <a:rPr lang="en-US" smtClean="0"/>
              <a:t>17</a:t>
            </a:fld>
            <a:endParaRPr lang="en-US"/>
          </a:p>
        </p:txBody>
      </p:sp>
    </p:spTree>
    <p:extLst>
      <p:ext uri="{BB962C8B-B14F-4D97-AF65-F5344CB8AC3E}">
        <p14:creationId xmlns:p14="http://schemas.microsoft.com/office/powerpoint/2010/main" val="12658102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For each practice, enter the OU-Level characterization (FM, LM, PM, DM, NY). The chart will set a color.</a:t>
            </a:r>
          </a:p>
          <a:p>
            <a:endParaRPr lang="en-US"/>
          </a:p>
          <a:p>
            <a:r>
              <a:rPr lang="en-US"/>
              <a:t>Based on the characterizations of all practices in each practice level, set the Practice Level rating to “S” (Satisfied) or “U” (Unsatisfied).</a:t>
            </a:r>
          </a:p>
          <a:p>
            <a:endParaRPr lang="en-US"/>
          </a:p>
          <a:p>
            <a:r>
              <a:rPr lang="en-US"/>
              <a:t>The PA Rating is the Highest Practice Level at which all practices for it, and all lower Practice Levels, are Satisfied.</a:t>
            </a:r>
          </a:p>
          <a:p>
            <a:endParaRPr lang="en-US"/>
          </a:p>
          <a:p>
            <a:pPr marL="0" marR="0" indent="0" algn="l" defTabSz="914400" rtl="0" eaLnBrk="1" fontAlgn="auto" latinLnBrk="0" hangingPunct="1">
              <a:lnSpc>
                <a:spcPct val="100000"/>
              </a:lnSpc>
              <a:spcBef>
                <a:spcPts val="0"/>
              </a:spcBef>
              <a:spcAft>
                <a:spcPts val="0"/>
              </a:spcAft>
              <a:buClrTx/>
              <a:buSzTx/>
              <a:buFontTx/>
              <a:buNone/>
              <a:tabLst/>
              <a:defRPr/>
            </a:pPr>
            <a:r>
              <a:rPr lang="en-US"/>
              <a:t>For details, see the MDD, Activity 2.3.2 Determine Practice Group Ratings, and Activity </a:t>
            </a:r>
            <a:r>
              <a:rPr lang="en-US" b="0"/>
              <a:t>2.3.3 </a:t>
            </a:r>
            <a:r>
              <a:rPr lang="en-US" sz="1200" b="0" kern="1200">
                <a:solidFill>
                  <a:schemeClr val="tx1"/>
                </a:solidFill>
                <a:effectLst/>
                <a:latin typeface="+mn-lt"/>
                <a:ea typeface="+mn-ea"/>
                <a:cs typeface="+mn-cs"/>
              </a:rPr>
              <a:t>Determine Practice Area and Maturity Level or Capability Level Profile Rating.</a:t>
            </a:r>
            <a:endParaRPr lang="en-US" b="0"/>
          </a:p>
        </p:txBody>
      </p:sp>
      <p:sp>
        <p:nvSpPr>
          <p:cNvPr id="4" name="Slide Number Placeholder 3"/>
          <p:cNvSpPr>
            <a:spLocks noGrp="1"/>
          </p:cNvSpPr>
          <p:nvPr>
            <p:ph type="sldNum" sz="quarter" idx="10"/>
          </p:nvPr>
        </p:nvSpPr>
        <p:spPr/>
        <p:txBody>
          <a:bodyPr/>
          <a:lstStyle/>
          <a:p>
            <a:fld id="{3FC13DA5-2DE0-6D49-B0F1-8E4B6A1CBA23}" type="slidenum">
              <a:rPr lang="en-US" smtClean="0"/>
              <a:t>42</a:t>
            </a:fld>
            <a:endParaRPr lang="en-US"/>
          </a:p>
        </p:txBody>
      </p:sp>
    </p:spTree>
    <p:extLst>
      <p:ext uri="{BB962C8B-B14F-4D97-AF65-F5344CB8AC3E}">
        <p14:creationId xmlns:p14="http://schemas.microsoft.com/office/powerpoint/2010/main" val="38928043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For each practice, enter the OU-Level characterization (FM, LM, PM, DM, NY). The chart will set a color.</a:t>
            </a:r>
          </a:p>
          <a:p>
            <a:endParaRPr lang="en-US"/>
          </a:p>
          <a:p>
            <a:r>
              <a:rPr lang="en-US"/>
              <a:t>Based on the characterizations of all practices in each practice level, set the Practice Level rating to “S” (Satisfied) or “U” (Unsatisfied).</a:t>
            </a:r>
          </a:p>
          <a:p>
            <a:endParaRPr lang="en-US"/>
          </a:p>
          <a:p>
            <a:r>
              <a:rPr lang="en-US"/>
              <a:t>The PA Rating is the Highest Practice Level at which all practices for it, and all lower Practice Levels, are Satisfied.</a:t>
            </a:r>
          </a:p>
          <a:p>
            <a:endParaRPr lang="en-US"/>
          </a:p>
          <a:p>
            <a:pPr marL="0" marR="0" indent="0" algn="l" defTabSz="914400" rtl="0" eaLnBrk="1" fontAlgn="auto" latinLnBrk="0" hangingPunct="1">
              <a:lnSpc>
                <a:spcPct val="100000"/>
              </a:lnSpc>
              <a:spcBef>
                <a:spcPts val="0"/>
              </a:spcBef>
              <a:spcAft>
                <a:spcPts val="0"/>
              </a:spcAft>
              <a:buClrTx/>
              <a:buSzTx/>
              <a:buFontTx/>
              <a:buNone/>
              <a:tabLst/>
              <a:defRPr/>
            </a:pPr>
            <a:r>
              <a:rPr lang="en-US"/>
              <a:t>For details, see the MDD, Activity 2.3.2 Determine Practice Group Ratings, and Activity </a:t>
            </a:r>
            <a:r>
              <a:rPr lang="en-US" b="0"/>
              <a:t>2.3.3 </a:t>
            </a:r>
            <a:r>
              <a:rPr lang="en-US" sz="1200" b="0" kern="1200">
                <a:solidFill>
                  <a:schemeClr val="tx1"/>
                </a:solidFill>
                <a:effectLst/>
                <a:latin typeface="+mn-lt"/>
                <a:ea typeface="+mn-ea"/>
                <a:cs typeface="+mn-cs"/>
              </a:rPr>
              <a:t>Determine Practice Area and Maturity Level or Capability Level Profile Rating.</a:t>
            </a:r>
            <a:endParaRPr lang="en-US" b="0"/>
          </a:p>
        </p:txBody>
      </p:sp>
      <p:sp>
        <p:nvSpPr>
          <p:cNvPr id="4" name="Slide Number Placeholder 3"/>
          <p:cNvSpPr>
            <a:spLocks noGrp="1"/>
          </p:cNvSpPr>
          <p:nvPr>
            <p:ph type="sldNum" sz="quarter" idx="10"/>
          </p:nvPr>
        </p:nvSpPr>
        <p:spPr/>
        <p:txBody>
          <a:bodyPr/>
          <a:lstStyle/>
          <a:p>
            <a:fld id="{3FC13DA5-2DE0-6D49-B0F1-8E4B6A1CBA23}" type="slidenum">
              <a:rPr lang="en-US" smtClean="0"/>
              <a:t>43</a:t>
            </a:fld>
            <a:endParaRPr lang="en-US"/>
          </a:p>
        </p:txBody>
      </p:sp>
    </p:spTree>
    <p:extLst>
      <p:ext uri="{BB962C8B-B14F-4D97-AF65-F5344CB8AC3E}">
        <p14:creationId xmlns:p14="http://schemas.microsoft.com/office/powerpoint/2010/main" val="17340913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a:extLst>
              <a:ext uri="{FF2B5EF4-FFF2-40B4-BE49-F238E27FC236}">
                <a16:creationId xmlns:a16="http://schemas.microsoft.com/office/drawing/2014/main" id="{F23F910F-CF68-3A42-8A98-855277189BF6}"/>
              </a:ext>
            </a:extLst>
          </p:cNvPr>
          <p:cNvSpPr>
            <a:spLocks noGrp="1" noRot="1" noChangeAspect="1" noTextEdit="1"/>
          </p:cNvSpPr>
          <p:nvPr>
            <p:ph type="sldImg"/>
          </p:nvPr>
        </p:nvSpPr>
        <p:spPr>
          <a:xfrm>
            <a:off x="398463" y="695325"/>
            <a:ext cx="6061075" cy="3409950"/>
          </a:xfrm>
        </p:spPr>
      </p:sp>
      <p:sp>
        <p:nvSpPr>
          <p:cNvPr id="93187" name="Notes Placeholder 2">
            <a:extLst>
              <a:ext uri="{FF2B5EF4-FFF2-40B4-BE49-F238E27FC236}">
                <a16:creationId xmlns:a16="http://schemas.microsoft.com/office/drawing/2014/main" id="{A732F319-5589-2747-BD21-24DAEA9E83B0}"/>
              </a:ext>
            </a:extLst>
          </p:cNvPr>
          <p:cNvSpPr>
            <a:spLocks noGrp="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extLst>
      <p:ext uri="{BB962C8B-B14F-4D97-AF65-F5344CB8AC3E}">
        <p14:creationId xmlns:p14="http://schemas.microsoft.com/office/powerpoint/2010/main" val="27810575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09613" y="4919663"/>
            <a:ext cx="5680075" cy="4025900"/>
          </a:xfrm>
          <a:prstGeom prst="rect">
            <a:avLst/>
          </a:prstGeom>
        </p:spPr>
        <p:txBody>
          <a:bodyPr/>
          <a:lstStyle/>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Introduction. Also an opportunity to talk a bit about </a:t>
            </a:r>
            <a:r>
              <a:rPr lang="en-ZA" altLang="zh-CN" dirty="0" err="1"/>
              <a:t>Demix</a:t>
            </a:r>
            <a:endParaRPr lang="en-ZA" altLang="zh-CN" dirty="0"/>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err="1"/>
              <a:t>Demix</a:t>
            </a:r>
            <a:r>
              <a:rPr lang="en-ZA" altLang="zh-CN" dirty="0"/>
              <a:t> has </a:t>
            </a:r>
            <a:r>
              <a:rPr lang="en-ZA" altLang="zh-CN" dirty="0" err="1"/>
              <a:t>LAs</a:t>
            </a:r>
            <a:r>
              <a:rPr lang="en-ZA" altLang="zh-CN" dirty="0"/>
              <a:t> from across the globe and performs appraisals around the world</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is one of the largest CMMI services providers globally</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also provide other citification services, such as ISO, COBIT, MAX</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It is a pleasure and honour to be here with you today. We are looking forward to work with you and your team over the coming days.</a:t>
            </a:r>
          </a:p>
          <a:p>
            <a:pPr marL="0" marR="0" indent="0" algn="l" defTabSz="914400" rtl="0" eaLnBrk="0" fontAlgn="base" latinLnBrk="0" hangingPunct="0">
              <a:lnSpc>
                <a:spcPct val="89000"/>
              </a:lnSpc>
              <a:spcBef>
                <a:spcPct val="40000"/>
              </a:spcBef>
              <a:spcAft>
                <a:spcPct val="0"/>
              </a:spcAft>
              <a:buClrTx/>
              <a:buSzTx/>
              <a:buFontTx/>
              <a:buNone/>
              <a:tabLst/>
              <a:defRPr/>
            </a:pPr>
            <a:r>
              <a:rPr lang="zh-TW" altLang="en-US" dirty="0"/>
              <a:t>早晨好。今天我很高興和榮幸來到這裡，我期待著在未來的几天里與您和您的團隊一起工作。</a:t>
            </a:r>
          </a:p>
          <a:p>
            <a:pPr marL="0" marR="0" lvl="0" indent="0" algn="l" defTabSz="914400" rtl="0" eaLnBrk="0" fontAlgn="base" latinLnBrk="0" hangingPunct="0">
              <a:lnSpc>
                <a:spcPct val="89000"/>
              </a:lnSpc>
              <a:spcBef>
                <a:spcPct val="40000"/>
              </a:spcBef>
              <a:spcAft>
                <a:spcPct val="0"/>
              </a:spcAft>
              <a:buClrTx/>
              <a:buSzTx/>
              <a:buFontTx/>
              <a:buNone/>
              <a:tabLst/>
              <a:defRPr/>
            </a:pPr>
            <a:r>
              <a:rPr lang="en-ZA" altLang="zh-CN" sz="1200" dirty="0">
                <a:latin typeface="+mn-lt"/>
              </a:rPr>
              <a:t>It has been a pleasure and an honour to be here with you today. We are now looking forward to presenting to you your final findings. </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p:txBody>
      </p:sp>
    </p:spTree>
    <p:extLst>
      <p:ext uri="{BB962C8B-B14F-4D97-AF65-F5344CB8AC3E}">
        <p14:creationId xmlns:p14="http://schemas.microsoft.com/office/powerpoint/2010/main" val="30082958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Information in this section should come from the appraisal plan. The idea here is not to duplicate the contents of the plan, but to provide a summary for the Appraisal Sponsor, and the personnel from the OU who will see these findings.</a:t>
            </a:r>
          </a:p>
          <a:p>
            <a:endParaRPr lang="en-US"/>
          </a:p>
          <a:p>
            <a:r>
              <a:rPr lang="en-US"/>
              <a:t>The ATL may add additional information to the final findings presentation, but this minimum content must be present.</a:t>
            </a:r>
          </a:p>
        </p:txBody>
      </p:sp>
      <p:sp>
        <p:nvSpPr>
          <p:cNvPr id="4" name="Slide Number Placeholder 3"/>
          <p:cNvSpPr>
            <a:spLocks noGrp="1"/>
          </p:cNvSpPr>
          <p:nvPr>
            <p:ph type="sldNum" sz="quarter" idx="10"/>
          </p:nvPr>
        </p:nvSpPr>
        <p:spPr/>
        <p:txBody>
          <a:bodyPr/>
          <a:lstStyle/>
          <a:p>
            <a:fld id="{3FC13DA5-2DE0-6D49-B0F1-8E4B6A1CBA23}" type="slidenum">
              <a:rPr lang="en-US" smtClean="0"/>
              <a:t>5</a:t>
            </a:fld>
            <a:endParaRPr lang="en-US"/>
          </a:p>
        </p:txBody>
      </p:sp>
    </p:spTree>
    <p:extLst>
      <p:ext uri="{BB962C8B-B14F-4D97-AF65-F5344CB8AC3E}">
        <p14:creationId xmlns:p14="http://schemas.microsoft.com/office/powerpoint/2010/main" val="33202209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noTextEdit="1"/>
          </p:cNvSpPr>
          <p:nvPr>
            <p:ph type="sldImg"/>
          </p:nvPr>
        </p:nvSpPr>
        <p:spPr>
          <a:ln/>
        </p:spPr>
      </p:sp>
      <p:sp>
        <p:nvSpPr>
          <p:cNvPr id="1433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r>
              <a:rPr lang="en-US" altLang="en-US">
                <a:ea typeface="ＭＳ Ｐゴシック" charset="-128"/>
              </a:rPr>
              <a:t>This is information that must be recorded in the appraisal plan.</a:t>
            </a:r>
          </a:p>
        </p:txBody>
      </p:sp>
      <p:sp>
        <p:nvSpPr>
          <p:cNvPr id="1433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100" b="1">
                <a:solidFill>
                  <a:srgbClr val="000000"/>
                </a:solidFill>
                <a:latin typeface="Arial" charset="0"/>
                <a:ea typeface="ＭＳ Ｐゴシック" charset="-128"/>
              </a:defRPr>
            </a:lvl1pPr>
            <a:lvl2pPr marL="742950" indent="-285750" defTabSz="931863">
              <a:defRPr sz="1100" b="1">
                <a:solidFill>
                  <a:srgbClr val="000000"/>
                </a:solidFill>
                <a:latin typeface="Arial" charset="0"/>
                <a:ea typeface="ＭＳ Ｐゴシック" charset="-128"/>
              </a:defRPr>
            </a:lvl2pPr>
            <a:lvl3pPr marL="1143000" indent="-228600" defTabSz="931863">
              <a:defRPr sz="1100" b="1">
                <a:solidFill>
                  <a:srgbClr val="000000"/>
                </a:solidFill>
                <a:latin typeface="Arial" charset="0"/>
                <a:ea typeface="ＭＳ Ｐゴシック" charset="-128"/>
              </a:defRPr>
            </a:lvl3pPr>
            <a:lvl4pPr marL="1600200" indent="-228600" defTabSz="931863">
              <a:defRPr sz="1100" b="1">
                <a:solidFill>
                  <a:srgbClr val="000000"/>
                </a:solidFill>
                <a:latin typeface="Arial" charset="0"/>
                <a:ea typeface="ＭＳ Ｐゴシック" charset="-128"/>
              </a:defRPr>
            </a:lvl4pPr>
            <a:lvl5pPr marL="2057400" indent="-228600" defTabSz="931863">
              <a:defRPr sz="1100" b="1">
                <a:solidFill>
                  <a:srgbClr val="000000"/>
                </a:solidFill>
                <a:latin typeface="Arial" charset="0"/>
                <a:ea typeface="ＭＳ Ｐゴシック" charset="-128"/>
              </a:defRPr>
            </a:lvl5pPr>
            <a:lvl6pPr marL="25146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9pPr>
          </a:lstStyle>
          <a:p>
            <a:fld id="{190328F4-35F9-3242-B9C3-9FCDBB1E7F95}" type="slidenum">
              <a:rPr lang="en-US" altLang="en-US" sz="1200" b="0">
                <a:solidFill>
                  <a:schemeClr val="tx1"/>
                </a:solidFill>
              </a:rPr>
              <a:pPr/>
              <a:t>6</a:t>
            </a:fld>
            <a:endParaRPr lang="en-US" altLang="en-US" sz="1200" b="0">
              <a:solidFill>
                <a:schemeClr val="tx1"/>
              </a:solidFill>
            </a:endParaRPr>
          </a:p>
        </p:txBody>
      </p:sp>
    </p:spTree>
    <p:extLst>
      <p:ext uri="{BB962C8B-B14F-4D97-AF65-F5344CB8AC3E}">
        <p14:creationId xmlns:p14="http://schemas.microsoft.com/office/powerpoint/2010/main" val="31618727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noTextEdit="1"/>
          </p:cNvSpPr>
          <p:nvPr>
            <p:ph type="sldImg"/>
          </p:nvPr>
        </p:nvSpPr>
        <p:spPr>
          <a:ln/>
        </p:spPr>
      </p:sp>
      <p:sp>
        <p:nvSpPr>
          <p:cNvPr id="1433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r>
              <a:rPr lang="en-US" altLang="en-US">
                <a:ea typeface="ＭＳ Ｐゴシック" charset="-128"/>
              </a:rPr>
              <a:t>This is information that must be recorded in the appraisal plan.</a:t>
            </a:r>
          </a:p>
        </p:txBody>
      </p:sp>
      <p:sp>
        <p:nvSpPr>
          <p:cNvPr id="1433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100" b="1">
                <a:solidFill>
                  <a:srgbClr val="000000"/>
                </a:solidFill>
                <a:latin typeface="Arial" charset="0"/>
                <a:ea typeface="ＭＳ Ｐゴシック" charset="-128"/>
              </a:defRPr>
            </a:lvl1pPr>
            <a:lvl2pPr marL="742950" indent="-285750" defTabSz="931863">
              <a:defRPr sz="1100" b="1">
                <a:solidFill>
                  <a:srgbClr val="000000"/>
                </a:solidFill>
                <a:latin typeface="Arial" charset="0"/>
                <a:ea typeface="ＭＳ Ｐゴシック" charset="-128"/>
              </a:defRPr>
            </a:lvl2pPr>
            <a:lvl3pPr marL="1143000" indent="-228600" defTabSz="931863">
              <a:defRPr sz="1100" b="1">
                <a:solidFill>
                  <a:srgbClr val="000000"/>
                </a:solidFill>
                <a:latin typeface="Arial" charset="0"/>
                <a:ea typeface="ＭＳ Ｐゴシック" charset="-128"/>
              </a:defRPr>
            </a:lvl3pPr>
            <a:lvl4pPr marL="1600200" indent="-228600" defTabSz="931863">
              <a:defRPr sz="1100" b="1">
                <a:solidFill>
                  <a:srgbClr val="000000"/>
                </a:solidFill>
                <a:latin typeface="Arial" charset="0"/>
                <a:ea typeface="ＭＳ Ｐゴシック" charset="-128"/>
              </a:defRPr>
            </a:lvl4pPr>
            <a:lvl5pPr marL="2057400" indent="-228600" defTabSz="931863">
              <a:defRPr sz="1100" b="1">
                <a:solidFill>
                  <a:srgbClr val="000000"/>
                </a:solidFill>
                <a:latin typeface="Arial" charset="0"/>
                <a:ea typeface="ＭＳ Ｐゴシック" charset="-128"/>
              </a:defRPr>
            </a:lvl5pPr>
            <a:lvl6pPr marL="25146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9pPr>
          </a:lstStyle>
          <a:p>
            <a:fld id="{190328F4-35F9-3242-B9C3-9FCDBB1E7F95}" type="slidenum">
              <a:rPr lang="en-US" altLang="en-US" sz="1200" b="0">
                <a:solidFill>
                  <a:schemeClr val="tx1"/>
                </a:solidFill>
              </a:rPr>
              <a:pPr/>
              <a:t>7</a:t>
            </a:fld>
            <a:endParaRPr lang="en-US" altLang="en-US" sz="1200" b="0">
              <a:solidFill>
                <a:schemeClr val="tx1"/>
              </a:solidFill>
            </a:endParaRPr>
          </a:p>
        </p:txBody>
      </p:sp>
    </p:spTree>
    <p:extLst>
      <p:ext uri="{BB962C8B-B14F-4D97-AF65-F5344CB8AC3E}">
        <p14:creationId xmlns:p14="http://schemas.microsoft.com/office/powerpoint/2010/main" val="26467047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noTextEdit="1"/>
          </p:cNvSpPr>
          <p:nvPr>
            <p:ph type="sldImg"/>
          </p:nvPr>
        </p:nvSpPr>
        <p:spPr>
          <a:ln/>
        </p:spPr>
      </p:sp>
      <p:sp>
        <p:nvSpPr>
          <p:cNvPr id="2048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ltLang="en-US">
              <a:ea typeface="ＭＳ Ｐゴシック" charset="-128"/>
            </a:endParaRPr>
          </a:p>
        </p:txBody>
      </p:sp>
      <p:sp>
        <p:nvSpPr>
          <p:cNvPr id="20483"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100" b="1">
                <a:solidFill>
                  <a:srgbClr val="000000"/>
                </a:solidFill>
                <a:latin typeface="Arial" charset="0"/>
                <a:ea typeface="ＭＳ Ｐゴシック" charset="-128"/>
              </a:defRPr>
            </a:lvl1pPr>
            <a:lvl2pPr marL="742950" indent="-285750" defTabSz="931863">
              <a:defRPr sz="1100" b="1">
                <a:solidFill>
                  <a:srgbClr val="000000"/>
                </a:solidFill>
                <a:latin typeface="Arial" charset="0"/>
                <a:ea typeface="ＭＳ Ｐゴシック" charset="-128"/>
              </a:defRPr>
            </a:lvl2pPr>
            <a:lvl3pPr marL="1143000" indent="-228600" defTabSz="931863">
              <a:defRPr sz="1100" b="1">
                <a:solidFill>
                  <a:srgbClr val="000000"/>
                </a:solidFill>
                <a:latin typeface="Arial" charset="0"/>
                <a:ea typeface="ＭＳ Ｐゴシック" charset="-128"/>
              </a:defRPr>
            </a:lvl3pPr>
            <a:lvl4pPr marL="1600200" indent="-228600" defTabSz="931863">
              <a:defRPr sz="1100" b="1">
                <a:solidFill>
                  <a:srgbClr val="000000"/>
                </a:solidFill>
                <a:latin typeface="Arial" charset="0"/>
                <a:ea typeface="ＭＳ Ｐゴシック" charset="-128"/>
              </a:defRPr>
            </a:lvl4pPr>
            <a:lvl5pPr marL="2057400" indent="-228600" defTabSz="931863">
              <a:defRPr sz="1100" b="1">
                <a:solidFill>
                  <a:srgbClr val="000000"/>
                </a:solidFill>
                <a:latin typeface="Arial" charset="0"/>
                <a:ea typeface="ＭＳ Ｐゴシック" charset="-128"/>
              </a:defRPr>
            </a:lvl5pPr>
            <a:lvl6pPr marL="25146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9pPr>
          </a:lstStyle>
          <a:p>
            <a:fld id="{4B35EA84-EF00-9842-8E6A-A2B5DD6BA8D8}" type="slidenum">
              <a:rPr lang="en-US" altLang="en-US" sz="1200" b="0">
                <a:solidFill>
                  <a:schemeClr val="tx1"/>
                </a:solidFill>
              </a:rPr>
              <a:pPr/>
              <a:t>8</a:t>
            </a:fld>
            <a:endParaRPr lang="en-US" altLang="en-US" sz="1200" b="0">
              <a:solidFill>
                <a:schemeClr val="tx1"/>
              </a:solidFill>
            </a:endParaRPr>
          </a:p>
        </p:txBody>
      </p:sp>
    </p:spTree>
    <p:extLst>
      <p:ext uri="{BB962C8B-B14F-4D97-AF65-F5344CB8AC3E}">
        <p14:creationId xmlns:p14="http://schemas.microsoft.com/office/powerpoint/2010/main" val="15704664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p:sp>
      <p:sp>
        <p:nvSpPr>
          <p:cNvPr id="28675" name="Notes Placeholder 2"/>
          <p:cNvSpPr>
            <a:spLocks noGrp="1"/>
          </p:cNvSpPr>
          <p:nvPr>
            <p:ph type="body" idx="1"/>
          </p:nvPr>
        </p:nvSpPr>
        <p:spPr bwMode="auto">
          <a:xfrm>
            <a:off x="709613" y="4856163"/>
            <a:ext cx="5680075" cy="46005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8984" tIns="49492" rIns="98984" bIns="49492"/>
          <a:lstStyle/>
          <a:p>
            <a:r>
              <a:rPr lang="en-ZA" altLang="zh-CN" dirty="0"/>
              <a:t>1, what ever you share</a:t>
            </a:r>
            <a:r>
              <a:rPr lang="en-ZA" altLang="zh-CN" baseline="0" dirty="0"/>
              <a:t> is confidential with the ATM’s and </a:t>
            </a:r>
          </a:p>
          <a:p>
            <a:r>
              <a:rPr lang="en-ZA" altLang="zh-CN" baseline="0"/>
              <a:t>2</a:t>
            </a:r>
            <a:r>
              <a:rPr lang="en-ZA" altLang="zh-CN" baseline="0" dirty="0"/>
              <a:t>, non – your </a:t>
            </a:r>
            <a:r>
              <a:rPr lang="en-ZA" altLang="zh-CN" baseline="0"/>
              <a:t>name will </a:t>
            </a:r>
            <a:r>
              <a:rPr lang="en-ZA" altLang="zh-CN" baseline="0" dirty="0"/>
              <a:t>not appear in any </a:t>
            </a:r>
            <a:r>
              <a:rPr lang="en-ZA" altLang="zh-CN" baseline="0"/>
              <a:t>reports        </a:t>
            </a:r>
          </a:p>
          <a:p>
            <a:r>
              <a:rPr lang="en-ZA" altLang="zh-CN" baseline="0"/>
              <a:t>collaboratively </a:t>
            </a:r>
            <a:r>
              <a:rPr lang="en-ZA" altLang="zh-CN" baseline="0" dirty="0"/>
              <a:t>– we have representation from your side as well as ours  last at the end there are always weaknesses and from there an improvement action is always undertaken</a:t>
            </a:r>
            <a:endParaRPr lang="zh-CN" altLang="zh-CN" dirty="0"/>
          </a:p>
        </p:txBody>
      </p:sp>
    </p:spTree>
    <p:extLst>
      <p:ext uri="{BB962C8B-B14F-4D97-AF65-F5344CB8AC3E}">
        <p14:creationId xmlns:p14="http://schemas.microsoft.com/office/powerpoint/2010/main" val="28654180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100" b="1">
                <a:solidFill>
                  <a:srgbClr val="000000"/>
                </a:solidFill>
                <a:latin typeface="Arial" charset="0"/>
                <a:ea typeface="ＭＳ Ｐゴシック" charset="-128"/>
              </a:defRPr>
            </a:lvl1pPr>
            <a:lvl2pPr marL="742950" indent="-285750" defTabSz="930275">
              <a:defRPr sz="1100" b="1">
                <a:solidFill>
                  <a:srgbClr val="000000"/>
                </a:solidFill>
                <a:latin typeface="Arial" charset="0"/>
                <a:ea typeface="ＭＳ Ｐゴシック" charset="-128"/>
              </a:defRPr>
            </a:lvl2pPr>
            <a:lvl3pPr marL="1143000" indent="-228600" defTabSz="930275">
              <a:defRPr sz="1100" b="1">
                <a:solidFill>
                  <a:srgbClr val="000000"/>
                </a:solidFill>
                <a:latin typeface="Arial" charset="0"/>
                <a:ea typeface="ＭＳ Ｐゴシック" charset="-128"/>
              </a:defRPr>
            </a:lvl3pPr>
            <a:lvl4pPr marL="1600200" indent="-228600" defTabSz="930275">
              <a:defRPr sz="1100" b="1">
                <a:solidFill>
                  <a:srgbClr val="000000"/>
                </a:solidFill>
                <a:latin typeface="Arial" charset="0"/>
                <a:ea typeface="ＭＳ Ｐゴシック" charset="-128"/>
              </a:defRPr>
            </a:lvl4pPr>
            <a:lvl5pPr marL="2057400" indent="-228600" defTabSz="930275">
              <a:defRPr sz="1100" b="1">
                <a:solidFill>
                  <a:srgbClr val="000000"/>
                </a:solidFill>
                <a:latin typeface="Arial" charset="0"/>
                <a:ea typeface="ＭＳ Ｐゴシック" charset="-128"/>
              </a:defRPr>
            </a:lvl5pPr>
            <a:lvl6pPr marL="2514600" indent="-228600" algn="ctr" defTabSz="930275"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0275"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0275"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0275" eaLnBrk="0" fontAlgn="base" hangingPunct="0">
              <a:spcBef>
                <a:spcPct val="0"/>
              </a:spcBef>
              <a:spcAft>
                <a:spcPct val="0"/>
              </a:spcAft>
              <a:defRPr sz="1100" b="1">
                <a:solidFill>
                  <a:srgbClr val="000000"/>
                </a:solidFill>
                <a:latin typeface="Arial" charset="0"/>
                <a:ea typeface="ＭＳ Ｐゴシック" charset="-128"/>
              </a:defRPr>
            </a:lvl9pPr>
          </a:lstStyle>
          <a:p>
            <a:fld id="{8BEF3818-E2D8-F947-8FE2-5E7634526F96}" type="slidenum">
              <a:rPr lang="en-US" altLang="en-US" sz="1200" b="0">
                <a:solidFill>
                  <a:schemeClr val="tx1"/>
                </a:solidFill>
              </a:rPr>
              <a:pPr/>
              <a:t>11</a:t>
            </a:fld>
            <a:endParaRPr lang="en-US" altLang="en-US" sz="1200" b="0">
              <a:solidFill>
                <a:schemeClr val="tx1"/>
              </a:solidFill>
            </a:endParaRPr>
          </a:p>
        </p:txBody>
      </p:sp>
      <p:sp>
        <p:nvSpPr>
          <p:cNvPr id="36866" name="Rectangle 2"/>
          <p:cNvSpPr>
            <a:spLocks noGrp="1" noRot="1" noChangeAspect="1" noChangeArrowheads="1" noTextEdit="1"/>
          </p:cNvSpPr>
          <p:nvPr>
            <p:ph type="sldImg"/>
          </p:nvPr>
        </p:nvSpPr>
        <p:spPr>
          <a:xfrm>
            <a:off x="236538" y="614363"/>
            <a:ext cx="6534150" cy="3676650"/>
          </a:xfrm>
          <a:ln/>
        </p:spPr>
      </p:sp>
      <p:sp>
        <p:nvSpPr>
          <p:cNvPr id="36867" name="Rectangle 3"/>
          <p:cNvSpPr>
            <a:spLocks noGrp="1" noChangeArrowheads="1"/>
          </p:cNvSpPr>
          <p:nvPr>
            <p:ph type="body" idx="1"/>
          </p:nvPr>
        </p:nvSpPr>
        <p:spPr>
          <a:xfrm>
            <a:off x="933450" y="4416425"/>
            <a:ext cx="5141913" cy="41814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r>
              <a:rPr lang="en-US" altLang="en-US">
                <a:ea typeface="ＭＳ Ｐゴシック" charset="-128"/>
              </a:rPr>
              <a:t>Take basic information from the appraisal plan.</a:t>
            </a:r>
          </a:p>
        </p:txBody>
      </p:sp>
    </p:spTree>
    <p:extLst>
      <p:ext uri="{BB962C8B-B14F-4D97-AF65-F5344CB8AC3E}">
        <p14:creationId xmlns:p14="http://schemas.microsoft.com/office/powerpoint/2010/main" val="141894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Make sure the version of the model is correct when this slide is built. Replace the bold, italicized </a:t>
            </a:r>
            <a:r>
              <a:rPr lang="en-US" b="1" i="1"/>
              <a:t>x</a:t>
            </a:r>
            <a:r>
              <a:rPr lang="en-US" b="0" i="0"/>
              <a:t> with the correct version number.</a:t>
            </a:r>
            <a:endParaRPr lang="en-US"/>
          </a:p>
          <a:p>
            <a:endParaRPr lang="en-US"/>
          </a:p>
        </p:txBody>
      </p:sp>
      <p:sp>
        <p:nvSpPr>
          <p:cNvPr id="4" name="Slide Number Placeholder 3"/>
          <p:cNvSpPr>
            <a:spLocks noGrp="1"/>
          </p:cNvSpPr>
          <p:nvPr>
            <p:ph type="sldNum" sz="quarter" idx="5"/>
          </p:nvPr>
        </p:nvSpPr>
        <p:spPr/>
        <p:txBody>
          <a:bodyPr/>
          <a:lstStyle/>
          <a:p>
            <a:fld id="{3FC13DA5-2DE0-6D49-B0F1-8E4B6A1CBA23}" type="slidenum">
              <a:rPr lang="en-US" smtClean="0"/>
              <a:t>12</a:t>
            </a:fld>
            <a:endParaRPr lang="en-US"/>
          </a:p>
        </p:txBody>
      </p:sp>
    </p:spTree>
    <p:extLst>
      <p:ext uri="{BB962C8B-B14F-4D97-AF65-F5344CB8AC3E}">
        <p14:creationId xmlns:p14="http://schemas.microsoft.com/office/powerpoint/2010/main" val="15933104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48DBD-6861-9443-ABFC-B68F7FC4F11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FC8EBE0-674E-E14C-BF5A-2277457EB9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3944488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461E6-C672-9B40-B472-25BC7EE6B92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24E2238-F94B-2141-B1ED-7911EB86CD0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23023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DCBEBA-2D10-D04A-9561-8952D30E13F7}"/>
              </a:ext>
            </a:extLst>
          </p:cNvPr>
          <p:cNvSpPr>
            <a:spLocks noGrp="1"/>
          </p:cNvSpPr>
          <p:nvPr>
            <p:ph type="title" orient="vert"/>
          </p:nvPr>
        </p:nvSpPr>
        <p:spPr>
          <a:xfrm>
            <a:off x="8724900" y="997525"/>
            <a:ext cx="2628900" cy="5179437"/>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5E68D5F-AEB5-1240-BFCF-EF0B5070753E}"/>
              </a:ext>
            </a:extLst>
          </p:cNvPr>
          <p:cNvSpPr>
            <a:spLocks noGrp="1"/>
          </p:cNvSpPr>
          <p:nvPr>
            <p:ph type="body" orient="vert" idx="1"/>
          </p:nvPr>
        </p:nvSpPr>
        <p:spPr>
          <a:xfrm>
            <a:off x="838200" y="997527"/>
            <a:ext cx="7734300" cy="5179436"/>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973168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A 1st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48C46-1EE2-E54F-AB47-9C1D0F7544F2}"/>
              </a:ext>
            </a:extLst>
          </p:cNvPr>
          <p:cNvSpPr>
            <a:spLocks noGrp="1"/>
          </p:cNvSpPr>
          <p:nvPr>
            <p:ph type="title"/>
          </p:nvPr>
        </p:nvSpPr>
        <p:spPr>
          <a:xfrm>
            <a:off x="1560299" y="907750"/>
            <a:ext cx="10021824" cy="539496"/>
          </a:xfrm>
        </p:spPr>
        <p:txBody>
          <a:bodyPr>
            <a:normAutofit/>
          </a:bodyPr>
          <a:lstStyle>
            <a:lvl1pPr>
              <a:defRPr sz="3200" b="1">
                <a:latin typeface="+mn-lt"/>
              </a:defRPr>
            </a:lvl1pPr>
          </a:lstStyle>
          <a:p>
            <a:r>
              <a:rPr lang="en-US"/>
              <a:t>Click to edit Master title style</a:t>
            </a:r>
          </a:p>
        </p:txBody>
      </p:sp>
      <p:sp>
        <p:nvSpPr>
          <p:cNvPr id="10" name="Content Placeholder 2">
            <a:extLst>
              <a:ext uri="{FF2B5EF4-FFF2-40B4-BE49-F238E27FC236}">
                <a16:creationId xmlns:a16="http://schemas.microsoft.com/office/drawing/2014/main" id="{C4E75C74-DD57-384F-B628-ADA3B1727358}"/>
              </a:ext>
            </a:extLst>
          </p:cNvPr>
          <p:cNvSpPr>
            <a:spLocks noGrp="1"/>
          </p:cNvSpPr>
          <p:nvPr>
            <p:ph idx="1"/>
          </p:nvPr>
        </p:nvSpPr>
        <p:spPr>
          <a:xfrm>
            <a:off x="466344" y="1463040"/>
            <a:ext cx="11265408" cy="1572768"/>
          </a:xfrm>
        </p:spPr>
        <p:txBody>
          <a:bodyPr/>
          <a:lstStyle>
            <a:lvl3pPr marL="914400" indent="0">
              <a:buNone/>
              <a:defRPr/>
            </a:lvl3pPr>
          </a:lstStyle>
          <a:p>
            <a:pPr lvl="0"/>
            <a:r>
              <a:rPr lang="en-US"/>
              <a:t>Edit Master text styles</a:t>
            </a:r>
          </a:p>
          <a:p>
            <a:pPr lvl="1"/>
            <a:r>
              <a:rPr lang="en-US"/>
              <a:t>Second level</a:t>
            </a:r>
          </a:p>
        </p:txBody>
      </p:sp>
      <p:sp>
        <p:nvSpPr>
          <p:cNvPr id="11" name="Content Placeholder 2">
            <a:extLst>
              <a:ext uri="{FF2B5EF4-FFF2-40B4-BE49-F238E27FC236}">
                <a16:creationId xmlns:a16="http://schemas.microsoft.com/office/drawing/2014/main" id="{E33530BF-B16C-334F-B4C4-FA885006ECBC}"/>
              </a:ext>
            </a:extLst>
          </p:cNvPr>
          <p:cNvSpPr>
            <a:spLocks noGrp="1"/>
          </p:cNvSpPr>
          <p:nvPr>
            <p:ph idx="13" hasCustomPrompt="1"/>
          </p:nvPr>
        </p:nvSpPr>
        <p:spPr>
          <a:xfrm>
            <a:off x="466344" y="2990088"/>
            <a:ext cx="11265408" cy="3097485"/>
          </a:xfrm>
        </p:spPr>
        <p:txBody>
          <a:bodyPr>
            <a:normAutofit/>
          </a:bodyPr>
          <a:lstStyle>
            <a:lvl1pPr marL="0" indent="0">
              <a:buNone/>
              <a:defRPr sz="2400" b="1"/>
            </a:lvl1pPr>
          </a:lstStyle>
          <a:p>
            <a:pPr lvl="0"/>
            <a:r>
              <a:rPr lang="en-US" sz="2400" b="1"/>
              <a:t>Strengths:</a:t>
            </a:r>
          </a:p>
          <a:p>
            <a:pPr lvl="0"/>
            <a:endParaRPr lang="en-US" sz="2400" b="1"/>
          </a:p>
          <a:p>
            <a:pPr lvl="0"/>
            <a:endParaRPr lang="en-US" sz="2400" b="1"/>
          </a:p>
          <a:p>
            <a:pPr lvl="0"/>
            <a:r>
              <a:rPr lang="en-US" sz="2400" b="1"/>
              <a:t>Weaknesses:</a:t>
            </a:r>
          </a:p>
          <a:p>
            <a:pPr lvl="0"/>
            <a:endParaRPr lang="en-US" sz="2400" b="1"/>
          </a:p>
          <a:p>
            <a:pPr lvl="0"/>
            <a:endParaRPr lang="en-US" sz="2400" b="1"/>
          </a:p>
          <a:p>
            <a:pPr lvl="0"/>
            <a:r>
              <a:rPr lang="en-US" sz="2400" b="1"/>
              <a:t>Notes:</a:t>
            </a:r>
            <a:endParaRPr lang="en-US"/>
          </a:p>
        </p:txBody>
      </p:sp>
    </p:spTree>
    <p:extLst>
      <p:ext uri="{BB962C8B-B14F-4D97-AF65-F5344CB8AC3E}">
        <p14:creationId xmlns:p14="http://schemas.microsoft.com/office/powerpoint/2010/main" val="28811268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A_Additional Inf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48C46-1EE2-E54F-AB47-9C1D0F7544F2}"/>
              </a:ext>
            </a:extLst>
          </p:cNvPr>
          <p:cNvSpPr>
            <a:spLocks noGrp="1"/>
          </p:cNvSpPr>
          <p:nvPr>
            <p:ph type="title"/>
          </p:nvPr>
        </p:nvSpPr>
        <p:spPr>
          <a:xfrm>
            <a:off x="1618488" y="916063"/>
            <a:ext cx="10021824" cy="539496"/>
          </a:xfrm>
        </p:spPr>
        <p:txBody>
          <a:bodyPr>
            <a:normAutofit/>
          </a:bodyPr>
          <a:lstStyle>
            <a:lvl1pPr>
              <a:defRPr sz="3200" b="1">
                <a:latin typeface="+mn-lt"/>
              </a:defRPr>
            </a:lvl1pPr>
          </a:lstStyle>
          <a:p>
            <a:r>
              <a:rPr lang="en-US"/>
              <a:t>Click to edit Master title style</a:t>
            </a:r>
          </a:p>
        </p:txBody>
      </p:sp>
      <p:sp>
        <p:nvSpPr>
          <p:cNvPr id="11" name="Content Placeholder 2">
            <a:extLst>
              <a:ext uri="{FF2B5EF4-FFF2-40B4-BE49-F238E27FC236}">
                <a16:creationId xmlns:a16="http://schemas.microsoft.com/office/drawing/2014/main" id="{E33530BF-B16C-334F-B4C4-FA885006ECBC}"/>
              </a:ext>
            </a:extLst>
          </p:cNvPr>
          <p:cNvSpPr>
            <a:spLocks noGrp="1"/>
          </p:cNvSpPr>
          <p:nvPr>
            <p:ph idx="13" hasCustomPrompt="1"/>
          </p:nvPr>
        </p:nvSpPr>
        <p:spPr>
          <a:xfrm>
            <a:off x="466344" y="1463040"/>
            <a:ext cx="11265408" cy="4417807"/>
          </a:xfrm>
        </p:spPr>
        <p:txBody>
          <a:bodyPr>
            <a:normAutofit/>
          </a:bodyPr>
          <a:lstStyle>
            <a:lvl1pPr marL="0" indent="0">
              <a:buNone/>
              <a:defRPr sz="2400" b="1"/>
            </a:lvl1pPr>
          </a:lstStyle>
          <a:p>
            <a:pPr lvl="0"/>
            <a:r>
              <a:rPr lang="en-US" sz="2400" b="1"/>
              <a:t>&lt;Additional Findings&gt;</a:t>
            </a:r>
            <a:endParaRPr lang="en-US"/>
          </a:p>
        </p:txBody>
      </p:sp>
    </p:spTree>
    <p:extLst>
      <p:ext uri="{BB962C8B-B14F-4D97-AF65-F5344CB8AC3E}">
        <p14:creationId xmlns:p14="http://schemas.microsoft.com/office/powerpoint/2010/main" val="19291265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958735"/>
            <a:ext cx="10363200" cy="609600"/>
          </a:xfrm>
        </p:spPr>
        <p:txBody>
          <a:bodyPr/>
          <a:lstStyle/>
          <a:p>
            <a:r>
              <a:rPr lang="en-US" dirty="0"/>
              <a:t>Click to edit Master title style</a:t>
            </a:r>
          </a:p>
        </p:txBody>
      </p:sp>
      <p:sp>
        <p:nvSpPr>
          <p:cNvPr id="3" name="Text Placeholder 2"/>
          <p:cNvSpPr>
            <a:spLocks noGrp="1"/>
          </p:cNvSpPr>
          <p:nvPr>
            <p:ph type="body" sz="half" idx="1"/>
          </p:nvPr>
        </p:nvSpPr>
        <p:spPr>
          <a:xfrm>
            <a:off x="914400" y="16764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764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5680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982D3-B5B2-604E-8894-27346F93784F}"/>
              </a:ext>
            </a:extLst>
          </p:cNvPr>
          <p:cNvSpPr>
            <a:spLocks noGrp="1"/>
          </p:cNvSpPr>
          <p:nvPr>
            <p:ph type="title"/>
          </p:nvPr>
        </p:nvSpPr>
        <p:spPr>
          <a:xfrm>
            <a:off x="955964" y="960509"/>
            <a:ext cx="10397836" cy="602284"/>
          </a:xfrm>
        </p:spPr>
        <p:txBody>
          <a:bodyPr>
            <a:normAutofit/>
          </a:bodyPr>
          <a:lstStyle>
            <a:lvl1pPr>
              <a:defRPr sz="3200" b="1">
                <a:latin typeface="+mn-lt"/>
              </a:defRPr>
            </a:lvl1pPr>
          </a:lstStyle>
          <a:p>
            <a:r>
              <a:rPr lang="en-US"/>
              <a:t>Click to edit Master title style</a:t>
            </a:r>
          </a:p>
        </p:txBody>
      </p:sp>
      <p:sp>
        <p:nvSpPr>
          <p:cNvPr id="3" name="Content Placeholder 2">
            <a:extLst>
              <a:ext uri="{FF2B5EF4-FFF2-40B4-BE49-F238E27FC236}">
                <a16:creationId xmlns:a16="http://schemas.microsoft.com/office/drawing/2014/main" id="{84CF33C6-B055-6244-B86B-3C81D067D45E}"/>
              </a:ext>
            </a:extLst>
          </p:cNvPr>
          <p:cNvSpPr>
            <a:spLocks noGrp="1"/>
          </p:cNvSpPr>
          <p:nvPr>
            <p:ph idx="1"/>
          </p:nvPr>
        </p:nvSpPr>
        <p:spPr>
          <a:xfrm>
            <a:off x="955962" y="1645919"/>
            <a:ext cx="10397837" cy="453104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05045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C0A10-6417-4845-A710-C912A19BF0C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DCE0AD3-2F11-2548-A8B7-E12BBE4F451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4681512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0988F-4DD4-B34F-ACAA-8CEF3DD319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F145F42-98CE-024C-AE1D-1D828A0A6DD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92D5B5-C925-D342-A0BB-7B5AC43819A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18460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EAFD3-29DE-9349-A0DA-3033DCE90F20}"/>
              </a:ext>
            </a:extLst>
          </p:cNvPr>
          <p:cNvSpPr>
            <a:spLocks noGrp="1"/>
          </p:cNvSpPr>
          <p:nvPr>
            <p:ph type="title"/>
          </p:nvPr>
        </p:nvSpPr>
        <p:spPr>
          <a:xfrm>
            <a:off x="839788" y="866776"/>
            <a:ext cx="10515600" cy="823912"/>
          </a:xfrm>
        </p:spPr>
        <p:txBody>
          <a:bodyPr/>
          <a:lstStyle/>
          <a:p>
            <a:r>
              <a:rPr lang="en-US"/>
              <a:t>Click to edit Master title style</a:t>
            </a:r>
          </a:p>
        </p:txBody>
      </p:sp>
      <p:sp>
        <p:nvSpPr>
          <p:cNvPr id="3" name="Text Placeholder 2">
            <a:extLst>
              <a:ext uri="{FF2B5EF4-FFF2-40B4-BE49-F238E27FC236}">
                <a16:creationId xmlns:a16="http://schemas.microsoft.com/office/drawing/2014/main" id="{0076B9A2-28E2-FC4E-BB3E-D80D55842A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988654B-5FDB-DE43-BE9E-C62E6CC2A90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CF11820-D9F0-F84A-8BA7-C696340CA11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8A82BB8-18EA-6F4F-AC36-5A96594F654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288292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CC732-D1A0-3345-8796-9B608802EB00}"/>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48313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107339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CCDD0-C745-004E-BBC9-C79A3ABAA447}"/>
              </a:ext>
            </a:extLst>
          </p:cNvPr>
          <p:cNvSpPr>
            <a:spLocks noGrp="1"/>
          </p:cNvSpPr>
          <p:nvPr>
            <p:ph type="title"/>
          </p:nvPr>
        </p:nvSpPr>
        <p:spPr>
          <a:xfrm>
            <a:off x="839788" y="987425"/>
            <a:ext cx="3932237" cy="1069974"/>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BC535FFB-2029-4641-A69B-2EB72A22CF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F37B1C-5062-C644-8590-D10E966CE539}"/>
              </a:ext>
            </a:extLst>
          </p:cNvPr>
          <p:cNvSpPr>
            <a:spLocks noGrp="1"/>
          </p:cNvSpPr>
          <p:nvPr>
            <p:ph type="body" sz="half" idx="2"/>
          </p:nvPr>
        </p:nvSpPr>
        <p:spPr>
          <a:xfrm>
            <a:off x="839788" y="2294312"/>
            <a:ext cx="3932237" cy="357467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Tree>
    <p:extLst>
      <p:ext uri="{BB962C8B-B14F-4D97-AF65-F5344CB8AC3E}">
        <p14:creationId xmlns:p14="http://schemas.microsoft.com/office/powerpoint/2010/main" val="9461280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01DDE-5CF8-9147-A11B-0EFC6B8155A1}"/>
              </a:ext>
            </a:extLst>
          </p:cNvPr>
          <p:cNvSpPr>
            <a:spLocks noGrp="1"/>
          </p:cNvSpPr>
          <p:nvPr>
            <p:ph type="title"/>
          </p:nvPr>
        </p:nvSpPr>
        <p:spPr>
          <a:xfrm>
            <a:off x="839788" y="987425"/>
            <a:ext cx="3932237" cy="1069974"/>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ACF5909-A9FE-7341-A8D9-1CB7D35C5CE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3837FC7-DD0D-6141-93DD-4C2B36A240AF}"/>
              </a:ext>
            </a:extLst>
          </p:cNvPr>
          <p:cNvSpPr>
            <a:spLocks noGrp="1"/>
          </p:cNvSpPr>
          <p:nvPr>
            <p:ph type="body" sz="half" idx="2"/>
          </p:nvPr>
        </p:nvSpPr>
        <p:spPr>
          <a:xfrm>
            <a:off x="839788" y="2302624"/>
            <a:ext cx="3932237" cy="356636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2142866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microsoft.com/office/2007/relationships/hdphoto" Target="../media/hdphoto1.wdp"/><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8E2FE11-7EFA-4C7B-A5E5-4A66E770BA9E}"/>
              </a:ext>
            </a:extLst>
          </p:cNvPr>
          <p:cNvSpPr/>
          <p:nvPr userDrawn="1"/>
        </p:nvSpPr>
        <p:spPr>
          <a:xfrm>
            <a:off x="0" y="0"/>
            <a:ext cx="12192000" cy="908049"/>
          </a:xfrm>
          <a:prstGeom prst="rect">
            <a:avLst/>
          </a:prstGeom>
          <a:gradFill flip="none" rotWithShape="1">
            <a:gsLst>
              <a:gs pos="0">
                <a:srgbClr val="004D8A"/>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 name="Title Placeholder 1">
            <a:extLst>
              <a:ext uri="{FF2B5EF4-FFF2-40B4-BE49-F238E27FC236}">
                <a16:creationId xmlns:a16="http://schemas.microsoft.com/office/drawing/2014/main" id="{9A2DA56B-DFD6-9B40-BB39-797690CA823C}"/>
              </a:ext>
            </a:extLst>
          </p:cNvPr>
          <p:cNvSpPr>
            <a:spLocks noGrp="1"/>
          </p:cNvSpPr>
          <p:nvPr>
            <p:ph type="title"/>
          </p:nvPr>
        </p:nvSpPr>
        <p:spPr>
          <a:xfrm>
            <a:off x="838200" y="908049"/>
            <a:ext cx="10515600" cy="782639"/>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F3AD0E0-2188-A543-BA66-C44F0D7242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77E3D14D-7206-614E-9BDE-7A2B1DCC82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11" name="Slide Number Placeholder 5">
            <a:extLst>
              <a:ext uri="{FF2B5EF4-FFF2-40B4-BE49-F238E27FC236}">
                <a16:creationId xmlns:a16="http://schemas.microsoft.com/office/drawing/2014/main" id="{7435A51E-4AE3-48B8-A3E6-28A51FCB731A}"/>
              </a:ext>
            </a:extLst>
          </p:cNvPr>
          <p:cNvSpPr txBox="1">
            <a:spLocks/>
          </p:cNvSpPr>
          <p:nvPr userDrawn="1"/>
        </p:nvSpPr>
        <p:spPr>
          <a:xfrm>
            <a:off x="8229600" y="6403975"/>
            <a:ext cx="3735913"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tint val="75000"/>
                  </a:schemeClr>
                </a:solidFill>
                <a:effectLst/>
                <a:latin typeface="+mn-lt"/>
                <a:ea typeface="+mn-ea"/>
                <a:cs typeface="+mn-cs"/>
              </a:rPr>
              <a:t>© ISACA 2021. All Rights Reserved.​</a:t>
            </a:r>
            <a:r>
              <a:rPr lang="en-US" dirty="0"/>
              <a:t>  |  </a:t>
            </a:r>
            <a:fld id="{85F78CEA-3B00-9E49-94E0-DC9AF1E86765}" type="slidenum">
              <a:rPr lang="en-US" smtClean="0"/>
              <a:pPr/>
              <a:t>‹#›</a:t>
            </a:fld>
            <a:endParaRPr lang="en-US" dirty="0"/>
          </a:p>
        </p:txBody>
      </p:sp>
      <p:pic>
        <p:nvPicPr>
          <p:cNvPr id="12" name="Picture 11">
            <a:extLst>
              <a:ext uri="{FF2B5EF4-FFF2-40B4-BE49-F238E27FC236}">
                <a16:creationId xmlns:a16="http://schemas.microsoft.com/office/drawing/2014/main" id="{857C86C6-3F34-4125-B5B5-5EABC8A39FCC}"/>
              </a:ext>
            </a:extLst>
          </p:cNvPr>
          <p:cNvPicPr>
            <a:picLocks noChangeAspect="1"/>
          </p:cNvPicPr>
          <p:nvPr userDrawn="1"/>
        </p:nvPicPr>
        <p:blipFill rotWithShape="1">
          <a:blip r:embed="rId16">
            <a:extLst>
              <a:ext uri="{28A0092B-C50C-407E-A947-70E740481C1C}">
                <a14:useLocalDpi xmlns:a14="http://schemas.microsoft.com/office/drawing/2010/main" val="0"/>
              </a:ext>
            </a:extLst>
          </a:blip>
          <a:srcRect l="11295" t="26266" r="8573" b="24948"/>
          <a:stretch/>
        </p:blipFill>
        <p:spPr>
          <a:xfrm>
            <a:off x="182469" y="6358332"/>
            <a:ext cx="1371600" cy="363143"/>
          </a:xfrm>
          <a:prstGeom prst="rect">
            <a:avLst/>
          </a:prstGeom>
        </p:spPr>
      </p:pic>
      <p:pic>
        <p:nvPicPr>
          <p:cNvPr id="13" name="Picture 2">
            <a:extLst>
              <a:ext uri="{FF2B5EF4-FFF2-40B4-BE49-F238E27FC236}">
                <a16:creationId xmlns:a16="http://schemas.microsoft.com/office/drawing/2014/main" id="{34EB08B0-3804-409B-8A2E-C14982B2ADF5}"/>
              </a:ext>
            </a:extLst>
          </p:cNvPr>
          <p:cNvPicPr>
            <a:picLocks noChangeAspect="1" noChangeArrowheads="1"/>
          </p:cNvPicPr>
          <p:nvPr userDrawn="1"/>
        </p:nvPicPr>
        <p:blipFill>
          <a:blip r:embed="rId17" cstate="print">
            <a:extLst>
              <a:ext uri="{BEBA8EAE-BF5A-486C-A8C5-ECC9F3942E4B}">
                <a14:imgProps xmlns:a14="http://schemas.microsoft.com/office/drawing/2010/main">
                  <a14:imgLayer r:embed="rId18">
                    <a14:imgEffect>
                      <a14:backgroundRemoval t="8280" b="89809" l="7505" r="89452">
                        <a14:foregroundMark x1="11765" y1="60510" x2="22110" y2="29936"/>
                        <a14:foregroundMark x1="15416" y1="18471" x2="13793" y2="61783"/>
                        <a14:foregroundMark x1="8722" y1="29936" x2="9331" y2="54140"/>
                        <a14:foregroundMark x1="7911" y1="33121" x2="9331" y2="56051"/>
                        <a14:foregroundMark x1="7505" y1="43949" x2="10345" y2="57962"/>
                        <a14:foregroundMark x1="7911" y1="51592" x2="7911" y2="51592"/>
                        <a14:foregroundMark x1="8316" y1="53503" x2="8316" y2="54140"/>
                        <a14:foregroundMark x1="9128" y1="57325" x2="9128" y2="57325"/>
                        <a14:foregroundMark x1="22718" y1="25478" x2="22718" y2="25478"/>
                        <a14:foregroundMark x1="7302" y1="76433" x2="9533" y2="75796"/>
                        <a14:foregroundMark x1="35953" y1="33121" x2="37728" y2="29936"/>
                        <a14:foregroundMark x1="47606" y1="56051" x2="47059" y2="61783"/>
                        <a14:foregroundMark x1="47667" y1="55414" x2="47606" y2="56051"/>
                        <a14:foregroundMark x1="47728" y1="54777" x2="47667" y2="55414"/>
                        <a14:foregroundMark x1="48276" y1="49045" x2="47728" y2="54777"/>
                        <a14:foregroundMark x1="56998" y1="61783" x2="67140" y2="61783"/>
                        <a14:foregroundMark x1="75254" y1="36943" x2="75254" y2="59236"/>
                        <a14:foregroundMark x1="74848" y1="25478" x2="74848" y2="25478"/>
                        <a14:foregroundMark x1="82556" y1="41401" x2="87424" y2="61783"/>
                        <a14:foregroundMark x1="58824" y1="59873" x2="58824" y2="59873"/>
                        <a14:foregroundMark x1="59026" y1="60510" x2="59026" y2="60510"/>
                        <a14:foregroundMark x1="58824" y1="61783" x2="58824" y2="61783"/>
                        <a14:foregroundMark x1="59229" y1="60510" x2="59229" y2="60510"/>
                        <a14:foregroundMark x1="59229" y1="60510" x2="59229" y2="60510"/>
                        <a14:foregroundMark x1="8316" y1="29936" x2="22515" y2="59873"/>
                        <a14:foregroundMark x1="22515" y1="59873" x2="8316" y2="29299"/>
                        <a14:foregroundMark x1="8316" y1="73885" x2="9128" y2="72611"/>
                        <a14:foregroundMark x1="30020" y1="47771" x2="30020" y2="47771"/>
                        <a14:foregroundMark x1="34280" y1="38854" x2="34280" y2="38854"/>
                        <a14:foregroundMark x1="34686" y1="44586" x2="34686" y2="44586"/>
                        <a14:foregroundMark x1="34888" y1="44586" x2="34888" y2="44586"/>
                        <a14:foregroundMark x1="34888" y1="45860" x2="34888" y2="45860"/>
                        <a14:foregroundMark x1="34888" y1="42038" x2="34888" y2="42038"/>
                        <a14:foregroundMark x1="34888" y1="32484" x2="34888" y2="32484"/>
                        <a14:foregroundMark x1="34888" y1="34395" x2="34888" y2="34395"/>
                        <a14:foregroundMark x1="34888" y1="33758" x2="34686" y2="46497"/>
                        <a14:foregroundMark x1="34686" y1="33121" x2="34888" y2="36306"/>
                        <a14:foregroundMark x1="34888" y1="45860" x2="34888" y2="47134"/>
                        <a14:foregroundMark x1="34888" y1="47771" x2="35091" y2="48408"/>
                        <a14:backgroundMark x1="47262" y1="54777" x2="47262" y2="54777"/>
                        <a14:backgroundMark x1="47870" y1="54777" x2="47870" y2="54777"/>
                        <a14:backgroundMark x1="47667" y1="55414" x2="47667" y2="55414"/>
                        <a14:backgroundMark x1="47465" y1="56051" x2="47465" y2="56051"/>
                        <a14:backgroundMark x1="59838" y1="61783" x2="59838" y2="61783"/>
                        <a14:backgroundMark x1="59635" y1="60510" x2="59635" y2="60510"/>
                        <a14:backgroundMark x1="59635" y1="61783" x2="59635" y2="61783"/>
                        <a14:backgroundMark x1="65517" y1="55414" x2="65517" y2="55414"/>
                        <a14:backgroundMark x1="65517" y1="61146" x2="65517" y2="61146"/>
                        <a14:backgroundMark x1="65517" y1="61783" x2="65517" y2="61783"/>
                        <a14:backgroundMark x1="65517" y1="61146" x2="65517" y2="61146"/>
                        <a14:backgroundMark x1="65517" y1="61783" x2="65517" y2="61783"/>
                        <a14:backgroundMark x1="65314" y1="61146" x2="65314" y2="61146"/>
                        <a14:backgroundMark x1="59432" y1="61146" x2="59432" y2="61146"/>
                        <a14:backgroundMark x1="8722" y1="71975" x2="8722" y2="71975"/>
                        <a14:backgroundMark x1="9331" y1="71975" x2="9331" y2="71975"/>
                        <a14:backgroundMark x1="9128" y1="71975" x2="9128" y2="71975"/>
                        <a14:backgroundMark x1="8114" y1="72611" x2="8114" y2="72611"/>
                        <a14:backgroundMark x1="35091" y1="48409" x2="35091" y2="50318"/>
                      </a14:backgroundRemoval>
                    </a14:imgEffect>
                  </a14:imgLayer>
                </a14:imgProps>
              </a:ext>
              <a:ext uri="{28A0092B-C50C-407E-A947-70E740481C1C}">
                <a14:useLocalDpi xmlns:a14="http://schemas.microsoft.com/office/drawing/2010/main" val="0"/>
              </a:ext>
            </a:extLst>
          </a:blip>
          <a:srcRect/>
          <a:stretch>
            <a:fillRect/>
          </a:stretch>
        </p:blipFill>
        <p:spPr bwMode="auto">
          <a:xfrm>
            <a:off x="9443258" y="21957"/>
            <a:ext cx="2748742" cy="908049"/>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14" name="TextBox 13">
            <a:extLst>
              <a:ext uri="{FF2B5EF4-FFF2-40B4-BE49-F238E27FC236}">
                <a16:creationId xmlns:a16="http://schemas.microsoft.com/office/drawing/2014/main" id="{ABB88AC4-3EE3-4B00-BE9C-343678ED7CA5}"/>
              </a:ext>
            </a:extLst>
          </p:cNvPr>
          <p:cNvSpPr txBox="1"/>
          <p:nvPr userDrawn="1"/>
        </p:nvSpPr>
        <p:spPr>
          <a:xfrm>
            <a:off x="10316993" y="614825"/>
            <a:ext cx="1610551" cy="261610"/>
          </a:xfrm>
          <a:prstGeom prst="rect">
            <a:avLst/>
          </a:prstGeom>
          <a:noFill/>
        </p:spPr>
        <p:txBody>
          <a:bodyPr wrap="square" rtlCol="0">
            <a:spAutoFit/>
          </a:bodyPr>
          <a:lstStyle/>
          <a:p>
            <a:r>
              <a:rPr lang="en-ZA" sz="1100" dirty="0">
                <a:solidFill>
                  <a:schemeClr val="bg1"/>
                </a:solidFill>
              </a:rPr>
              <a:t>Create | Evolve | Perfect</a:t>
            </a:r>
          </a:p>
        </p:txBody>
      </p:sp>
      <p:sp>
        <p:nvSpPr>
          <p:cNvPr id="15" name="TextBox 14">
            <a:extLst>
              <a:ext uri="{FF2B5EF4-FFF2-40B4-BE49-F238E27FC236}">
                <a16:creationId xmlns:a16="http://schemas.microsoft.com/office/drawing/2014/main" id="{4E46EF5B-817F-4C0F-844F-B82F5D922A18}"/>
              </a:ext>
            </a:extLst>
          </p:cNvPr>
          <p:cNvSpPr txBox="1"/>
          <p:nvPr userDrawn="1"/>
        </p:nvSpPr>
        <p:spPr>
          <a:xfrm>
            <a:off x="11832867" y="533486"/>
            <a:ext cx="333925" cy="169277"/>
          </a:xfrm>
          <a:prstGeom prst="rect">
            <a:avLst/>
          </a:prstGeom>
          <a:noFill/>
        </p:spPr>
        <p:txBody>
          <a:bodyPr wrap="square" rtlCol="0">
            <a:spAutoFit/>
          </a:bodyPr>
          <a:lstStyle/>
          <a:p>
            <a:r>
              <a:rPr lang="en-ZA" sz="500" b="1" dirty="0">
                <a:solidFill>
                  <a:schemeClr val="bg1"/>
                </a:solidFill>
              </a:rPr>
              <a:t>TM</a:t>
            </a:r>
          </a:p>
        </p:txBody>
      </p:sp>
    </p:spTree>
    <p:extLst>
      <p:ext uri="{BB962C8B-B14F-4D97-AF65-F5344CB8AC3E}">
        <p14:creationId xmlns:p14="http://schemas.microsoft.com/office/powerpoint/2010/main" val="991517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 id="2147483663"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emf"/><Relationship Id="rId7" Type="http://schemas.openxmlformats.org/officeDocument/2006/relationships/image" Target="../media/image5.emf"/><Relationship Id="rId2" Type="http://schemas.openxmlformats.org/officeDocument/2006/relationships/oleObject" Target="file:///C:\Users\Jared\Documents\GitHub\CMMITools\2021-04-12to04-16%20(A5)%20C53517%20SoftMARS\00_Data_Reference.xlsm!pptxCover!R4C2:R12C2" TargetMode="External"/><Relationship Id="rId1" Type="http://schemas.openxmlformats.org/officeDocument/2006/relationships/slideLayout" Target="../slideLayouts/slideLayout1.xml"/><Relationship Id="rId6" Type="http://schemas.openxmlformats.org/officeDocument/2006/relationships/oleObject" Target="file:///C:\Users\Jared\Documents\GitHub\CMMITools\2021-04-12to04-16%20(A5)%20C53517%20SoftMARS\00_Data_Reference.xlsm!pptxCover!R21C2" TargetMode="External"/><Relationship Id="rId5" Type="http://schemas.openxmlformats.org/officeDocument/2006/relationships/image" Target="../media/image4.emf"/><Relationship Id="rId4" Type="http://schemas.openxmlformats.org/officeDocument/2006/relationships/oleObject" Target="file:///C:\Users\Jared\Documents\GitHub\CMMITools\2021-04-12to04-16%20(A5)%20C53517%20SoftMARS\00_Data_Reference.xlsm!pptxCover!R15C2:R17C2"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file:///C:\Users\Jared\Documents\GitHub\CMMITools\2021-04-12to04-16%20(A5)%20C53517%20SoftMARS\00_Data_Reference.xlsm!pptxLink1!R19C1:R30C2"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3.emf"/></Relationships>
</file>

<file path=ppt/slides/_rels/slide12.xml.rels><?xml version="1.0" encoding="UTF-8" standalone="yes"?>
<Relationships xmlns="http://schemas.openxmlformats.org/package/2006/relationships"><Relationship Id="rId3" Type="http://schemas.openxmlformats.org/officeDocument/2006/relationships/oleObject" Target="file:///C:\Users\Jared\Documents\GitHub\CMMITools\2021-04-12to04-16%20(A5)%20C53517%20SoftMARS\00_Data_Reference.xlsm!pptxLink3!R2C1:R24C9"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4.emf"/></Relationships>
</file>

<file path=ppt/slides/_rels/slide13.xml.rels><?xml version="1.0" encoding="UTF-8" standalone="yes"?>
<Relationships xmlns="http://schemas.openxmlformats.org/package/2006/relationships"><Relationship Id="rId3" Type="http://schemas.openxmlformats.org/officeDocument/2006/relationships/oleObject" Target="file:///C:\Users\Jared\Documents\GitHub\CMMITools\2021-04-12to04-16%20(A5)%20C53517%20SoftMARS\00_Data_Reference.xlsm!pptxLink2!R30C1:R35C1"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5.emf"/></Relationships>
</file>

<file path=ppt/slides/_rels/slide14.xml.rels><?xml version="1.0" encoding="UTF-8" standalone="yes"?>
<Relationships xmlns="http://schemas.openxmlformats.org/package/2006/relationships"><Relationship Id="rId3" Type="http://schemas.openxmlformats.org/officeDocument/2006/relationships/oleObject" Target="file:///C:\Users\Jared\Documents\GitHub\CMMITools\2021-04-12to04-16%20(A5)%20C53517%20SoftMARS\00_Data_Reference.xlsm!pptxLink4!R10C1:R27C20"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6.emf"/></Relationships>
</file>

<file path=ppt/slides/_rels/slide15.x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oleObject" Target="file:///C:\Users\Jared\Documents\GitHub\CMMITools\2021-04-12to04-16%20(A5)%20C53517%20SoftMARS\00_Data_Reference.xlsm!pptxLink5!R1C1:R11C5"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oleObject" Target="file:///C:\Users\Jared\Documents\GitHub\CMMITools\2021-04-12to04-16%20(A5)%20C53517%20SoftMARS\00_Data_Reference.xlsm!pptxLink5!R15C1:R21C5"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8.jpg"/><Relationship Id="rId4" Type="http://schemas.openxmlformats.org/officeDocument/2006/relationships/image" Target="../media/image7.jpeg"/></Relationships>
</file>

<file path=ppt/slides/_rels/slide2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6.png"/><Relationship Id="rId18" Type="http://schemas.openxmlformats.org/officeDocument/2006/relationships/image" Target="../media/image21.jpeg"/><Relationship Id="rId3" Type="http://schemas.openxmlformats.org/officeDocument/2006/relationships/image" Target="../media/image9.jpeg"/><Relationship Id="rId21" Type="http://schemas.openxmlformats.org/officeDocument/2006/relationships/image" Target="../media/image24.gif"/><Relationship Id="rId7" Type="http://schemas.openxmlformats.org/officeDocument/2006/relationships/image" Target="../media/image11.jpeg"/><Relationship Id="rId12" Type="http://schemas.openxmlformats.org/officeDocument/2006/relationships/image" Target="../media/image15.png"/><Relationship Id="rId17" Type="http://schemas.openxmlformats.org/officeDocument/2006/relationships/image" Target="../media/image20.gif"/><Relationship Id="rId25" Type="http://schemas.openxmlformats.org/officeDocument/2006/relationships/image" Target="../media/image28.png"/><Relationship Id="rId2" Type="http://schemas.openxmlformats.org/officeDocument/2006/relationships/notesSlide" Target="../notesSlides/notesSlide2.xml"/><Relationship Id="rId16" Type="http://schemas.openxmlformats.org/officeDocument/2006/relationships/image" Target="../media/image19.png"/><Relationship Id="rId20"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7.jpeg"/><Relationship Id="rId11" Type="http://schemas.openxmlformats.org/officeDocument/2006/relationships/image" Target="../media/image14.jpg"/><Relationship Id="rId24" Type="http://schemas.openxmlformats.org/officeDocument/2006/relationships/image" Target="../media/image27.png"/><Relationship Id="rId5" Type="http://schemas.openxmlformats.org/officeDocument/2006/relationships/image" Target="../media/image10.png"/><Relationship Id="rId15" Type="http://schemas.openxmlformats.org/officeDocument/2006/relationships/image" Target="../media/image18.png"/><Relationship Id="rId23" Type="http://schemas.openxmlformats.org/officeDocument/2006/relationships/image" Target="../media/image26.png"/><Relationship Id="rId10" Type="http://schemas.openxmlformats.org/officeDocument/2006/relationships/image" Target="../media/image6.jpg"/><Relationship Id="rId19" Type="http://schemas.openxmlformats.org/officeDocument/2006/relationships/image" Target="../media/image22.png"/><Relationship Id="rId4" Type="http://schemas.openxmlformats.org/officeDocument/2006/relationships/image" Target="../media/image8.jpg"/><Relationship Id="rId9" Type="http://schemas.openxmlformats.org/officeDocument/2006/relationships/image" Target="../media/image13.svg"/><Relationship Id="rId14" Type="http://schemas.openxmlformats.org/officeDocument/2006/relationships/image" Target="../media/image17.png"/><Relationship Id="rId22" Type="http://schemas.openxmlformats.org/officeDocument/2006/relationships/image" Target="../media/image25.png"/></Relationships>
</file>

<file path=ppt/slides/_rels/slide30.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hyperlink" Target="http://www.demixium.com/" TargetMode="External"/><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61.emf"/><Relationship Id="rId5" Type="http://schemas.openxmlformats.org/officeDocument/2006/relationships/oleObject" Target="file:///C:\Users\Jared\Documents\GitHub\CMMITools\2021-04-12to04-16%20(A5)%20C53517%20SoftMARS\00_Data_Reference.xlsm!pptxLink1!R8C4" TargetMode="External"/><Relationship Id="rId4" Type="http://schemas.openxmlformats.org/officeDocument/2006/relationships/image" Target="../media/image60.emf"/></Relationships>
</file>

<file path=ppt/slides/_rels/slide43.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61.emf"/><Relationship Id="rId5" Type="http://schemas.openxmlformats.org/officeDocument/2006/relationships/oleObject" Target="file:///C:\Users\Jared\Documents\GitHub\CMMITools\2021-04-12to04-16%20(A5)%20C53517%20SoftMARS\00_Data_Reference.xlsm!pptxLink1!R8C4" TargetMode="External"/><Relationship Id="rId4" Type="http://schemas.openxmlformats.org/officeDocument/2006/relationships/image" Target="../media/image60.emf"/></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oleObject" Target="file:///C:\Users\Jared\Documents\GitHub\CMMITools\2021-04-12to04-16%20(A5)%20C53517%20SoftMARS\00_Data_Reference.xlsm!pptxLink6!R2C2:R13C5"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63.emf"/></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64.emf"/><Relationship Id="rId2" Type="http://schemas.openxmlformats.org/officeDocument/2006/relationships/oleObject" Target="file:///C:\Users\Jared\Documents\GitHub\CMMITools\2021-04-12to04-16%20(A5)%20C53517%20SoftMARS\00_Data_Reference.xlsm!pptxLink7!R2C2:R16C4" TargetMode="Externa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65.emf"/><Relationship Id="rId2" Type="http://schemas.openxmlformats.org/officeDocument/2006/relationships/oleObject" Target="file:///C:\Users\Jared\Documents\GitHub\CMMITools\2021-04-12to04-16%20(A5)%20C53517%20SoftMARS\00_Data_Reference.xlsm!pptxLink7!R18C2:R32C4" TargetMode="Externa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66.emf"/><Relationship Id="rId2" Type="http://schemas.openxmlformats.org/officeDocument/2006/relationships/oleObject" Target="file:///C:\Users\Jared\Documents\GitHub\CMMITools\2021-04-12to04-16%20(A5)%20C53517%20SoftMARS\00_Data_Reference.xlsm!pptxCover!R25C2:R32C4" TargetMode="Externa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oleObject" Target="file:///C:\Users\Jared\Documents\GitHub\CMMITools\2021-04-12to04-16%20(A5)%20C53517%20SoftMARS\00_Data_Reference.xlsm!pptxCover!R22C7" TargetMode="External"/><Relationship Id="rId2" Type="http://schemas.openxmlformats.org/officeDocument/2006/relationships/image" Target="../media/image67.png"/><Relationship Id="rId1" Type="http://schemas.openxmlformats.org/officeDocument/2006/relationships/slideLayout" Target="../slideLayouts/slideLayout2.xml"/><Relationship Id="rId5" Type="http://schemas.openxmlformats.org/officeDocument/2006/relationships/hyperlink" Target="https://resources.sei.cmu.edu/library/asset-view.cfm?assetid=20208" TargetMode="External"/><Relationship Id="rId4" Type="http://schemas.openxmlformats.org/officeDocument/2006/relationships/image" Target="../media/image68.emf"/></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hyperlink" Target="http://www.demix.org/tool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file:///C:\Users\Jared\Documents\GitHub\CMMITools\2021-04-12to04-16%20(A5)%20C53517%20SoftMARS\00_Data_Reference.xlsm!pptxLink1!R1C1:R7C2"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0.emf"/></Relationships>
</file>

<file path=ppt/slides/_rels/slide7.xml.rels><?xml version="1.0" encoding="UTF-8" standalone="yes"?>
<Relationships xmlns="http://schemas.openxmlformats.org/package/2006/relationships"><Relationship Id="rId3" Type="http://schemas.openxmlformats.org/officeDocument/2006/relationships/oleObject" Target="file:///C:\Users\Jared\Documents\GitHub\CMMITools\2021-04-12to04-16%20(A5)%20C53517%20SoftMARS\00_Data_Reference.xlsm!pptxLink1!R9C1:R17C2"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1.emf"/></Relationships>
</file>

<file path=ppt/slides/_rels/slide8.xml.rels><?xml version="1.0" encoding="UTF-8" standalone="yes"?>
<Relationships xmlns="http://schemas.openxmlformats.org/package/2006/relationships"><Relationship Id="rId3" Type="http://schemas.openxmlformats.org/officeDocument/2006/relationships/oleObject" Target="file:///C:\Users\Jared\Documents\GitHub\CMMITools\2021-04-12to04-16%20(A5)%20C53517%20SoftMARS\00_Data_Reference.xlsm!pptxLink2!R1C1:R4C1"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2.emf"/></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760CCB3-17E5-4DE9-9235-B3AD912C038A}"/>
              </a:ext>
            </a:extLst>
          </p:cNvPr>
          <p:cNvSpPr txBox="1">
            <a:spLocks/>
          </p:cNvSpPr>
          <p:nvPr/>
        </p:nvSpPr>
        <p:spPr>
          <a:xfrm>
            <a:off x="1524000" y="922975"/>
            <a:ext cx="9144000" cy="89894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800" dirty="0"/>
              <a:t>Final Findings</a:t>
            </a:r>
          </a:p>
        </p:txBody>
      </p:sp>
      <p:graphicFrame>
        <p:nvGraphicFramePr>
          <p:cNvPr id="9" name="Object 8">
            <a:extLst>
              <a:ext uri="{FF2B5EF4-FFF2-40B4-BE49-F238E27FC236}">
                <a16:creationId xmlns:a16="http://schemas.microsoft.com/office/drawing/2014/main" id="{336609E4-9291-48F4-B53A-32D535DF0715}"/>
              </a:ext>
            </a:extLst>
          </p:cNvPr>
          <p:cNvGraphicFramePr>
            <a:graphicFrameLocks noChangeAspect="1"/>
          </p:cNvGraphicFramePr>
          <p:nvPr>
            <p:extLst>
              <p:ext uri="{D42A27DB-BD31-4B8C-83A1-F6EECF244321}">
                <p14:modId xmlns:p14="http://schemas.microsoft.com/office/powerpoint/2010/main" val="1145207494"/>
              </p:ext>
            </p:extLst>
          </p:nvPr>
        </p:nvGraphicFramePr>
        <p:xfrm>
          <a:off x="3448050" y="2025650"/>
          <a:ext cx="5295900" cy="2940050"/>
        </p:xfrm>
        <a:graphic>
          <a:graphicData uri="http://schemas.openxmlformats.org/presentationml/2006/ole">
            <mc:AlternateContent xmlns:mc="http://schemas.openxmlformats.org/markup-compatibility/2006">
              <mc:Choice xmlns:v="urn:schemas-microsoft-com:vml" Requires="v">
                <p:oleObj name="Macro-Enabled Worksheet" r:id="rId2" imgW="5057763" imgH="2971715" progId="Excel.SheetMacroEnabled.12">
                  <p:link updateAutomatic="1"/>
                </p:oleObj>
              </mc:Choice>
              <mc:Fallback>
                <p:oleObj name="Macro-Enabled Worksheet" r:id="rId2" imgW="5057763" imgH="2971715" progId="Excel.SheetMacroEnabled.12">
                  <p:link updateAutomatic="1"/>
                  <p:pic>
                    <p:nvPicPr>
                      <p:cNvPr id="0" name=""/>
                      <p:cNvPicPr/>
                      <p:nvPr/>
                    </p:nvPicPr>
                    <p:blipFill>
                      <a:blip r:embed="rId3"/>
                      <a:stretch>
                        <a:fillRect/>
                      </a:stretch>
                    </p:blipFill>
                    <p:spPr>
                      <a:xfrm>
                        <a:off x="3448050" y="2025650"/>
                        <a:ext cx="5295900" cy="2940050"/>
                      </a:xfrm>
                      <a:prstGeom prst="rect">
                        <a:avLst/>
                      </a:prstGeom>
                    </p:spPr>
                  </p:pic>
                </p:oleObj>
              </mc:Fallback>
            </mc:AlternateContent>
          </a:graphicData>
        </a:graphic>
      </p:graphicFrame>
      <p:graphicFrame>
        <p:nvGraphicFramePr>
          <p:cNvPr id="11" name="Object 10">
            <a:extLst>
              <a:ext uri="{FF2B5EF4-FFF2-40B4-BE49-F238E27FC236}">
                <a16:creationId xmlns:a16="http://schemas.microsoft.com/office/drawing/2014/main" id="{6376B0D6-A6B1-4DF8-BDB4-D2848D89586A}"/>
              </a:ext>
            </a:extLst>
          </p:cNvPr>
          <p:cNvGraphicFramePr>
            <a:graphicFrameLocks noChangeAspect="1"/>
          </p:cNvGraphicFramePr>
          <p:nvPr>
            <p:extLst>
              <p:ext uri="{D42A27DB-BD31-4B8C-83A1-F6EECF244321}">
                <p14:modId xmlns:p14="http://schemas.microsoft.com/office/powerpoint/2010/main" val="1016431267"/>
              </p:ext>
            </p:extLst>
          </p:nvPr>
        </p:nvGraphicFramePr>
        <p:xfrm>
          <a:off x="3448050" y="5380038"/>
          <a:ext cx="5295900" cy="666750"/>
        </p:xfrm>
        <a:graphic>
          <a:graphicData uri="http://schemas.openxmlformats.org/presentationml/2006/ole">
            <mc:AlternateContent xmlns:mc="http://schemas.openxmlformats.org/markup-compatibility/2006">
              <mc:Choice xmlns:v="urn:schemas-microsoft-com:vml" Requires="v">
                <p:oleObj name="Macro-Enabled Worksheet" r:id="rId4" imgW="5057763" imgH="676332" progId="Excel.SheetMacroEnabled.12">
                  <p:link updateAutomatic="1"/>
                </p:oleObj>
              </mc:Choice>
              <mc:Fallback>
                <p:oleObj name="Macro-Enabled Worksheet" r:id="rId4" imgW="5057763" imgH="676332" progId="Excel.SheetMacroEnabled.12">
                  <p:link updateAutomatic="1"/>
                  <p:pic>
                    <p:nvPicPr>
                      <p:cNvPr id="0" name=""/>
                      <p:cNvPicPr/>
                      <p:nvPr/>
                    </p:nvPicPr>
                    <p:blipFill>
                      <a:blip r:embed="rId5"/>
                      <a:stretch>
                        <a:fillRect/>
                      </a:stretch>
                    </p:blipFill>
                    <p:spPr>
                      <a:xfrm>
                        <a:off x="3448050" y="5380038"/>
                        <a:ext cx="5295900" cy="666750"/>
                      </a:xfrm>
                      <a:prstGeom prst="rect">
                        <a:avLst/>
                      </a:prstGeom>
                    </p:spPr>
                  </p:pic>
                </p:oleObj>
              </mc:Fallback>
            </mc:AlternateContent>
          </a:graphicData>
        </a:graphic>
      </p:graphicFrame>
      <p:graphicFrame>
        <p:nvGraphicFramePr>
          <p:cNvPr id="3" name="Object 2">
            <a:extLst>
              <a:ext uri="{FF2B5EF4-FFF2-40B4-BE49-F238E27FC236}">
                <a16:creationId xmlns:a16="http://schemas.microsoft.com/office/drawing/2014/main" id="{B4637446-7533-40E8-BA4C-F21C023C5890}"/>
              </a:ext>
            </a:extLst>
          </p:cNvPr>
          <p:cNvGraphicFramePr>
            <a:graphicFrameLocks noChangeAspect="1"/>
          </p:cNvGraphicFramePr>
          <p:nvPr>
            <p:extLst>
              <p:ext uri="{D42A27DB-BD31-4B8C-83A1-F6EECF244321}">
                <p14:modId xmlns:p14="http://schemas.microsoft.com/office/powerpoint/2010/main" val="3935199"/>
              </p:ext>
            </p:extLst>
          </p:nvPr>
        </p:nvGraphicFramePr>
        <p:xfrm>
          <a:off x="3448050" y="5035550"/>
          <a:ext cx="5295900" cy="273050"/>
        </p:xfrm>
        <a:graphic>
          <a:graphicData uri="http://schemas.openxmlformats.org/presentationml/2006/ole">
            <mc:AlternateContent xmlns:mc="http://schemas.openxmlformats.org/markup-compatibility/2006">
              <mc:Choice xmlns:v="urn:schemas-microsoft-com:vml" Requires="v">
                <p:oleObj name="Macro-Enabled Worksheet" r:id="rId6" imgW="5057763" imgH="276367" progId="Excel.SheetMacroEnabled.12">
                  <p:link updateAutomatic="1"/>
                </p:oleObj>
              </mc:Choice>
              <mc:Fallback>
                <p:oleObj name="Macro-Enabled Worksheet" r:id="rId6" imgW="5057763" imgH="276367" progId="Excel.SheetMacroEnabled.12">
                  <p:link updateAutomatic="1"/>
                  <p:pic>
                    <p:nvPicPr>
                      <p:cNvPr id="0" name=""/>
                      <p:cNvPicPr/>
                      <p:nvPr/>
                    </p:nvPicPr>
                    <p:blipFill>
                      <a:blip r:embed="rId7"/>
                      <a:stretch>
                        <a:fillRect/>
                      </a:stretch>
                    </p:blipFill>
                    <p:spPr>
                      <a:xfrm>
                        <a:off x="3448050" y="5035550"/>
                        <a:ext cx="5295900" cy="273050"/>
                      </a:xfrm>
                      <a:prstGeom prst="rect">
                        <a:avLst/>
                      </a:prstGeom>
                    </p:spPr>
                  </p:pic>
                </p:oleObj>
              </mc:Fallback>
            </mc:AlternateContent>
          </a:graphicData>
        </a:graphic>
      </p:graphicFrame>
    </p:spTree>
    <p:extLst>
      <p:ext uri="{BB962C8B-B14F-4D97-AF65-F5344CB8AC3E}">
        <p14:creationId xmlns:p14="http://schemas.microsoft.com/office/powerpoint/2010/main" val="26586255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38F63-43DB-4D03-99F8-9DDEC68E764C}"/>
              </a:ext>
            </a:extLst>
          </p:cNvPr>
          <p:cNvSpPr>
            <a:spLocks noGrp="1"/>
          </p:cNvSpPr>
          <p:nvPr>
            <p:ph type="title"/>
          </p:nvPr>
        </p:nvSpPr>
        <p:spPr/>
        <p:txBody>
          <a:bodyPr/>
          <a:lstStyle/>
          <a:p>
            <a:r>
              <a:rPr lang="en-ZA" dirty="0"/>
              <a:t>Virtual appraisals – code of conduct</a:t>
            </a:r>
          </a:p>
        </p:txBody>
      </p:sp>
      <p:sp>
        <p:nvSpPr>
          <p:cNvPr id="3" name="Content Placeholder 2">
            <a:extLst>
              <a:ext uri="{FF2B5EF4-FFF2-40B4-BE49-F238E27FC236}">
                <a16:creationId xmlns:a16="http://schemas.microsoft.com/office/drawing/2014/main" id="{C7FF612D-EFDE-4142-8FD5-20FE5144DB43}"/>
              </a:ext>
            </a:extLst>
          </p:cNvPr>
          <p:cNvSpPr>
            <a:spLocks noGrp="1"/>
          </p:cNvSpPr>
          <p:nvPr>
            <p:ph idx="1"/>
          </p:nvPr>
        </p:nvSpPr>
        <p:spPr>
          <a:xfrm>
            <a:off x="1055688" y="1489220"/>
            <a:ext cx="10397837" cy="4531043"/>
          </a:xfrm>
        </p:spPr>
        <p:txBody>
          <a:bodyPr>
            <a:noAutofit/>
          </a:bodyPr>
          <a:lstStyle/>
          <a:p>
            <a:pPr marL="0" indent="0">
              <a:spcBef>
                <a:spcPts val="300"/>
              </a:spcBef>
              <a:buNone/>
            </a:pPr>
            <a:r>
              <a:rPr lang="en-ZA" sz="1600" dirty="0"/>
              <a:t>A virtual appraisal code of conduct must include the following rules at a minimum: (ISACA MDD v2.2)</a:t>
            </a:r>
          </a:p>
          <a:p>
            <a:pPr marL="0" indent="0">
              <a:spcBef>
                <a:spcPts val="300"/>
              </a:spcBef>
              <a:buNone/>
            </a:pPr>
            <a:r>
              <a:rPr lang="zh-CN" altLang="en-US" sz="1600" dirty="0">
                <a:solidFill>
                  <a:schemeClr val="accent1"/>
                </a:solidFill>
              </a:rPr>
              <a:t>远程评估行为准则必须包括以下规则：</a:t>
            </a:r>
            <a:r>
              <a:rPr lang="en-US" altLang="zh-CN" sz="1600" dirty="0">
                <a:solidFill>
                  <a:schemeClr val="accent1"/>
                </a:solidFill>
              </a:rPr>
              <a:t>(</a:t>
            </a:r>
            <a:r>
              <a:rPr lang="en-US" altLang="zh-CN" sz="1600" dirty="0" err="1">
                <a:solidFill>
                  <a:schemeClr val="accent1"/>
                </a:solidFill>
              </a:rPr>
              <a:t>ISACA</a:t>
            </a:r>
            <a:r>
              <a:rPr lang="en-US" altLang="zh-CN" sz="1600" dirty="0">
                <a:solidFill>
                  <a:schemeClr val="accent1"/>
                </a:solidFill>
              </a:rPr>
              <a:t> </a:t>
            </a:r>
            <a:r>
              <a:rPr lang="en-US" altLang="zh-CN" sz="1600" dirty="0" err="1">
                <a:solidFill>
                  <a:schemeClr val="accent1"/>
                </a:solidFill>
              </a:rPr>
              <a:t>MDD</a:t>
            </a:r>
            <a:r>
              <a:rPr lang="en-US" altLang="zh-CN" sz="1600" dirty="0">
                <a:solidFill>
                  <a:schemeClr val="accent1"/>
                </a:solidFill>
              </a:rPr>
              <a:t> v2.2)</a:t>
            </a:r>
            <a:endParaRPr lang="en-ZA" sz="1600" dirty="0">
              <a:solidFill>
                <a:schemeClr val="accent1"/>
              </a:solidFill>
            </a:endParaRPr>
          </a:p>
          <a:p>
            <a:pPr>
              <a:spcBef>
                <a:spcPts val="300"/>
              </a:spcBef>
            </a:pPr>
            <a:r>
              <a:rPr lang="en-ZA" sz="1600" dirty="0"/>
              <a:t>Participate actively in appraisal activities</a:t>
            </a:r>
            <a:br>
              <a:rPr lang="en-ZA" sz="1600" dirty="0"/>
            </a:br>
            <a:r>
              <a:rPr lang="zh-CN" altLang="en-US" sz="1600" dirty="0">
                <a:solidFill>
                  <a:schemeClr val="accent1"/>
                </a:solidFill>
              </a:rPr>
              <a:t>积极参与评估活动。</a:t>
            </a:r>
            <a:endParaRPr lang="en-ZA" altLang="zh-CN" sz="1600" dirty="0">
              <a:solidFill>
                <a:schemeClr val="accent1"/>
              </a:solidFill>
            </a:endParaRPr>
          </a:p>
          <a:p>
            <a:pPr>
              <a:spcBef>
                <a:spcPts val="300"/>
              </a:spcBef>
            </a:pPr>
            <a:r>
              <a:rPr lang="en-ZA" sz="1600" dirty="0"/>
              <a:t>No sleeping, multitasking, etc.</a:t>
            </a:r>
            <a:br>
              <a:rPr lang="en-ZA" sz="1600" dirty="0"/>
            </a:br>
            <a:r>
              <a:rPr lang="zh-CN" altLang="en-US" sz="1600" dirty="0">
                <a:solidFill>
                  <a:schemeClr val="accent1"/>
                </a:solidFill>
              </a:rPr>
              <a:t>不允许睡觉，或进行其他工作等。</a:t>
            </a:r>
            <a:endParaRPr lang="en-ZA" sz="1600" dirty="0">
              <a:solidFill>
                <a:schemeClr val="accent1"/>
              </a:solidFill>
            </a:endParaRPr>
          </a:p>
          <a:p>
            <a:pPr>
              <a:spcBef>
                <a:spcPts val="300"/>
              </a:spcBef>
            </a:pPr>
            <a:r>
              <a:rPr lang="en-ZA" sz="1600" dirty="0"/>
              <a:t>To meet confidentiality requirements, ATL may require no additional media or writing materials, laptops, or mobile devices other than those agreed as necessary for conducting virtual activities for some or all interviews</a:t>
            </a:r>
            <a:br>
              <a:rPr lang="en-ZA" sz="1600" dirty="0"/>
            </a:br>
            <a:r>
              <a:rPr lang="zh-CN" altLang="en-US" sz="1600" dirty="0">
                <a:solidFill>
                  <a:schemeClr val="accent1"/>
                </a:solidFill>
              </a:rPr>
              <a:t>为了满足保密需求，除了评估所需的设备和材料外，主任评估师可能不需要其他设备或材料：包括纸质材料，其他笔记本电脑，移动设备等</a:t>
            </a:r>
            <a:r>
              <a:rPr lang="zh-CN" altLang="en-US" sz="1600" dirty="0"/>
              <a:t>。</a:t>
            </a:r>
            <a:endParaRPr lang="en-ZA" sz="1600" dirty="0"/>
          </a:p>
          <a:p>
            <a:pPr>
              <a:spcBef>
                <a:spcPts val="300"/>
              </a:spcBef>
            </a:pPr>
            <a:r>
              <a:rPr lang="en-ZA" sz="1600" dirty="0"/>
              <a:t>One person speaks at a time </a:t>
            </a:r>
            <a:br>
              <a:rPr lang="en-ZA" sz="1600" dirty="0"/>
            </a:br>
            <a:r>
              <a:rPr lang="zh-CN" altLang="en-US" sz="1600" dirty="0">
                <a:solidFill>
                  <a:schemeClr val="accent1"/>
                </a:solidFill>
              </a:rPr>
              <a:t>每次只允许一个人说话。</a:t>
            </a:r>
            <a:endParaRPr lang="en-ZA" sz="1600" dirty="0">
              <a:solidFill>
                <a:schemeClr val="accent1"/>
              </a:solidFill>
            </a:endParaRPr>
          </a:p>
          <a:p>
            <a:pPr>
              <a:spcBef>
                <a:spcPts val="300"/>
              </a:spcBef>
            </a:pPr>
            <a:r>
              <a:rPr lang="en-ZA" sz="1600" b="1" dirty="0"/>
              <a:t>All participants identify themselves when needed, including when asked by ATL, to verify their identity with a government issued photo ID.</a:t>
            </a:r>
            <a:br>
              <a:rPr lang="en-ZA" sz="1600" b="1" dirty="0"/>
            </a:br>
            <a:r>
              <a:rPr lang="zh-CN" altLang="en-US" sz="1600" b="1" dirty="0">
                <a:solidFill>
                  <a:schemeClr val="accent1"/>
                </a:solidFill>
              </a:rPr>
              <a:t>评估师要求时，所有访谈人员需要出示身份证验证身份，身份证由政府发放且附带个人照片。</a:t>
            </a:r>
            <a:endParaRPr lang="en-ZA" sz="1600" b="1" dirty="0">
              <a:solidFill>
                <a:schemeClr val="accent1"/>
              </a:solidFill>
            </a:endParaRPr>
          </a:p>
          <a:p>
            <a:pPr>
              <a:spcBef>
                <a:spcPts val="300"/>
              </a:spcBef>
            </a:pPr>
            <a:endParaRPr lang="en-ZA" sz="1600" dirty="0"/>
          </a:p>
          <a:p>
            <a:pPr marL="0" indent="0">
              <a:spcBef>
                <a:spcPts val="300"/>
              </a:spcBef>
              <a:buNone/>
            </a:pPr>
            <a:r>
              <a:rPr lang="en-ZA" sz="1600" dirty="0"/>
              <a:t>Additional required actions </a:t>
            </a:r>
            <a:r>
              <a:rPr lang="zh-CN" altLang="en-US" sz="1600" dirty="0">
                <a:solidFill>
                  <a:schemeClr val="accent1"/>
                </a:solidFill>
              </a:rPr>
              <a:t>其他行为准则：</a:t>
            </a:r>
            <a:endParaRPr lang="en-ZA" sz="1600" dirty="0">
              <a:solidFill>
                <a:schemeClr val="accent1"/>
              </a:solidFill>
            </a:endParaRPr>
          </a:p>
          <a:p>
            <a:pPr>
              <a:spcBef>
                <a:spcPts val="300"/>
              </a:spcBef>
            </a:pPr>
            <a:r>
              <a:rPr lang="en-ZA" sz="1600" dirty="0"/>
              <a:t>Video cameras should be on at all time.</a:t>
            </a:r>
            <a:br>
              <a:rPr lang="en-ZA" sz="1600" dirty="0"/>
            </a:br>
            <a:r>
              <a:rPr lang="zh-CN" altLang="en-US" sz="1600" dirty="0">
                <a:solidFill>
                  <a:schemeClr val="accent1"/>
                </a:solidFill>
              </a:rPr>
              <a:t>摄像机需要一直保持开启状态。</a:t>
            </a:r>
            <a:endParaRPr lang="en-ZA" sz="1600" dirty="0">
              <a:solidFill>
                <a:schemeClr val="accent1"/>
              </a:solidFill>
            </a:endParaRPr>
          </a:p>
        </p:txBody>
      </p:sp>
    </p:spTree>
    <p:extLst>
      <p:ext uri="{BB962C8B-B14F-4D97-AF65-F5344CB8AC3E}">
        <p14:creationId xmlns:p14="http://schemas.microsoft.com/office/powerpoint/2010/main" val="29572264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3"/>
          <p:cNvSpPr>
            <a:spLocks noGrp="1" noChangeArrowheads="1"/>
          </p:cNvSpPr>
          <p:nvPr>
            <p:ph type="title"/>
          </p:nvPr>
        </p:nvSpPr>
        <p:spPr/>
        <p:txBody>
          <a:bodyPr/>
          <a:lstStyle/>
          <a:p>
            <a:pPr eaLnBrk="1" hangingPunct="1"/>
            <a:r>
              <a:rPr lang="en-US" altLang="en-US" dirty="0">
                <a:ea typeface="ＭＳ Ｐゴシック" charset="-128"/>
              </a:rPr>
              <a:t>Appraisal Team and Support Personnel</a:t>
            </a:r>
          </a:p>
        </p:txBody>
      </p:sp>
      <p:graphicFrame>
        <p:nvGraphicFramePr>
          <p:cNvPr id="3" name="Object 2">
            <a:extLst>
              <a:ext uri="{FF2B5EF4-FFF2-40B4-BE49-F238E27FC236}">
                <a16:creationId xmlns:a16="http://schemas.microsoft.com/office/drawing/2014/main" id="{2524CC3A-8B89-4EB1-9C83-9A81BE2F2353}"/>
              </a:ext>
            </a:extLst>
          </p:cNvPr>
          <p:cNvGraphicFramePr>
            <a:graphicFrameLocks noChangeAspect="1"/>
          </p:cNvGraphicFramePr>
          <p:nvPr>
            <p:extLst>
              <p:ext uri="{D42A27DB-BD31-4B8C-83A1-F6EECF244321}">
                <p14:modId xmlns:p14="http://schemas.microsoft.com/office/powerpoint/2010/main" val="1319975587"/>
              </p:ext>
            </p:extLst>
          </p:nvPr>
        </p:nvGraphicFramePr>
        <p:xfrm>
          <a:off x="1234573" y="2305301"/>
          <a:ext cx="8407400" cy="1987550"/>
        </p:xfrm>
        <a:graphic>
          <a:graphicData uri="http://schemas.openxmlformats.org/presentationml/2006/ole">
            <mc:AlternateContent xmlns:mc="http://schemas.openxmlformats.org/markup-compatibility/2006">
              <mc:Choice xmlns:v="urn:schemas-microsoft-com:vml" Requires="v">
                <p:oleObj name="Macro-Enabled Worksheet" r:id="rId3" imgW="8019882" imgH="1952611" progId="Excel.SheetMacroEnabled.12">
                  <p:link updateAutomatic="1"/>
                </p:oleObj>
              </mc:Choice>
              <mc:Fallback>
                <p:oleObj name="Macro-Enabled Worksheet" r:id="rId3" imgW="8019882" imgH="1952611" progId="Excel.SheetMacroEnabled.12">
                  <p:link updateAutomatic="1"/>
                  <p:pic>
                    <p:nvPicPr>
                      <p:cNvPr id="0" name=""/>
                      <p:cNvPicPr/>
                      <p:nvPr/>
                    </p:nvPicPr>
                    <p:blipFill>
                      <a:blip r:embed="rId4"/>
                      <a:stretch>
                        <a:fillRect/>
                      </a:stretch>
                    </p:blipFill>
                    <p:spPr>
                      <a:xfrm>
                        <a:off x="1234573" y="2305301"/>
                        <a:ext cx="8407400" cy="1987550"/>
                      </a:xfrm>
                      <a:prstGeom prst="rect">
                        <a:avLst/>
                      </a:prstGeom>
                    </p:spPr>
                  </p:pic>
                </p:oleObj>
              </mc:Fallback>
            </mc:AlternateContent>
          </a:graphicData>
        </a:graphic>
      </p:graphicFrame>
    </p:spTree>
    <p:extLst>
      <p:ext uri="{BB962C8B-B14F-4D97-AF65-F5344CB8AC3E}">
        <p14:creationId xmlns:p14="http://schemas.microsoft.com/office/powerpoint/2010/main" val="4836764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3"/>
          <p:cNvSpPr>
            <a:spLocks noGrp="1"/>
          </p:cNvSpPr>
          <p:nvPr>
            <p:ph type="title"/>
          </p:nvPr>
        </p:nvSpPr>
        <p:spPr>
          <a:xfrm>
            <a:off x="1055688" y="892263"/>
            <a:ext cx="10397836" cy="602284"/>
          </a:xfrm>
        </p:spPr>
        <p:txBody>
          <a:bodyPr>
            <a:normAutofit/>
          </a:bodyPr>
          <a:lstStyle/>
          <a:p>
            <a:r>
              <a:rPr lang="en-US" altLang="en-US" dirty="0">
                <a:ea typeface="ＭＳ Ｐゴシック" charset="-128"/>
              </a:rPr>
              <a:t>Appraisal Scope – Benchmark Model View</a:t>
            </a:r>
          </a:p>
        </p:txBody>
      </p:sp>
      <p:graphicFrame>
        <p:nvGraphicFramePr>
          <p:cNvPr id="2" name="Object 1">
            <a:extLst>
              <a:ext uri="{FF2B5EF4-FFF2-40B4-BE49-F238E27FC236}">
                <a16:creationId xmlns:a16="http://schemas.microsoft.com/office/drawing/2014/main" id="{8484F069-F116-4F8E-91F9-6DA4C70CE468}"/>
              </a:ext>
            </a:extLst>
          </p:cNvPr>
          <p:cNvGraphicFramePr>
            <a:graphicFrameLocks noChangeAspect="1"/>
          </p:cNvGraphicFramePr>
          <p:nvPr>
            <p:extLst>
              <p:ext uri="{D42A27DB-BD31-4B8C-83A1-F6EECF244321}">
                <p14:modId xmlns:p14="http://schemas.microsoft.com/office/powerpoint/2010/main" val="3357559927"/>
              </p:ext>
            </p:extLst>
          </p:nvPr>
        </p:nvGraphicFramePr>
        <p:xfrm>
          <a:off x="1301048" y="1494546"/>
          <a:ext cx="8302980" cy="4757397"/>
        </p:xfrm>
        <a:graphic>
          <a:graphicData uri="http://schemas.openxmlformats.org/presentationml/2006/ole">
            <mc:AlternateContent xmlns:mc="http://schemas.openxmlformats.org/markup-compatibility/2006">
              <mc:Choice xmlns:v="urn:schemas-microsoft-com:vml" Requires="v">
                <p:oleObj name="Macro-Enabled Worksheet" r:id="rId3" imgW="9677304" imgH="5695850" progId="Excel.SheetMacroEnabled.12">
                  <p:link updateAutomatic="1"/>
                </p:oleObj>
              </mc:Choice>
              <mc:Fallback>
                <p:oleObj name="Macro-Enabled Worksheet" r:id="rId3" imgW="9677304" imgH="5695850" progId="Excel.SheetMacroEnabled.12">
                  <p:link updateAutomatic="1"/>
                  <p:pic>
                    <p:nvPicPr>
                      <p:cNvPr id="0" name=""/>
                      <p:cNvPicPr/>
                      <p:nvPr/>
                    </p:nvPicPr>
                    <p:blipFill>
                      <a:blip r:embed="rId4"/>
                      <a:stretch>
                        <a:fillRect/>
                      </a:stretch>
                    </p:blipFill>
                    <p:spPr>
                      <a:xfrm>
                        <a:off x="1301048" y="1494546"/>
                        <a:ext cx="8302980" cy="4757397"/>
                      </a:xfrm>
                      <a:prstGeom prst="rect">
                        <a:avLst/>
                      </a:prstGeom>
                    </p:spPr>
                  </p:pic>
                </p:oleObj>
              </mc:Fallback>
            </mc:AlternateContent>
          </a:graphicData>
        </a:graphic>
      </p:graphicFrame>
    </p:spTree>
    <p:extLst>
      <p:ext uri="{BB962C8B-B14F-4D97-AF65-F5344CB8AC3E}">
        <p14:creationId xmlns:p14="http://schemas.microsoft.com/office/powerpoint/2010/main" val="23610703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3"/>
          <p:cNvSpPr>
            <a:spLocks noGrp="1"/>
          </p:cNvSpPr>
          <p:nvPr>
            <p:ph type="title"/>
          </p:nvPr>
        </p:nvSpPr>
        <p:spPr/>
        <p:txBody>
          <a:bodyPr>
            <a:normAutofit/>
          </a:bodyPr>
          <a:lstStyle/>
          <a:p>
            <a:r>
              <a:rPr lang="en-US" altLang="en-US" dirty="0">
                <a:ea typeface="ＭＳ Ｐゴシック" charset="-128"/>
              </a:rPr>
              <a:t>Appraisal Scope – Organizational Scope</a:t>
            </a:r>
          </a:p>
        </p:txBody>
      </p:sp>
      <p:graphicFrame>
        <p:nvGraphicFramePr>
          <p:cNvPr id="4" name="Object 3">
            <a:extLst>
              <a:ext uri="{FF2B5EF4-FFF2-40B4-BE49-F238E27FC236}">
                <a16:creationId xmlns:a16="http://schemas.microsoft.com/office/drawing/2014/main" id="{D4C2C843-FF70-40A8-8780-427CE25EB171}"/>
              </a:ext>
            </a:extLst>
          </p:cNvPr>
          <p:cNvGraphicFramePr>
            <a:graphicFrameLocks noChangeAspect="1"/>
          </p:cNvGraphicFramePr>
          <p:nvPr>
            <p:extLst>
              <p:ext uri="{D42A27DB-BD31-4B8C-83A1-F6EECF244321}">
                <p14:modId xmlns:p14="http://schemas.microsoft.com/office/powerpoint/2010/main" val="1386078139"/>
              </p:ext>
            </p:extLst>
          </p:nvPr>
        </p:nvGraphicFramePr>
        <p:xfrm>
          <a:off x="1236579" y="2412248"/>
          <a:ext cx="7569200" cy="1581150"/>
        </p:xfrm>
        <a:graphic>
          <a:graphicData uri="http://schemas.openxmlformats.org/presentationml/2006/ole">
            <mc:AlternateContent xmlns:mc="http://schemas.openxmlformats.org/markup-compatibility/2006">
              <mc:Choice xmlns:v="urn:schemas-microsoft-com:vml" Requires="v">
                <p:oleObj name="Macro-Enabled Worksheet" r:id="rId3" imgW="7229319" imgH="1209490" progId="Excel.SheetMacroEnabled.12">
                  <p:link updateAutomatic="1"/>
                </p:oleObj>
              </mc:Choice>
              <mc:Fallback>
                <p:oleObj name="Macro-Enabled Worksheet" r:id="rId3" imgW="7229319" imgH="1209490" progId="Excel.SheetMacroEnabled.12">
                  <p:link updateAutomatic="1"/>
                  <p:pic>
                    <p:nvPicPr>
                      <p:cNvPr id="0" name=""/>
                      <p:cNvPicPr/>
                      <p:nvPr/>
                    </p:nvPicPr>
                    <p:blipFill>
                      <a:blip r:embed="rId4"/>
                      <a:stretch>
                        <a:fillRect/>
                      </a:stretch>
                    </p:blipFill>
                    <p:spPr>
                      <a:xfrm>
                        <a:off x="1236579" y="2412248"/>
                        <a:ext cx="7569200" cy="1581150"/>
                      </a:xfrm>
                      <a:prstGeom prst="rect">
                        <a:avLst/>
                      </a:prstGeom>
                    </p:spPr>
                  </p:pic>
                </p:oleObj>
              </mc:Fallback>
            </mc:AlternateContent>
          </a:graphicData>
        </a:graphic>
      </p:graphicFrame>
    </p:spTree>
    <p:extLst>
      <p:ext uri="{BB962C8B-B14F-4D97-AF65-F5344CB8AC3E}">
        <p14:creationId xmlns:p14="http://schemas.microsoft.com/office/powerpoint/2010/main" val="22263829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3"/>
          <p:cNvSpPr>
            <a:spLocks noGrp="1"/>
          </p:cNvSpPr>
          <p:nvPr>
            <p:ph type="title"/>
          </p:nvPr>
        </p:nvSpPr>
        <p:spPr/>
        <p:txBody>
          <a:bodyPr>
            <a:normAutofit/>
          </a:bodyPr>
          <a:lstStyle/>
          <a:p>
            <a:r>
              <a:rPr lang="en-US" altLang="en-US" dirty="0">
                <a:ea typeface="ＭＳ Ｐゴシック" charset="-128"/>
              </a:rPr>
              <a:t>Appraisal Scope – Organizational Sample</a:t>
            </a:r>
          </a:p>
        </p:txBody>
      </p:sp>
      <p:graphicFrame>
        <p:nvGraphicFramePr>
          <p:cNvPr id="2" name="Object 1">
            <a:extLst>
              <a:ext uri="{FF2B5EF4-FFF2-40B4-BE49-F238E27FC236}">
                <a16:creationId xmlns:a16="http://schemas.microsoft.com/office/drawing/2014/main" id="{68EB5089-3675-43AC-A3FF-FAE15AC45EEC}"/>
              </a:ext>
            </a:extLst>
          </p:cNvPr>
          <p:cNvGraphicFramePr>
            <a:graphicFrameLocks noChangeAspect="1"/>
          </p:cNvGraphicFramePr>
          <p:nvPr>
            <p:extLst>
              <p:ext uri="{D42A27DB-BD31-4B8C-83A1-F6EECF244321}">
                <p14:modId xmlns:p14="http://schemas.microsoft.com/office/powerpoint/2010/main" val="3103914400"/>
              </p:ext>
            </p:extLst>
          </p:nvPr>
        </p:nvGraphicFramePr>
        <p:xfrm>
          <a:off x="1294063" y="2416968"/>
          <a:ext cx="8128000" cy="2024063"/>
        </p:xfrm>
        <a:graphic>
          <a:graphicData uri="http://schemas.openxmlformats.org/presentationml/2006/ole">
            <mc:AlternateContent xmlns:mc="http://schemas.openxmlformats.org/markup-compatibility/2006">
              <mc:Choice xmlns:v="urn:schemas-microsoft-com:vml" Requires="v">
                <p:oleObj name="Macro-Enabled Worksheet" r:id="rId3" imgW="13068444" imgH="4010011" progId="Excel.SheetMacroEnabled.12">
                  <p:link updateAutomatic="1"/>
                </p:oleObj>
              </mc:Choice>
              <mc:Fallback>
                <p:oleObj name="Macro-Enabled Worksheet" r:id="rId3" imgW="13068444" imgH="4010011" progId="Excel.SheetMacroEnabled.12">
                  <p:link updateAutomatic="1"/>
                  <p:pic>
                    <p:nvPicPr>
                      <p:cNvPr id="0" name=""/>
                      <p:cNvPicPr/>
                      <p:nvPr/>
                    </p:nvPicPr>
                    <p:blipFill>
                      <a:blip r:embed="rId4"/>
                      <a:stretch>
                        <a:fillRect/>
                      </a:stretch>
                    </p:blipFill>
                    <p:spPr>
                      <a:xfrm>
                        <a:off x="1294063" y="2416968"/>
                        <a:ext cx="8128000" cy="2024063"/>
                      </a:xfrm>
                      <a:prstGeom prst="rect">
                        <a:avLst/>
                      </a:prstGeom>
                    </p:spPr>
                  </p:pic>
                </p:oleObj>
              </mc:Fallback>
            </mc:AlternateContent>
          </a:graphicData>
        </a:graphic>
      </p:graphicFrame>
    </p:spTree>
    <p:extLst>
      <p:ext uri="{BB962C8B-B14F-4D97-AF65-F5344CB8AC3E}">
        <p14:creationId xmlns:p14="http://schemas.microsoft.com/office/powerpoint/2010/main" val="13920669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3843C-9D08-4642-A4DF-AF55E6513E46}"/>
              </a:ext>
            </a:extLst>
          </p:cNvPr>
          <p:cNvSpPr>
            <a:spLocks noGrp="1"/>
          </p:cNvSpPr>
          <p:nvPr>
            <p:ph type="title"/>
          </p:nvPr>
        </p:nvSpPr>
        <p:spPr/>
        <p:txBody>
          <a:bodyPr/>
          <a:lstStyle/>
          <a:p>
            <a:r>
              <a:rPr lang="en-US" altLang="en-US" dirty="0">
                <a:ea typeface="ＭＳ Ｐゴシック" charset="-128"/>
              </a:rPr>
              <a:t>Appraisal Scope – Organizational Sample</a:t>
            </a:r>
            <a:r>
              <a:rPr lang="en-ZA" dirty="0"/>
              <a:t> </a:t>
            </a:r>
          </a:p>
        </p:txBody>
      </p:sp>
      <p:graphicFrame>
        <p:nvGraphicFramePr>
          <p:cNvPr id="4" name="Object 3">
            <a:extLst>
              <a:ext uri="{FF2B5EF4-FFF2-40B4-BE49-F238E27FC236}">
                <a16:creationId xmlns:a16="http://schemas.microsoft.com/office/drawing/2014/main" id="{255061BE-32F6-4AB9-866B-D6D446C837C1}"/>
              </a:ext>
            </a:extLst>
          </p:cNvPr>
          <p:cNvGraphicFramePr>
            <a:graphicFrameLocks noChangeAspect="1"/>
          </p:cNvGraphicFramePr>
          <p:nvPr>
            <p:extLst>
              <p:ext uri="{D42A27DB-BD31-4B8C-83A1-F6EECF244321}">
                <p14:modId xmlns:p14="http://schemas.microsoft.com/office/powerpoint/2010/main" val="2558253329"/>
              </p:ext>
            </p:extLst>
          </p:nvPr>
        </p:nvGraphicFramePr>
        <p:xfrm>
          <a:off x="1126835" y="1947386"/>
          <a:ext cx="9729355" cy="2963228"/>
        </p:xfrm>
        <a:graphic>
          <a:graphicData uri="http://schemas.openxmlformats.org/presentationml/2006/ole">
            <mc:AlternateContent xmlns:mc="http://schemas.openxmlformats.org/markup-compatibility/2006">
              <mc:Choice xmlns:v="urn:schemas-microsoft-com:vml" Requires="v">
                <p:oleObj name="Macro-Enabled Worksheet" r:id="rId2" imgW="10896504" imgH="3476469" progId="Excel.SheetMacroEnabled.12">
                  <p:link updateAutomatic="1"/>
                </p:oleObj>
              </mc:Choice>
              <mc:Fallback>
                <p:oleObj name="Macro-Enabled Worksheet" r:id="rId2" imgW="10896504" imgH="3476469" progId="Excel.SheetMacroEnabled.12">
                  <p:link updateAutomatic="1"/>
                  <p:pic>
                    <p:nvPicPr>
                      <p:cNvPr id="0" name=""/>
                      <p:cNvPicPr/>
                      <p:nvPr/>
                    </p:nvPicPr>
                    <p:blipFill>
                      <a:blip r:embed="rId3"/>
                      <a:stretch>
                        <a:fillRect/>
                      </a:stretch>
                    </p:blipFill>
                    <p:spPr>
                      <a:xfrm>
                        <a:off x="1126835" y="1947386"/>
                        <a:ext cx="9729355" cy="2963228"/>
                      </a:xfrm>
                      <a:prstGeom prst="rect">
                        <a:avLst/>
                      </a:prstGeom>
                    </p:spPr>
                  </p:pic>
                </p:oleObj>
              </mc:Fallback>
            </mc:AlternateContent>
          </a:graphicData>
        </a:graphic>
      </p:graphicFrame>
    </p:spTree>
    <p:extLst>
      <p:ext uri="{BB962C8B-B14F-4D97-AF65-F5344CB8AC3E}">
        <p14:creationId xmlns:p14="http://schemas.microsoft.com/office/powerpoint/2010/main" val="27184335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3843C-9D08-4642-A4DF-AF55E6513E46}"/>
              </a:ext>
            </a:extLst>
          </p:cNvPr>
          <p:cNvSpPr>
            <a:spLocks noGrp="1"/>
          </p:cNvSpPr>
          <p:nvPr>
            <p:ph type="title"/>
          </p:nvPr>
        </p:nvSpPr>
        <p:spPr/>
        <p:txBody>
          <a:bodyPr/>
          <a:lstStyle/>
          <a:p>
            <a:r>
              <a:rPr lang="en-US" altLang="en-US" dirty="0">
                <a:ea typeface="ＭＳ Ｐゴシック" charset="-128"/>
              </a:rPr>
              <a:t>Appraisal Scope – Organizational Sample</a:t>
            </a:r>
            <a:endParaRPr lang="en-ZA" dirty="0"/>
          </a:p>
        </p:txBody>
      </p:sp>
      <p:graphicFrame>
        <p:nvGraphicFramePr>
          <p:cNvPr id="3" name="Object 2">
            <a:extLst>
              <a:ext uri="{FF2B5EF4-FFF2-40B4-BE49-F238E27FC236}">
                <a16:creationId xmlns:a16="http://schemas.microsoft.com/office/drawing/2014/main" id="{F479C9CE-74EF-4C4B-974E-0595C418CF5A}"/>
              </a:ext>
            </a:extLst>
          </p:cNvPr>
          <p:cNvGraphicFramePr>
            <a:graphicFrameLocks noChangeAspect="1"/>
          </p:cNvGraphicFramePr>
          <p:nvPr>
            <p:extLst>
              <p:ext uri="{D42A27DB-BD31-4B8C-83A1-F6EECF244321}">
                <p14:modId xmlns:p14="http://schemas.microsoft.com/office/powerpoint/2010/main" val="3211737296"/>
              </p:ext>
            </p:extLst>
          </p:nvPr>
        </p:nvGraphicFramePr>
        <p:xfrm>
          <a:off x="1300163" y="2224088"/>
          <a:ext cx="7450137" cy="3335337"/>
        </p:xfrm>
        <a:graphic>
          <a:graphicData uri="http://schemas.openxmlformats.org/presentationml/2006/ole">
            <mc:AlternateContent xmlns:mc="http://schemas.openxmlformats.org/markup-compatibility/2006">
              <mc:Choice xmlns:v="urn:schemas-microsoft-com:vml" Requires="v">
                <p:oleObj name="Macro-Enabled Worksheet" r:id="rId2" imgW="10896504" imgH="3476469" progId="Excel.SheetMacroEnabled.12">
                  <p:link updateAutomatic="1"/>
                </p:oleObj>
              </mc:Choice>
              <mc:Fallback>
                <p:oleObj name="Macro-Enabled Worksheet" r:id="rId2" imgW="10896504" imgH="3476469" progId="Excel.SheetMacroEnabled.12">
                  <p:link updateAutomatic="1"/>
                  <p:pic>
                    <p:nvPicPr>
                      <p:cNvPr id="0" name=""/>
                      <p:cNvPicPr/>
                      <p:nvPr/>
                    </p:nvPicPr>
                    <p:blipFill>
                      <a:blip r:embed="rId3"/>
                      <a:stretch>
                        <a:fillRect/>
                      </a:stretch>
                    </p:blipFill>
                    <p:spPr>
                      <a:xfrm>
                        <a:off x="1300163" y="2224088"/>
                        <a:ext cx="7450137" cy="3335337"/>
                      </a:xfrm>
                      <a:prstGeom prst="rect">
                        <a:avLst/>
                      </a:prstGeom>
                    </p:spPr>
                  </p:pic>
                </p:oleObj>
              </mc:Fallback>
            </mc:AlternateContent>
          </a:graphicData>
        </a:graphic>
      </p:graphicFrame>
    </p:spTree>
    <p:extLst>
      <p:ext uri="{BB962C8B-B14F-4D97-AF65-F5344CB8AC3E}">
        <p14:creationId xmlns:p14="http://schemas.microsoft.com/office/powerpoint/2010/main" val="18603715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southcentralus1-mediap.svc.ms/transform/thumbnail?provider=spo&amp;inputFormat=png&amp;cs=fFNQTw&amp;docid=https%3A%2F%2Fcmmiinstitute951.sharepoint.com%3A443%2F_api%2Fv2.0%2Fdrives%2Fb!7IlM4k3Pp025a_nAxmhlEBq9nP-OpJ5AgP4b4gCMSh3CEvcsbH28S460E4Uj24da%2Fitems%2F01RKHJKOJEXI5QX7ODNFH372QO6YW54JXJ%3Fversion%3DPublished&amp;access_token=eyJ0eXAiOiJKV1QiLCJhbGciOiJub25lIn0.eyJhdWQiOiIwMDAwMDAwMy0wMDAwLTBmZjEtY2UwMC0wMDAwMDAwMDAwMDAvY21taWluc3RpdHV0ZTk1MS5zaGFyZXBvaW50LmNvbUA5YTdmYmIyMS0xMTI0LTQ0NGUtODI3Ni01Y2NiNmYxOTYxN2EiLCJpc3MiOiIwMDAwMDAwMy0wMDAwLTBmZjEtY2UwMC0wMDAwMDAwMDAwMDAiLCJuYmYiOiIxNTM1Mzc4MjExIiwiZXhwIjoiMTUzNTM5OTgxMSIsImVuZHBvaW50dXJsIjoiWnNYQm5ab1JBcDJXeGdpSkdkOXVWdkNmL1pBY2llODVsR2ovUkNqZHBXVT0iLCJlbmRwb2ludHVybExlbmd0aCI6IjEyMyIsImlzbG9vcGJhY2siOiJUcnVlIiwiY2lkIjoiT1RGa1pEZzRPV1V0TkRBME9TMDJNREF3TFRsaVlXRXRPVFptTnpabVptTmlZMkZtIiwidmVyIjoiaGFzaGVkcHJvb2Z0b2tlbiIsInNpdGVpZCI6IlpUSTBZemc1WldNdFkyWTBaQzAwWkdFM0xXSTVObUl0Wmpsak1HTTJOamcyTlRFdyIsInNpZ25pbl9zdGF0ZSI6IltcImttc2lcIl0iLCJuYW1laWQiOiIwIy5mfG1lbWJlcnNoaXB8c25hdGhAY21taWluc3RpdHV0ZS5jb20iLCJuaWkiOiJtaWNyb3NvZnQuc2hhcmVwb2ludCIsImlzdXNlciI6InRydWUiLCJjYWNoZWtleSI6IjBoLmZ8bWVtYmVyc2hpcHwxMDAzM2ZmZjk2NjY3ODUzQGxpdmUuY29tIiwidHQiOiIwIiwidXNlUGVyc2lzdGVudENvb2tpZSI6IjMifQ.V21CS21McWlOQ3JNdjhaMEFMQm9qcEFsaU9sM2N1VzBndE9NWUJ2ck53OD0&amp;encodeFailures=1&amp;width=1000&amp;height=583&amp;srcWidth=1000&amp;srcHeight=583">
            <a:extLst>
              <a:ext uri="{FF2B5EF4-FFF2-40B4-BE49-F238E27FC236}">
                <a16:creationId xmlns:a16="http://schemas.microsoft.com/office/drawing/2014/main" id="{47AE2C04-8F9A-4703-B26A-CB76BF8DC6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7534" y="1275558"/>
            <a:ext cx="8062137" cy="470022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0A6370FE-94A2-4888-BC2E-FA3E5D74FF7A}"/>
              </a:ext>
            </a:extLst>
          </p:cNvPr>
          <p:cNvSpPr/>
          <p:nvPr/>
        </p:nvSpPr>
        <p:spPr>
          <a:xfrm>
            <a:off x="6210300" y="3305908"/>
            <a:ext cx="1271954" cy="65649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Tree>
    <p:extLst>
      <p:ext uri="{BB962C8B-B14F-4D97-AF65-F5344CB8AC3E}">
        <p14:creationId xmlns:p14="http://schemas.microsoft.com/office/powerpoint/2010/main" val="27075222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C47C9-2410-0F46-A0CE-9498896DE8D4}"/>
              </a:ext>
            </a:extLst>
          </p:cNvPr>
          <p:cNvSpPr>
            <a:spLocks noGrp="1"/>
          </p:cNvSpPr>
          <p:nvPr>
            <p:ph type="title"/>
          </p:nvPr>
        </p:nvSpPr>
        <p:spPr/>
        <p:txBody>
          <a:bodyPr/>
          <a:lstStyle/>
          <a:p>
            <a:r>
              <a:rPr lang="en-US"/>
              <a:t>Findings Definitions – Required Categories</a:t>
            </a:r>
          </a:p>
        </p:txBody>
      </p:sp>
      <p:sp>
        <p:nvSpPr>
          <p:cNvPr id="3" name="Content Placeholder 2">
            <a:extLst>
              <a:ext uri="{FF2B5EF4-FFF2-40B4-BE49-F238E27FC236}">
                <a16:creationId xmlns:a16="http://schemas.microsoft.com/office/drawing/2014/main" id="{065982AE-496D-8E4C-B62D-137BEFC39377}"/>
              </a:ext>
            </a:extLst>
          </p:cNvPr>
          <p:cNvSpPr>
            <a:spLocks noGrp="1"/>
          </p:cNvSpPr>
          <p:nvPr>
            <p:ph idx="1"/>
          </p:nvPr>
        </p:nvSpPr>
        <p:spPr/>
        <p:txBody>
          <a:bodyPr>
            <a:normAutofit fontScale="92500" lnSpcReduction="20000"/>
          </a:bodyPr>
          <a:lstStyle/>
          <a:p>
            <a:pPr lvl="0"/>
            <a:r>
              <a:rPr lang="en-US" sz="2400" dirty="0"/>
              <a:t>Required Findings Categories:</a:t>
            </a:r>
          </a:p>
          <a:p>
            <a:pPr lvl="1"/>
            <a:r>
              <a:rPr lang="en-US" sz="2100" u="sng" dirty="0"/>
              <a:t>Weaknesses</a:t>
            </a:r>
            <a:r>
              <a:rPr lang="en-US" sz="2100" dirty="0"/>
              <a:t> - A type of preliminary or final finding, which is an ineffective, or lack of implementation of one or more processes that meet the intent and value of a practice based on verified objective evidence, and applicable across the project(s) and organizational support functions or Organizational Unit as a whole. This is realized either by a) the process itself does not address a CMMI practice requirement, or b) the project(s) or organizational support functions are not following their process that IS compliant with the intent and value of the applicable CMMI practice.</a:t>
            </a:r>
            <a:endParaRPr lang="en-US" sz="2100" b="1" dirty="0"/>
          </a:p>
          <a:p>
            <a:pPr lvl="1"/>
            <a:endParaRPr lang="en-US" sz="2100" dirty="0"/>
          </a:p>
          <a:p>
            <a:pPr lvl="1"/>
            <a:r>
              <a:rPr lang="en-US" sz="2100" u="sng" dirty="0"/>
              <a:t>Strengths</a:t>
            </a:r>
            <a:r>
              <a:rPr lang="en-US" sz="2100" dirty="0"/>
              <a:t> - A type of preliminary or final finding, which is an exemplary or noteworthy implementation of a process that meets the intent and value of a CMMI model practice.</a:t>
            </a:r>
            <a:endParaRPr lang="en-US" sz="2100" b="1" dirty="0"/>
          </a:p>
          <a:p>
            <a:r>
              <a:rPr lang="zh-CN" altLang="en-US" sz="2400" dirty="0">
                <a:solidFill>
                  <a:srgbClr val="1F497D"/>
                </a:solidFill>
              </a:rPr>
              <a:t>所需结果类别：</a:t>
            </a:r>
          </a:p>
          <a:p>
            <a:pPr lvl="1"/>
            <a:r>
              <a:rPr lang="zh-CN" altLang="en-US" sz="2100" dirty="0">
                <a:solidFill>
                  <a:srgbClr val="1F497D"/>
                </a:solidFill>
              </a:rPr>
              <a:t>弱项</a:t>
            </a:r>
            <a:r>
              <a:rPr lang="en-US" altLang="zh-CN" sz="2100" dirty="0">
                <a:solidFill>
                  <a:srgbClr val="1F497D"/>
                </a:solidFill>
              </a:rPr>
              <a:t>——</a:t>
            </a:r>
            <a:r>
              <a:rPr lang="zh-CN" altLang="en-US" sz="2100" dirty="0">
                <a:solidFill>
                  <a:srgbClr val="1F497D"/>
                </a:solidFill>
              </a:rPr>
              <a:t>一种初步或最终发现</a:t>
            </a:r>
            <a:r>
              <a:rPr lang="en-US" altLang="zh-CN" sz="2100" dirty="0">
                <a:solidFill>
                  <a:srgbClr val="1F497D"/>
                </a:solidFill>
              </a:rPr>
              <a:t>,</a:t>
            </a:r>
            <a:r>
              <a:rPr lang="zh-CN" altLang="en-US" sz="2100" dirty="0">
                <a:solidFill>
                  <a:srgbClr val="1F497D"/>
                </a:solidFill>
              </a:rPr>
              <a:t>这是一个无效</a:t>
            </a:r>
            <a:r>
              <a:rPr lang="en-US" altLang="zh-CN" sz="2100" dirty="0">
                <a:solidFill>
                  <a:srgbClr val="1F497D"/>
                </a:solidFill>
              </a:rPr>
              <a:t>,</a:t>
            </a:r>
            <a:r>
              <a:rPr lang="zh-CN" altLang="en-US" sz="2100" dirty="0">
                <a:solidFill>
                  <a:srgbClr val="1F497D"/>
                </a:solidFill>
              </a:rPr>
              <a:t>或缺乏</a:t>
            </a:r>
            <a:r>
              <a:rPr lang="en-US" altLang="zh-CN" sz="2100" dirty="0">
                <a:solidFill>
                  <a:srgbClr val="1F497D"/>
                </a:solidFill>
              </a:rPr>
              <a:t>,</a:t>
            </a:r>
            <a:r>
              <a:rPr lang="zh-CN" altLang="en-US" sz="2100" dirty="0">
                <a:solidFill>
                  <a:srgbClr val="1F497D"/>
                </a:solidFill>
              </a:rPr>
              <a:t>实现一个或多个过程满足的意图和价值实践验证客观证据的基础上</a:t>
            </a:r>
            <a:r>
              <a:rPr lang="en-US" altLang="zh-CN" sz="2100" dirty="0">
                <a:solidFill>
                  <a:srgbClr val="1F497D"/>
                </a:solidFill>
              </a:rPr>
              <a:t>,</a:t>
            </a:r>
            <a:r>
              <a:rPr lang="zh-CN" altLang="en-US" sz="2100" dirty="0">
                <a:solidFill>
                  <a:srgbClr val="1F497D"/>
                </a:solidFill>
              </a:rPr>
              <a:t>和适用的项目</a:t>
            </a:r>
            <a:r>
              <a:rPr lang="en-US" altLang="zh-CN" sz="2100" dirty="0">
                <a:solidFill>
                  <a:srgbClr val="1F497D"/>
                </a:solidFill>
              </a:rPr>
              <a:t>(s)</a:t>
            </a:r>
            <a:r>
              <a:rPr lang="zh-CN" altLang="en-US" sz="2100" dirty="0">
                <a:solidFill>
                  <a:srgbClr val="1F497D"/>
                </a:solidFill>
              </a:rPr>
              <a:t>和组织支持函数或组织单元作为一个整体。这要么是由</a:t>
            </a:r>
            <a:r>
              <a:rPr lang="en-US" altLang="zh-CN" sz="2100" dirty="0">
                <a:solidFill>
                  <a:srgbClr val="1F497D"/>
                </a:solidFill>
              </a:rPr>
              <a:t>a)</a:t>
            </a:r>
            <a:r>
              <a:rPr lang="zh-CN" altLang="en-US" sz="2100" dirty="0">
                <a:solidFill>
                  <a:srgbClr val="1F497D"/>
                </a:solidFill>
              </a:rPr>
              <a:t>过程本身没有满足</a:t>
            </a:r>
            <a:r>
              <a:rPr lang="en-US" altLang="zh-CN" sz="2100" dirty="0">
                <a:solidFill>
                  <a:srgbClr val="1F497D"/>
                </a:solidFill>
              </a:rPr>
              <a:t>CMMI</a:t>
            </a:r>
            <a:r>
              <a:rPr lang="zh-CN" altLang="en-US" sz="2100" dirty="0">
                <a:solidFill>
                  <a:srgbClr val="1F497D"/>
                </a:solidFill>
              </a:rPr>
              <a:t>实践需求，要么是由</a:t>
            </a:r>
            <a:r>
              <a:rPr lang="en-US" altLang="zh-CN" sz="2100" dirty="0">
                <a:solidFill>
                  <a:srgbClr val="1F497D"/>
                </a:solidFill>
              </a:rPr>
              <a:t>b)</a:t>
            </a:r>
            <a:r>
              <a:rPr lang="zh-CN" altLang="en-US" sz="2100" dirty="0">
                <a:solidFill>
                  <a:srgbClr val="1F497D"/>
                </a:solidFill>
              </a:rPr>
              <a:t>项目或组织支持功能没有遵循它们的过程，而这些过程与适用的</a:t>
            </a:r>
            <a:r>
              <a:rPr lang="en-US" altLang="zh-CN" sz="2100" dirty="0">
                <a:solidFill>
                  <a:srgbClr val="1F497D"/>
                </a:solidFill>
              </a:rPr>
              <a:t>CMMI</a:t>
            </a:r>
            <a:r>
              <a:rPr lang="zh-CN" altLang="en-US" sz="2100" dirty="0">
                <a:solidFill>
                  <a:srgbClr val="1F497D"/>
                </a:solidFill>
              </a:rPr>
              <a:t>实践的意图和价值是一致的。</a:t>
            </a:r>
            <a:endParaRPr lang="en-ZA" altLang="zh-CN" sz="2100" dirty="0">
              <a:solidFill>
                <a:srgbClr val="1F497D"/>
              </a:solidFill>
            </a:endParaRPr>
          </a:p>
          <a:p>
            <a:pPr lvl="1"/>
            <a:r>
              <a:rPr lang="zh-CN" altLang="en-US" sz="2100" dirty="0">
                <a:solidFill>
                  <a:srgbClr val="1F497D"/>
                </a:solidFill>
              </a:rPr>
              <a:t>优势 </a:t>
            </a:r>
            <a:r>
              <a:rPr lang="en-US" altLang="zh-CN" sz="2100" dirty="0">
                <a:solidFill>
                  <a:srgbClr val="1F497D"/>
                </a:solidFill>
              </a:rPr>
              <a:t>- </a:t>
            </a:r>
            <a:r>
              <a:rPr lang="zh-CN" altLang="en-US" sz="2100" dirty="0">
                <a:solidFill>
                  <a:srgbClr val="1F497D"/>
                </a:solidFill>
              </a:rPr>
              <a:t>一种初步或最终发现，是符合 </a:t>
            </a:r>
            <a:r>
              <a:rPr lang="en-US" altLang="zh-CN" sz="2100" dirty="0">
                <a:solidFill>
                  <a:srgbClr val="1F497D"/>
                </a:solidFill>
              </a:rPr>
              <a:t>CMMI </a:t>
            </a:r>
            <a:r>
              <a:rPr lang="zh-CN" altLang="en-US" sz="2100" dirty="0">
                <a:solidFill>
                  <a:srgbClr val="1F497D"/>
                </a:solidFill>
              </a:rPr>
              <a:t>模型实践意图和价值的过程的模范或值得注意的执行。</a:t>
            </a:r>
          </a:p>
          <a:p>
            <a:pPr lvl="1"/>
            <a:endParaRPr lang="en-US" dirty="0"/>
          </a:p>
        </p:txBody>
      </p:sp>
    </p:spTree>
    <p:extLst>
      <p:ext uri="{BB962C8B-B14F-4D97-AF65-F5344CB8AC3E}">
        <p14:creationId xmlns:p14="http://schemas.microsoft.com/office/powerpoint/2010/main" val="17845597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473C0C2-AEE9-C443-A1B0-65B4A813A18A}"/>
              </a:ext>
            </a:extLst>
          </p:cNvPr>
          <p:cNvSpPr>
            <a:spLocks noGrp="1"/>
          </p:cNvSpPr>
          <p:nvPr>
            <p:ph type="title"/>
          </p:nvPr>
        </p:nvSpPr>
        <p:spPr/>
        <p:txBody>
          <a:bodyPr/>
          <a:lstStyle/>
          <a:p>
            <a:r>
              <a:rPr lang="en-US" b="1" dirty="0">
                <a:latin typeface="+mn-lt"/>
              </a:rPr>
              <a:t>Practice Area Findings</a:t>
            </a:r>
            <a:br>
              <a:rPr lang="en-US" b="1" dirty="0">
                <a:latin typeface="+mn-lt"/>
              </a:rPr>
            </a:br>
            <a:r>
              <a:rPr lang="zh-CN" altLang="en-US" sz="6000" b="1" dirty="0">
                <a:latin typeface="+mn-lt"/>
              </a:rPr>
              <a:t>实践域发现</a:t>
            </a:r>
            <a:endParaRPr lang="en-US" b="1" dirty="0">
              <a:latin typeface="+mn-lt"/>
            </a:endParaRPr>
          </a:p>
        </p:txBody>
      </p:sp>
    </p:spTree>
    <p:extLst>
      <p:ext uri="{BB962C8B-B14F-4D97-AF65-F5344CB8AC3E}">
        <p14:creationId xmlns:p14="http://schemas.microsoft.com/office/powerpoint/2010/main" val="10026765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TextBox 4"/>
          <p:cNvSpPr txBox="1">
            <a:spLocks noChangeArrowheads="1"/>
          </p:cNvSpPr>
          <p:nvPr/>
        </p:nvSpPr>
        <p:spPr bwMode="auto">
          <a:xfrm>
            <a:off x="756500" y="1613732"/>
            <a:ext cx="10825900"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285750" indent="-285750" algn="just" eaLnBrk="1" hangingPunct="1">
              <a:buFont typeface="Arial" panose="020B0604020202020204" pitchFamily="34" charset="0"/>
              <a:buChar char="•"/>
            </a:pPr>
            <a:r>
              <a:rPr lang="en-ZA" altLang="zh-CN" sz="1600" dirty="0">
                <a:latin typeface="+mn-lt"/>
              </a:rPr>
              <a:t>The </a:t>
            </a:r>
            <a:r>
              <a:rPr lang="en-ZA" altLang="zh-CN" sz="1600" b="1" dirty="0">
                <a:solidFill>
                  <a:srgbClr val="0070C0"/>
                </a:solidFill>
                <a:latin typeface="+mn-lt"/>
              </a:rPr>
              <a:t>CMMI Institute </a:t>
            </a:r>
            <a:r>
              <a:rPr lang="en-ZA" altLang="zh-CN" sz="1600" dirty="0">
                <a:latin typeface="+mn-lt"/>
              </a:rPr>
              <a:t>was acquired by </a:t>
            </a:r>
            <a:r>
              <a:rPr lang="en-ZA" altLang="zh-CN" sz="1600" dirty="0">
                <a:solidFill>
                  <a:schemeClr val="accent1">
                    <a:lumMod val="50000"/>
                  </a:schemeClr>
                </a:solidFill>
                <a:latin typeface="+mn-lt"/>
              </a:rPr>
              <a:t>ISACA</a:t>
            </a:r>
            <a:r>
              <a:rPr lang="en-ZA" altLang="zh-CN" sz="1600" dirty="0">
                <a:latin typeface="+mn-lt"/>
              </a:rPr>
              <a:t>, hence the slide templates now referring to </a:t>
            </a:r>
            <a:r>
              <a:rPr lang="en-ZA" altLang="zh-CN" sz="1600" b="1" dirty="0">
                <a:latin typeface="+mn-lt"/>
              </a:rPr>
              <a:t>ISACA</a:t>
            </a:r>
            <a:r>
              <a:rPr lang="en-ZA" altLang="zh-CN" sz="1600" dirty="0">
                <a:latin typeface="+mn-lt"/>
              </a:rPr>
              <a:t>.</a:t>
            </a:r>
          </a:p>
          <a:p>
            <a:pPr marL="285750" indent="-285750" algn="just" eaLnBrk="1" hangingPunct="1">
              <a:buFont typeface="Arial" panose="020B0604020202020204" pitchFamily="34" charset="0"/>
              <a:buChar char="•"/>
            </a:pPr>
            <a:r>
              <a:rPr lang="zh-CN" altLang="en-US" sz="1600" dirty="0">
                <a:latin typeface="+mn-lt"/>
              </a:rPr>
              <a:t>  </a:t>
            </a:r>
            <a:r>
              <a:rPr lang="en-US" altLang="zh-CN" sz="1600" dirty="0">
                <a:latin typeface="+mn-lt"/>
              </a:rPr>
              <a:t>CMMI</a:t>
            </a:r>
            <a:r>
              <a:rPr lang="zh-CN" altLang="en-US" sz="1600" dirty="0">
                <a:latin typeface="+mn-lt"/>
              </a:rPr>
              <a:t>研究所已被</a:t>
            </a:r>
            <a:r>
              <a:rPr lang="en-US" altLang="zh-CN" sz="1600" dirty="0">
                <a:latin typeface="+mn-lt"/>
              </a:rPr>
              <a:t>ISACA</a:t>
            </a:r>
            <a:r>
              <a:rPr lang="zh-CN" altLang="en-US" sz="1600" dirty="0">
                <a:latin typeface="+mn-lt"/>
              </a:rPr>
              <a:t>收购，所以现在幻灯片模板上指的都是</a:t>
            </a:r>
            <a:r>
              <a:rPr lang="en-US" altLang="zh-CN" sz="1600" dirty="0">
                <a:latin typeface="+mn-lt"/>
              </a:rPr>
              <a:t>ISACA</a:t>
            </a:r>
            <a:r>
              <a:rPr lang="zh-CN" altLang="en-US" sz="1600" dirty="0">
                <a:latin typeface="+mn-lt"/>
              </a:rPr>
              <a:t>。</a:t>
            </a:r>
            <a:endParaRPr lang="en-ZA" altLang="zh-CN" sz="1600" dirty="0">
              <a:latin typeface="+mn-lt"/>
            </a:endParaRPr>
          </a:p>
          <a:p>
            <a:pPr marL="285750" indent="-285750" algn="l">
              <a:buFont typeface="Arial" panose="020B0604020202020204" pitchFamily="34" charset="0"/>
              <a:buChar char="•"/>
            </a:pPr>
            <a:r>
              <a:rPr lang="en-ZA" altLang="zh-CN" sz="1600" dirty="0">
                <a:latin typeface="+mn-lt"/>
              </a:rPr>
              <a:t>As documented in the CMMI model Executive Summary, </a:t>
            </a:r>
            <a:br>
              <a:rPr lang="en-ZA" altLang="zh-CN" sz="1600" dirty="0">
                <a:latin typeface="+mn-lt"/>
              </a:rPr>
            </a:br>
            <a:r>
              <a:rPr lang="en-ZA" sz="1600" b="1" i="0" u="none" strike="noStrike" baseline="0" dirty="0">
                <a:latin typeface="+mn-lt"/>
              </a:rPr>
              <a:t>CMMI® (Capability Maturity Model® Integration) </a:t>
            </a:r>
            <a:r>
              <a:rPr lang="en-ZA" sz="1600" b="0" i="0" u="none" strike="noStrike" baseline="0" dirty="0">
                <a:latin typeface="+mn-lt"/>
              </a:rPr>
              <a:t>is an integrated set of best practices that enable businesses to improve performance of their key business processes.</a:t>
            </a:r>
          </a:p>
          <a:p>
            <a:pPr marL="285750" indent="-285750" algn="l">
              <a:buFont typeface="Arial" panose="020B0604020202020204" pitchFamily="34" charset="0"/>
              <a:buChar char="•"/>
            </a:pPr>
            <a:r>
              <a:rPr lang="zh-CN" altLang="en-US" sz="1600" dirty="0">
                <a:latin typeface="+mn-lt"/>
              </a:rPr>
              <a:t>正如</a:t>
            </a:r>
            <a:r>
              <a:rPr lang="en-ZA" sz="1600" dirty="0">
                <a:latin typeface="+mn-lt"/>
              </a:rPr>
              <a:t>CMMI</a:t>
            </a:r>
            <a:r>
              <a:rPr lang="zh-CN" altLang="en-US" sz="1600" dirty="0">
                <a:latin typeface="+mn-lt"/>
              </a:rPr>
              <a:t>模型执行概要中所描述的，</a:t>
            </a:r>
            <a:r>
              <a:rPr lang="en-ZA" sz="1600" dirty="0" err="1">
                <a:latin typeface="+mn-lt"/>
              </a:rPr>
              <a:t>CMMI（Capability</a:t>
            </a:r>
            <a:r>
              <a:rPr lang="en-ZA" sz="1600" dirty="0">
                <a:latin typeface="+mn-lt"/>
              </a:rPr>
              <a:t> Maturity Model Integration）</a:t>
            </a:r>
            <a:r>
              <a:rPr lang="zh-CN" altLang="en-US" sz="1600" dirty="0">
                <a:latin typeface="+mn-lt"/>
              </a:rPr>
              <a:t>是使企业能够改进他们的关键业务过程性能的一组最佳实践集。</a:t>
            </a:r>
            <a:endParaRPr lang="en-ZA" sz="1600" dirty="0">
              <a:latin typeface="+mn-lt"/>
            </a:endParaRPr>
          </a:p>
          <a:p>
            <a:pPr marL="285750" indent="-285750" algn="l">
              <a:buFont typeface="Arial" panose="020B0604020202020204" pitchFamily="34" charset="0"/>
              <a:buChar char="•"/>
            </a:pPr>
            <a:r>
              <a:rPr lang="en-ZA" sz="1600" b="0" i="0" u="none" strike="noStrike" baseline="0" dirty="0">
                <a:latin typeface="+mn-lt"/>
              </a:rPr>
              <a:t>The CMMI® model was developed by product teams with members from industry and CMMI Institute.</a:t>
            </a:r>
          </a:p>
          <a:p>
            <a:pPr marL="285750" indent="-285750" algn="l">
              <a:buFont typeface="Arial" panose="020B0604020202020204" pitchFamily="34" charset="0"/>
              <a:buChar char="•"/>
            </a:pPr>
            <a:r>
              <a:rPr lang="zh-CN" altLang="en-US" sz="1600" b="0" i="0" u="none" strike="noStrike" baseline="0" dirty="0">
                <a:latin typeface="+mn-lt"/>
              </a:rPr>
              <a:t> </a:t>
            </a:r>
            <a:r>
              <a:rPr lang="en-US" altLang="zh-CN" sz="1600" dirty="0">
                <a:latin typeface="+mn-lt"/>
              </a:rPr>
              <a:t>CMMI</a:t>
            </a:r>
            <a:r>
              <a:rPr lang="zh-CN" altLang="en-US" sz="1600" dirty="0">
                <a:latin typeface="+mn-lt"/>
              </a:rPr>
              <a:t>模型是由来自行业的和</a:t>
            </a:r>
            <a:r>
              <a:rPr lang="en-US" altLang="zh-CN" sz="1600" dirty="0">
                <a:latin typeface="+mn-lt"/>
              </a:rPr>
              <a:t>CMMI</a:t>
            </a:r>
            <a:r>
              <a:rPr lang="zh-CN" altLang="en-US" sz="1600" dirty="0">
                <a:latin typeface="+mn-lt"/>
              </a:rPr>
              <a:t>研究所的成员组成的产品团队开发的。</a:t>
            </a:r>
            <a:endParaRPr lang="en-ZA" sz="1600" dirty="0">
              <a:latin typeface="+mn-lt"/>
            </a:endParaRPr>
          </a:p>
          <a:p>
            <a:pPr marL="285750" indent="-285750" algn="l">
              <a:buFont typeface="Arial" panose="020B0604020202020204" pitchFamily="34" charset="0"/>
              <a:buChar char="•"/>
            </a:pPr>
            <a:r>
              <a:rPr lang="en-ZA" sz="1600" b="0" i="0" u="none" strike="noStrike" baseline="0" dirty="0">
                <a:latin typeface="+mn-lt"/>
              </a:rPr>
              <a:t>At its heart, the CMMI model provides a clear roadmap for building, improving, and sustaining capability.</a:t>
            </a:r>
          </a:p>
          <a:p>
            <a:pPr marL="285750" indent="-285750">
              <a:buFont typeface="Arial" panose="020B0604020202020204" pitchFamily="34" charset="0"/>
              <a:buChar char="•"/>
            </a:pPr>
            <a:r>
              <a:rPr lang="zh-CN" altLang="en-US" sz="1600" dirty="0">
                <a:latin typeface="+mn-lt"/>
              </a:rPr>
              <a:t>其核心是，</a:t>
            </a:r>
            <a:r>
              <a:rPr lang="en-US" altLang="zh-CN" sz="1600" dirty="0">
                <a:latin typeface="+mn-lt"/>
              </a:rPr>
              <a:t>CMMI</a:t>
            </a:r>
            <a:r>
              <a:rPr lang="zh-CN" altLang="en-US" sz="1600" dirty="0">
                <a:latin typeface="+mn-lt"/>
              </a:rPr>
              <a:t>模型为构建、改进和保持能力稳定提供了清晰的路线图。</a:t>
            </a:r>
            <a:endParaRPr lang="en-US" altLang="zh-CN" sz="1600" dirty="0">
              <a:latin typeface="+mn-lt"/>
            </a:endParaRPr>
          </a:p>
          <a:p>
            <a:pPr marL="285750" indent="-285750">
              <a:buFont typeface="Arial" panose="020B0604020202020204" pitchFamily="34" charset="0"/>
              <a:buChar char="•"/>
            </a:pPr>
            <a:endParaRPr lang="en-ZA" altLang="zh-CN" sz="1600" dirty="0">
              <a:latin typeface="+mn-lt"/>
            </a:endParaRPr>
          </a:p>
          <a:p>
            <a:r>
              <a:rPr lang="en-ZA" altLang="zh-CN" sz="1600" u="sng" dirty="0">
                <a:solidFill>
                  <a:srgbClr val="0070C0"/>
                </a:solidFill>
                <a:latin typeface="+mn-lt"/>
              </a:rPr>
              <a:t>Note</a:t>
            </a:r>
            <a:r>
              <a:rPr lang="en-ZA" altLang="zh-CN" sz="1600" dirty="0">
                <a:solidFill>
                  <a:srgbClr val="0070C0"/>
                </a:solidFill>
                <a:latin typeface="+mn-lt"/>
              </a:rPr>
              <a:t>:</a:t>
            </a:r>
            <a:r>
              <a:rPr lang="zh-CN" altLang="en-US" sz="1600" dirty="0">
                <a:solidFill>
                  <a:srgbClr val="0070C0"/>
                </a:solidFill>
                <a:latin typeface="+mn-lt"/>
              </a:rPr>
              <a:t>注：</a:t>
            </a:r>
            <a:endParaRPr lang="en-ZA" altLang="zh-CN" sz="1600" dirty="0">
              <a:solidFill>
                <a:srgbClr val="0070C0"/>
              </a:solidFill>
              <a:latin typeface="+mn-lt"/>
            </a:endParaRPr>
          </a:p>
          <a:p>
            <a:r>
              <a:rPr lang="en-ZA" altLang="zh-CN" sz="1600" dirty="0">
                <a:solidFill>
                  <a:srgbClr val="0070C0"/>
                </a:solidFill>
                <a:latin typeface="+mn-lt"/>
              </a:rPr>
              <a:t>With the above as background, refence to </a:t>
            </a:r>
            <a:r>
              <a:rPr lang="en-ZA" altLang="zh-CN" sz="1600" b="1" dirty="0">
                <a:solidFill>
                  <a:srgbClr val="0070C0"/>
                </a:solidFill>
                <a:latin typeface="+mn-lt"/>
              </a:rPr>
              <a:t>CMMI is now only used in relation to the model </a:t>
            </a:r>
            <a:r>
              <a:rPr lang="en-ZA" altLang="zh-CN" sz="1600" dirty="0">
                <a:solidFill>
                  <a:srgbClr val="0070C0"/>
                </a:solidFill>
                <a:latin typeface="+mn-lt"/>
              </a:rPr>
              <a:t>and its use, and not as an organization anymore. </a:t>
            </a:r>
          </a:p>
          <a:p>
            <a:r>
              <a:rPr lang="zh-CN" altLang="en-US" sz="1600" dirty="0">
                <a:solidFill>
                  <a:srgbClr val="0070C0"/>
                </a:solidFill>
                <a:latin typeface="+mn-lt"/>
              </a:rPr>
              <a:t>在上述背景下，现在对于</a:t>
            </a:r>
            <a:r>
              <a:rPr lang="en-US" altLang="zh-CN" sz="1600" dirty="0">
                <a:solidFill>
                  <a:srgbClr val="0070C0"/>
                </a:solidFill>
                <a:latin typeface="+mn-lt"/>
              </a:rPr>
              <a:t>CMMI</a:t>
            </a:r>
            <a:r>
              <a:rPr lang="zh-CN" altLang="en-US" sz="1600" dirty="0">
                <a:solidFill>
                  <a:srgbClr val="0070C0"/>
                </a:solidFill>
                <a:latin typeface="+mn-lt"/>
              </a:rPr>
              <a:t>的引用只涉及模型本身及其使用，而不再视之为一个组织。</a:t>
            </a:r>
            <a:endParaRPr lang="en-ZA" altLang="zh-CN" sz="1600" dirty="0">
              <a:solidFill>
                <a:srgbClr val="0070C0"/>
              </a:solidFill>
              <a:latin typeface="+mn-lt"/>
            </a:endParaRPr>
          </a:p>
          <a:p>
            <a:r>
              <a:rPr lang="en-ZA" sz="1600" b="0" i="0" u="none" strike="noStrike" baseline="0" dirty="0">
                <a:solidFill>
                  <a:srgbClr val="0070C0"/>
                </a:solidFill>
                <a:latin typeface="+mn-lt"/>
              </a:rPr>
              <a:t>ISACA owns all copyright, trademark, and all other intellectual property rights of the CMMI Content.</a:t>
            </a:r>
          </a:p>
          <a:p>
            <a:r>
              <a:rPr lang="en-US" altLang="zh-CN" sz="1600" dirty="0">
                <a:solidFill>
                  <a:srgbClr val="0070C0"/>
                </a:solidFill>
                <a:latin typeface="+mn-lt"/>
              </a:rPr>
              <a:t>ISACA</a:t>
            </a:r>
            <a:r>
              <a:rPr lang="zh-CN" altLang="en-US" sz="1600" dirty="0">
                <a:solidFill>
                  <a:srgbClr val="0070C0"/>
                </a:solidFill>
                <a:latin typeface="+mn-lt"/>
              </a:rPr>
              <a:t>拥有</a:t>
            </a:r>
            <a:r>
              <a:rPr lang="en-US" altLang="zh-CN" sz="1600" dirty="0">
                <a:solidFill>
                  <a:srgbClr val="0070C0"/>
                </a:solidFill>
                <a:latin typeface="+mn-lt"/>
              </a:rPr>
              <a:t>CMMI</a:t>
            </a:r>
            <a:r>
              <a:rPr lang="zh-CN" altLang="en-US" sz="1600" dirty="0">
                <a:solidFill>
                  <a:srgbClr val="0070C0"/>
                </a:solidFill>
                <a:latin typeface="+mn-lt"/>
              </a:rPr>
              <a:t>的内容的所有版权、商标及所有其他知识产权。</a:t>
            </a:r>
            <a:endParaRPr lang="en-ZA" altLang="zh-CN" sz="1600" dirty="0">
              <a:solidFill>
                <a:srgbClr val="0070C0"/>
              </a:solidFill>
              <a:latin typeface="+mn-lt"/>
            </a:endParaRPr>
          </a:p>
        </p:txBody>
      </p:sp>
      <p:sp>
        <p:nvSpPr>
          <p:cNvPr id="29" name="Rectangle 3">
            <a:extLst>
              <a:ext uri="{FF2B5EF4-FFF2-40B4-BE49-F238E27FC236}">
                <a16:creationId xmlns:a16="http://schemas.microsoft.com/office/drawing/2014/main" id="{75BC7D2F-5962-40F6-96F5-3BF4422A4B3E}"/>
              </a:ext>
            </a:extLst>
          </p:cNvPr>
          <p:cNvSpPr>
            <a:spLocks noGrp="1" noChangeArrowheads="1"/>
          </p:cNvSpPr>
          <p:nvPr>
            <p:ph type="title"/>
          </p:nvPr>
        </p:nvSpPr>
        <p:spPr>
          <a:xfrm>
            <a:off x="609600" y="837778"/>
            <a:ext cx="10972800" cy="935265"/>
          </a:xfrm>
        </p:spPr>
        <p:txBody>
          <a:bodyPr/>
          <a:lstStyle/>
          <a:p>
            <a:pPr eaLnBrk="1" hangingPunct="1"/>
            <a:r>
              <a:rPr lang="en-US" altLang="en-US" sz="3600" dirty="0">
                <a:ea typeface="ＭＳ Ｐゴシック" charset="-128"/>
              </a:rPr>
              <a:t>CMMI / ISACA Information</a:t>
            </a:r>
          </a:p>
        </p:txBody>
      </p:sp>
      <p:pic>
        <p:nvPicPr>
          <p:cNvPr id="5" name="Picture 4" descr="A picture containing clipart&#10;&#10;Description automatically generated">
            <a:extLst>
              <a:ext uri="{FF2B5EF4-FFF2-40B4-BE49-F238E27FC236}">
                <a16:creationId xmlns:a16="http://schemas.microsoft.com/office/drawing/2014/main" id="{17F36A79-92A6-405C-AC37-41F7B42F8C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17977" y="6447453"/>
            <a:ext cx="572922" cy="332727"/>
          </a:xfrm>
          <a:prstGeom prst="rect">
            <a:avLst/>
          </a:prstGeom>
        </p:spPr>
      </p:pic>
      <p:pic>
        <p:nvPicPr>
          <p:cNvPr id="6" name="Picture 5">
            <a:extLst>
              <a:ext uri="{FF2B5EF4-FFF2-40B4-BE49-F238E27FC236}">
                <a16:creationId xmlns:a16="http://schemas.microsoft.com/office/drawing/2014/main" id="{889D9E85-9806-4A0A-8C02-B4C44EFAB9CD}"/>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7030" t="2007" r="14562" b="-2007"/>
          <a:stretch/>
        </p:blipFill>
        <p:spPr>
          <a:xfrm>
            <a:off x="3981973" y="6364357"/>
            <a:ext cx="572923" cy="415823"/>
          </a:xfrm>
          <a:prstGeom prst="rect">
            <a:avLst/>
          </a:prstGeom>
        </p:spPr>
      </p:pic>
      <p:pic>
        <p:nvPicPr>
          <p:cNvPr id="7" name="Picture 6" descr="A close up of a logo&#10;&#10;Description automatically generated">
            <a:extLst>
              <a:ext uri="{FF2B5EF4-FFF2-40B4-BE49-F238E27FC236}">
                <a16:creationId xmlns:a16="http://schemas.microsoft.com/office/drawing/2014/main" id="{8020E643-5C9A-4704-AA9B-46F6D4AF4050}"/>
              </a:ext>
            </a:extLst>
          </p:cNvPr>
          <p:cNvPicPr>
            <a:picLocks noChangeAspect="1"/>
          </p:cNvPicPr>
          <p:nvPr/>
        </p:nvPicPr>
        <p:blipFill rotWithShape="1">
          <a:blip r:embed="rId5">
            <a:extLst>
              <a:ext uri="{28A0092B-C50C-407E-A947-70E740481C1C}">
                <a14:useLocalDpi xmlns:a14="http://schemas.microsoft.com/office/drawing/2010/main" val="0"/>
              </a:ext>
            </a:extLst>
          </a:blip>
          <a:srcRect l="14660" t="18576" r="13021" b="14083"/>
          <a:stretch/>
        </p:blipFill>
        <p:spPr>
          <a:xfrm>
            <a:off x="2403572" y="6356350"/>
            <a:ext cx="483712" cy="509451"/>
          </a:xfrm>
          <a:prstGeom prst="rect">
            <a:avLst/>
          </a:prstGeom>
        </p:spPr>
      </p:pic>
    </p:spTree>
    <p:extLst>
      <p:ext uri="{BB962C8B-B14F-4D97-AF65-F5344CB8AC3E}">
        <p14:creationId xmlns:p14="http://schemas.microsoft.com/office/powerpoint/2010/main" val="12007334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2FB12-F514-854C-B510-58EFF32120DB}"/>
              </a:ext>
            </a:extLst>
          </p:cNvPr>
          <p:cNvSpPr>
            <a:spLocks noGrp="1"/>
          </p:cNvSpPr>
          <p:nvPr>
            <p:ph type="title"/>
          </p:nvPr>
        </p:nvSpPr>
        <p:spPr/>
        <p:txBody>
          <a:bodyPr>
            <a:normAutofit/>
          </a:bodyPr>
          <a:lstStyle/>
          <a:p>
            <a:r>
              <a:rPr lang="en-US" dirty="0"/>
              <a:t>Causal Analysis and Resolution (CAR) </a:t>
            </a:r>
            <a:r>
              <a:rPr lang="zh-CN" altLang="en-US" dirty="0">
                <a:solidFill>
                  <a:schemeClr val="accent1">
                    <a:lumMod val="75000"/>
                  </a:schemeClr>
                </a:solidFill>
              </a:rPr>
              <a:t>原因分析与解决</a:t>
            </a:r>
            <a:endParaRPr lang="en-US" dirty="0">
              <a:solidFill>
                <a:schemeClr val="accent1">
                  <a:lumMod val="75000"/>
                </a:schemeClr>
              </a:solidFill>
            </a:endParaRPr>
          </a:p>
        </p:txBody>
      </p:sp>
      <p:sp>
        <p:nvSpPr>
          <p:cNvPr id="3" name="Content Placeholder 2">
            <a:extLst>
              <a:ext uri="{FF2B5EF4-FFF2-40B4-BE49-F238E27FC236}">
                <a16:creationId xmlns:a16="http://schemas.microsoft.com/office/drawing/2014/main" id="{FD22BCE7-6CE6-6F44-A06D-0ED3A68264D7}"/>
              </a:ext>
            </a:extLst>
          </p:cNvPr>
          <p:cNvSpPr>
            <a:spLocks noGrp="1"/>
          </p:cNvSpPr>
          <p:nvPr>
            <p:ph idx="4294967295"/>
          </p:nvPr>
        </p:nvSpPr>
        <p:spPr>
          <a:xfrm>
            <a:off x="466344" y="1463040"/>
            <a:ext cx="11265408" cy="1572768"/>
          </a:xfrm>
        </p:spPr>
        <p:txBody>
          <a:bodyPr>
            <a:normAutofit/>
          </a:bodyPr>
          <a:lstStyle/>
          <a:p>
            <a:r>
              <a:rPr lang="en-US" sz="1800" b="1" dirty="0"/>
              <a:t>Intent: </a:t>
            </a:r>
            <a:r>
              <a:rPr lang="en-US" sz="1800" dirty="0"/>
              <a:t>Identify causes of selected outcomes and take action to either prevent recurrence of undesirable outcomes or ensure recurrence of positive outcomes.</a:t>
            </a:r>
            <a:br>
              <a:rPr lang="en-US" sz="1800" dirty="0"/>
            </a:br>
            <a:r>
              <a:rPr lang="zh-CN" altLang="en-US" sz="1800" dirty="0">
                <a:solidFill>
                  <a:srgbClr val="1F497D"/>
                </a:solidFill>
              </a:rPr>
              <a:t>识别选定结果的原因并采取行动，防止不想要的结果再次发生或确保再次出现正面结果。</a:t>
            </a:r>
            <a:endParaRPr lang="en-US" sz="1800" dirty="0">
              <a:solidFill>
                <a:srgbClr val="1F497D"/>
              </a:solidFill>
            </a:endParaRPr>
          </a:p>
          <a:p>
            <a:r>
              <a:rPr lang="en-US" sz="1800" b="1" dirty="0"/>
              <a:t>Value:</a:t>
            </a:r>
            <a:r>
              <a:rPr lang="en-US" sz="1800" dirty="0"/>
              <a:t> Addressing root cause issues eliminates rework and directly improves quality and productivity.</a:t>
            </a:r>
            <a:br>
              <a:rPr lang="en-US" sz="1800" dirty="0"/>
            </a:br>
            <a:r>
              <a:rPr lang="zh-CN" altLang="en-US" sz="1800" dirty="0">
                <a:solidFill>
                  <a:srgbClr val="1F497D"/>
                </a:solidFill>
              </a:rPr>
              <a:t>解决根本原因问题可以消除返工并直接提高质量和生产率。</a:t>
            </a:r>
            <a:endParaRPr lang="en-US" sz="1800" dirty="0">
              <a:solidFill>
                <a:srgbClr val="1F497D"/>
              </a:solidFill>
            </a:endParaRPr>
          </a:p>
        </p:txBody>
      </p:sp>
      <p:sp>
        <p:nvSpPr>
          <p:cNvPr id="4" name="Content Placeholder 3">
            <a:extLst>
              <a:ext uri="{FF2B5EF4-FFF2-40B4-BE49-F238E27FC236}">
                <a16:creationId xmlns:a16="http://schemas.microsoft.com/office/drawing/2014/main" id="{17174A4B-0169-F64D-A513-9179A27A7170}"/>
              </a:ext>
            </a:extLst>
          </p:cNvPr>
          <p:cNvSpPr>
            <a:spLocks noGrp="1"/>
          </p:cNvSpPr>
          <p:nvPr>
            <p:ph idx="13"/>
          </p:nvPr>
        </p:nvSpPr>
        <p:spPr>
          <a:xfrm>
            <a:off x="466344" y="3157531"/>
            <a:ext cx="11265408" cy="3097485"/>
          </a:xfrm>
        </p:spPr>
        <p:txBody>
          <a:bodyPr>
            <a:noAutofit/>
          </a:bodyPr>
          <a:lstStyle/>
          <a:p>
            <a:pPr marL="0" indent="0">
              <a:buNone/>
            </a:pPr>
            <a:r>
              <a:rPr lang="en-US" sz="1800" b="1" dirty="0"/>
              <a:t>Strengths </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b="0" dirty="0"/>
          </a:p>
          <a:p>
            <a:pPr marL="0" indent="0">
              <a:buNone/>
            </a:pPr>
            <a:r>
              <a:rPr lang="en-US" sz="1800" b="1" dirty="0"/>
              <a:t>Weaknesses </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In some cases, the organizational guidelines and criteria for selecting CAR methods require more content. (3.2)</a:t>
            </a:r>
            <a:br>
              <a:rPr lang="en-US" sz="1800" b="0" dirty="0"/>
            </a:br>
            <a:r>
              <a:rPr lang="zh-CN" altLang="en-US" sz="1800" b="0" dirty="0">
                <a:solidFill>
                  <a:srgbClr val="1F497D"/>
                </a:solidFill>
              </a:rPr>
              <a:t>某些情况下，用于选择根因分析方法的组织指南和准则需要更加详细</a:t>
            </a:r>
            <a:r>
              <a:rPr lang="zh-CN" altLang="en-US" sz="1800" b="0" dirty="0"/>
              <a:t>。</a:t>
            </a:r>
            <a:r>
              <a:rPr lang="en-US" sz="1800" b="0" dirty="0"/>
              <a:t> </a:t>
            </a:r>
          </a:p>
          <a:p>
            <a:pPr marL="342900" indent="-342900">
              <a:buFont typeface="Arial" panose="020B0604020202020204" pitchFamily="34" charset="0"/>
              <a:buChar char="•"/>
            </a:pPr>
            <a:r>
              <a:rPr lang="en-US" sz="1800" b="0" dirty="0"/>
              <a:t>In some cases, the required resources, including people and funding, are inadequately provided to address root cause actions. (3.3)</a:t>
            </a:r>
            <a:br>
              <a:rPr lang="en-US" sz="1800" b="0" dirty="0"/>
            </a:br>
            <a:r>
              <a:rPr lang="zh-CN" altLang="en-US" sz="1800" b="0" dirty="0">
                <a:solidFill>
                  <a:srgbClr val="1F497D"/>
                </a:solidFill>
              </a:rPr>
              <a:t>某些情况下，解决根本原因所需的资源（包括人员和资金）不够充分。</a:t>
            </a:r>
            <a:endParaRPr lang="en-US" sz="1800" b="0" dirty="0">
              <a:solidFill>
                <a:srgbClr val="1F497D"/>
              </a:solidFill>
            </a:endParaRPr>
          </a:p>
        </p:txBody>
      </p:sp>
      <p:pic>
        <p:nvPicPr>
          <p:cNvPr id="5" name="Picture 4">
            <a:extLst>
              <a:ext uri="{FF2B5EF4-FFF2-40B4-BE49-F238E27FC236}">
                <a16:creationId xmlns:a16="http://schemas.microsoft.com/office/drawing/2014/main" id="{5D5C89D8-0B55-544B-AD0F-183601DA7B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0149" y="331667"/>
            <a:ext cx="828675" cy="1009650"/>
          </a:xfrm>
          <a:prstGeom prst="rect">
            <a:avLst/>
          </a:prstGeom>
        </p:spPr>
      </p:pic>
    </p:spTree>
    <p:extLst>
      <p:ext uri="{BB962C8B-B14F-4D97-AF65-F5344CB8AC3E}">
        <p14:creationId xmlns:p14="http://schemas.microsoft.com/office/powerpoint/2010/main" val="35689496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FC94052-D3D2-1D46-9E1A-87C7462F1125}"/>
              </a:ext>
            </a:extLst>
          </p:cNvPr>
          <p:cNvSpPr>
            <a:spLocks noGrp="1"/>
          </p:cNvSpPr>
          <p:nvPr>
            <p:ph type="title"/>
          </p:nvPr>
        </p:nvSpPr>
        <p:spPr/>
        <p:txBody>
          <a:bodyPr>
            <a:normAutofit/>
          </a:bodyPr>
          <a:lstStyle/>
          <a:p>
            <a:r>
              <a:rPr lang="en-US" dirty="0"/>
              <a:t>Configuration Management (CM) </a:t>
            </a:r>
            <a:r>
              <a:rPr lang="ja-JP" altLang="en-US" dirty="0">
                <a:solidFill>
                  <a:schemeClr val="accent1">
                    <a:lumMod val="75000"/>
                  </a:schemeClr>
                </a:solidFill>
              </a:rPr>
              <a:t>配置管理</a:t>
            </a:r>
            <a:endParaRPr lang="en-US" dirty="0">
              <a:solidFill>
                <a:schemeClr val="accent1">
                  <a:lumMod val="75000"/>
                </a:schemeClr>
              </a:solidFill>
            </a:endParaRPr>
          </a:p>
        </p:txBody>
      </p:sp>
      <p:sp>
        <p:nvSpPr>
          <p:cNvPr id="5" name="Content Placeholder 4">
            <a:extLst>
              <a:ext uri="{FF2B5EF4-FFF2-40B4-BE49-F238E27FC236}">
                <a16:creationId xmlns:a16="http://schemas.microsoft.com/office/drawing/2014/main" id="{F7851FC6-ACD6-F341-AD7C-83127EFB5A77}"/>
              </a:ext>
            </a:extLst>
          </p:cNvPr>
          <p:cNvSpPr>
            <a:spLocks noGrp="1"/>
          </p:cNvSpPr>
          <p:nvPr>
            <p:ph idx="4294967295"/>
          </p:nvPr>
        </p:nvSpPr>
        <p:spPr>
          <a:xfrm>
            <a:off x="466344" y="1463040"/>
            <a:ext cx="11265408" cy="1572768"/>
          </a:xfrm>
        </p:spPr>
        <p:txBody>
          <a:bodyPr>
            <a:normAutofit/>
          </a:bodyPr>
          <a:lstStyle/>
          <a:p>
            <a:r>
              <a:rPr lang="en-US" sz="1800" b="1" dirty="0"/>
              <a:t>Intent: </a:t>
            </a:r>
            <a:r>
              <a:rPr lang="en-US" sz="1800" dirty="0"/>
              <a:t>Manage the integrity of work products using configuration identification, version control, change control, and audits.</a:t>
            </a:r>
            <a:br>
              <a:rPr lang="en-US" sz="1800" dirty="0"/>
            </a:br>
            <a:r>
              <a:rPr lang="zh-CN" altLang="en-US" sz="1800" dirty="0">
                <a:solidFill>
                  <a:srgbClr val="1F497D"/>
                </a:solidFill>
              </a:rPr>
              <a:t>使用配置识别、版本控制、变更控制和审计来管理工作产品的完整性。</a:t>
            </a:r>
            <a:endParaRPr lang="en-US" sz="1800" dirty="0">
              <a:solidFill>
                <a:srgbClr val="1F497D"/>
              </a:solidFill>
            </a:endParaRPr>
          </a:p>
          <a:p>
            <a:r>
              <a:rPr lang="en-US" sz="1800" b="1" dirty="0"/>
              <a:t>Value:</a:t>
            </a:r>
            <a:r>
              <a:rPr lang="en-US" sz="1800" dirty="0"/>
              <a:t> Reduces loss of work and increases the ability to deliver the correct version of the solution to the customer.</a:t>
            </a:r>
            <a:br>
              <a:rPr lang="en-US" sz="1800" dirty="0"/>
            </a:br>
            <a:r>
              <a:rPr lang="zh-CN" altLang="en-US" sz="1800" dirty="0">
                <a:solidFill>
                  <a:srgbClr val="1F497D"/>
                </a:solidFill>
              </a:rPr>
              <a:t>减少工作损失，并增加向客户提供正确版本解决方案的能力。 </a:t>
            </a:r>
          </a:p>
          <a:p>
            <a:endParaRPr lang="en-US" sz="1800" dirty="0"/>
          </a:p>
          <a:p>
            <a:endParaRPr lang="en-US" sz="1800" dirty="0"/>
          </a:p>
        </p:txBody>
      </p:sp>
      <p:sp>
        <p:nvSpPr>
          <p:cNvPr id="6" name="Content Placeholder 5">
            <a:extLst>
              <a:ext uri="{FF2B5EF4-FFF2-40B4-BE49-F238E27FC236}">
                <a16:creationId xmlns:a16="http://schemas.microsoft.com/office/drawing/2014/main" id="{A586A565-472F-674F-BA92-4286FABB6123}"/>
              </a:ext>
            </a:extLst>
          </p:cNvPr>
          <p:cNvSpPr>
            <a:spLocks noGrp="1"/>
          </p:cNvSpPr>
          <p:nvPr>
            <p:ph idx="13"/>
          </p:nvPr>
        </p:nvSpPr>
        <p:spPr>
          <a:xfrm>
            <a:off x="463296" y="3160014"/>
            <a:ext cx="11265408" cy="3097485"/>
          </a:xfrm>
        </p:spPr>
        <p:txBody>
          <a:bodyPr>
            <a:noAutofit/>
          </a:bodyPr>
          <a:lstStyle/>
          <a:p>
            <a:pPr marL="0" indent="0">
              <a:buNone/>
            </a:pPr>
            <a:r>
              <a:rPr lang="en-US" sz="1800" b="1" dirty="0"/>
              <a:t>Strengths </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A good </a:t>
            </a:r>
            <a:r>
              <a:rPr lang="en-US" sz="1800" b="0" dirty="0" err="1"/>
              <a:t>CCB</a:t>
            </a:r>
            <a:r>
              <a:rPr lang="en-US" sz="1800" b="0" dirty="0"/>
              <a:t> structure representative of management and staff has been established to manage changes to baselines and releases. </a:t>
            </a:r>
            <a:br>
              <a:rPr lang="en-US" sz="1800" b="0" dirty="0"/>
            </a:br>
            <a:r>
              <a:rPr lang="zh-CN" altLang="en-US" sz="1800" b="0" dirty="0">
                <a:solidFill>
                  <a:srgbClr val="1F497D"/>
                </a:solidFill>
              </a:rPr>
              <a:t>公司建立了由管理层和员工组成的变更控制委员会</a:t>
            </a:r>
            <a:r>
              <a:rPr lang="en-US" sz="1800" b="0" dirty="0">
                <a:solidFill>
                  <a:srgbClr val="1F497D"/>
                </a:solidFill>
              </a:rPr>
              <a:t>，</a:t>
            </a:r>
            <a:r>
              <a:rPr lang="zh-CN" altLang="en-US" sz="1800" b="0" dirty="0">
                <a:solidFill>
                  <a:srgbClr val="1F497D"/>
                </a:solidFill>
              </a:rPr>
              <a:t>对基线和发布的变更进行管理。</a:t>
            </a:r>
            <a:endParaRPr lang="en-ZA" altLang="zh-CN" sz="1800" b="0" dirty="0">
              <a:solidFill>
                <a:srgbClr val="1F497D"/>
              </a:solidFill>
            </a:endParaRPr>
          </a:p>
          <a:p>
            <a:pPr marL="342900" indent="-342900">
              <a:buFont typeface="Arial" panose="020B0604020202020204" pitchFamily="34" charset="0"/>
              <a:buChar char="•"/>
            </a:pPr>
            <a:endParaRPr lang="en-US" sz="1800" b="0" dirty="0">
              <a:solidFill>
                <a:srgbClr val="1F497D"/>
              </a:solidFill>
            </a:endParaRPr>
          </a:p>
          <a:p>
            <a:pPr marL="0" indent="0">
              <a:buNone/>
            </a:pPr>
            <a:r>
              <a:rPr lang="en-US" sz="1800" b="1" dirty="0"/>
              <a:t>Weaknesses </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pPr marL="0" indent="0">
              <a:buNone/>
            </a:pPr>
            <a:endParaRPr lang="en-US" sz="1800" dirty="0"/>
          </a:p>
          <a:p>
            <a:pPr marL="0" indent="0">
              <a:buNone/>
            </a:pPr>
            <a:endParaRPr lang="en-US" sz="1800" dirty="0"/>
          </a:p>
        </p:txBody>
      </p:sp>
      <p:pic>
        <p:nvPicPr>
          <p:cNvPr id="7" name="Picture 6">
            <a:extLst>
              <a:ext uri="{FF2B5EF4-FFF2-40B4-BE49-F238E27FC236}">
                <a16:creationId xmlns:a16="http://schemas.microsoft.com/office/drawing/2014/main" id="{B6B8940F-F466-0C49-BA8F-759D5D68A1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9184"/>
            <a:ext cx="828675" cy="1009650"/>
          </a:xfrm>
          <a:prstGeom prst="rect">
            <a:avLst/>
          </a:prstGeom>
        </p:spPr>
      </p:pic>
    </p:spTree>
    <p:extLst>
      <p:ext uri="{BB962C8B-B14F-4D97-AF65-F5344CB8AC3E}">
        <p14:creationId xmlns:p14="http://schemas.microsoft.com/office/powerpoint/2010/main" val="25797809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0D6E7E7-3A78-5E44-89F9-527E3CD983D7}"/>
              </a:ext>
            </a:extLst>
          </p:cNvPr>
          <p:cNvSpPr>
            <a:spLocks noGrp="1"/>
          </p:cNvSpPr>
          <p:nvPr>
            <p:ph type="title"/>
          </p:nvPr>
        </p:nvSpPr>
        <p:spPr/>
        <p:txBody>
          <a:bodyPr>
            <a:normAutofit/>
          </a:bodyPr>
          <a:lstStyle/>
          <a:p>
            <a:r>
              <a:rPr lang="en-US" dirty="0"/>
              <a:t>Decision Analysis and Resolution (DAR) </a:t>
            </a:r>
            <a:r>
              <a:rPr lang="zh-CN" altLang="en-US" dirty="0">
                <a:solidFill>
                  <a:srgbClr val="1F497D"/>
                </a:solidFill>
              </a:rPr>
              <a:t>决策分析与解决</a:t>
            </a:r>
            <a:endParaRPr lang="en-US" dirty="0">
              <a:solidFill>
                <a:srgbClr val="1F497D"/>
              </a:solidFill>
            </a:endParaRPr>
          </a:p>
        </p:txBody>
      </p:sp>
      <p:sp>
        <p:nvSpPr>
          <p:cNvPr id="5" name="Content Placeholder 4">
            <a:extLst>
              <a:ext uri="{FF2B5EF4-FFF2-40B4-BE49-F238E27FC236}">
                <a16:creationId xmlns:a16="http://schemas.microsoft.com/office/drawing/2014/main" id="{D651944C-A577-BE40-86BE-7F08B25152B1}"/>
              </a:ext>
            </a:extLst>
          </p:cNvPr>
          <p:cNvSpPr>
            <a:spLocks noGrp="1"/>
          </p:cNvSpPr>
          <p:nvPr>
            <p:ph idx="4294967295"/>
          </p:nvPr>
        </p:nvSpPr>
        <p:spPr>
          <a:xfrm>
            <a:off x="466344" y="1463040"/>
            <a:ext cx="11265408" cy="1572768"/>
          </a:xfrm>
        </p:spPr>
        <p:txBody>
          <a:bodyPr>
            <a:normAutofit/>
          </a:bodyPr>
          <a:lstStyle/>
          <a:p>
            <a:r>
              <a:rPr lang="en-US" sz="1800" b="1" dirty="0"/>
              <a:t>Intent: </a:t>
            </a:r>
            <a:r>
              <a:rPr lang="en-US" sz="1800" dirty="0"/>
              <a:t>Make and record decisions using a recorded process that analyzes alternatives.</a:t>
            </a:r>
            <a:br>
              <a:rPr lang="en-US" sz="1800" dirty="0"/>
            </a:br>
            <a:r>
              <a:rPr lang="zh-CN" altLang="en-US" sz="1800" dirty="0">
                <a:solidFill>
                  <a:srgbClr val="1F497D"/>
                </a:solidFill>
              </a:rPr>
              <a:t>使用分析备选方案的已记录过程做出并记录决策。</a:t>
            </a:r>
            <a:endParaRPr lang="en-US" sz="1800" dirty="0">
              <a:solidFill>
                <a:srgbClr val="1F497D"/>
              </a:solidFill>
            </a:endParaRPr>
          </a:p>
          <a:p>
            <a:r>
              <a:rPr lang="en-US" sz="1800" b="1" dirty="0"/>
              <a:t>Value:</a:t>
            </a:r>
            <a:r>
              <a:rPr lang="en-US" sz="1800" dirty="0"/>
              <a:t> Increases the objectivity of decision making and the probability of selecting the optimal solution.</a:t>
            </a:r>
            <a:br>
              <a:rPr lang="en-US" sz="1800" dirty="0"/>
            </a:br>
            <a:r>
              <a:rPr lang="zh-CN" altLang="en-US" sz="1800" dirty="0">
                <a:solidFill>
                  <a:srgbClr val="1F497D"/>
                </a:solidFill>
              </a:rPr>
              <a:t>增加决策的客观性和提高找到最佳解决方案的概率</a:t>
            </a:r>
          </a:p>
          <a:p>
            <a:endParaRPr lang="en-US" sz="1800" dirty="0"/>
          </a:p>
          <a:p>
            <a:endParaRPr lang="en-US" sz="1800" dirty="0"/>
          </a:p>
        </p:txBody>
      </p:sp>
      <p:sp>
        <p:nvSpPr>
          <p:cNvPr id="6" name="Content Placeholder 5">
            <a:extLst>
              <a:ext uri="{FF2B5EF4-FFF2-40B4-BE49-F238E27FC236}">
                <a16:creationId xmlns:a16="http://schemas.microsoft.com/office/drawing/2014/main" id="{E8554462-D928-C940-9524-C0827B793168}"/>
              </a:ext>
            </a:extLst>
          </p:cNvPr>
          <p:cNvSpPr>
            <a:spLocks noGrp="1"/>
          </p:cNvSpPr>
          <p:nvPr>
            <p:ph idx="13"/>
          </p:nvPr>
        </p:nvSpPr>
        <p:spPr>
          <a:xfrm>
            <a:off x="463296" y="2852765"/>
            <a:ext cx="11265408" cy="3097485"/>
          </a:xfrm>
        </p:spPr>
        <p:txBody>
          <a:bodyPr>
            <a:noAutofit/>
          </a:bodyPr>
          <a:lstStyle/>
          <a:p>
            <a:pPr marL="0" indent="0">
              <a:buNone/>
            </a:pPr>
            <a:r>
              <a:rPr lang="en-US" sz="1800" b="1" dirty="0"/>
              <a:t>Strengths</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Where appropriate, alternative solutions are solicited from affected stakeholders through “brain-storming” sessions.</a:t>
            </a:r>
            <a:br>
              <a:rPr lang="en-US" sz="1800" b="0" dirty="0"/>
            </a:br>
            <a:r>
              <a:rPr lang="zh-CN" altLang="en-US" sz="1800" b="0" dirty="0">
                <a:solidFill>
                  <a:srgbClr val="1F497D"/>
                </a:solidFill>
              </a:rPr>
              <a:t>在适当的情况下，与受影响的相关干系人通过“头脑风暴”会议识别备选解决方案。</a:t>
            </a:r>
            <a:endParaRPr lang="en-US" sz="1800" b="0" dirty="0">
              <a:solidFill>
                <a:srgbClr val="1F497D"/>
              </a:solidFill>
            </a:endParaRPr>
          </a:p>
          <a:p>
            <a:pPr marL="342900" indent="-342900">
              <a:buFont typeface="Arial" panose="020B0604020202020204" pitchFamily="34" charset="0"/>
              <a:buChar char="•"/>
            </a:pPr>
            <a:r>
              <a:rPr lang="en-US" sz="1800" b="0" dirty="0"/>
              <a:t>The Corporate Management system defines authority levels and decision-making per role.</a:t>
            </a:r>
            <a:br>
              <a:rPr lang="en-US" sz="1800" b="0" dirty="0"/>
            </a:br>
            <a:r>
              <a:rPr lang="zh-CN" altLang="en-US" sz="1800" b="0" dirty="0">
                <a:solidFill>
                  <a:srgbClr val="1F497D"/>
                </a:solidFill>
              </a:rPr>
              <a:t>企业管理部定义了每个角色的权限级别和决策范围。</a:t>
            </a:r>
            <a:endParaRPr lang="en-ZA" altLang="zh-CN" sz="1800" b="0" dirty="0">
              <a:solidFill>
                <a:srgbClr val="1F497D"/>
              </a:solidFill>
            </a:endParaRPr>
          </a:p>
          <a:p>
            <a:pPr marL="342900" indent="-342900">
              <a:buFont typeface="Arial" panose="020B0604020202020204" pitchFamily="34" charset="0"/>
              <a:buChar char="•"/>
            </a:pPr>
            <a:endParaRPr lang="en-US" sz="1800" b="0" dirty="0">
              <a:solidFill>
                <a:srgbClr val="1F497D"/>
              </a:solidFill>
            </a:endParaRPr>
          </a:p>
          <a:p>
            <a:pPr marL="0" indent="0">
              <a:buNone/>
            </a:pPr>
            <a:r>
              <a:rPr lang="en-US" sz="1800" b="1" dirty="0"/>
              <a:t>Weaknesses</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p:txBody>
      </p:sp>
      <p:pic>
        <p:nvPicPr>
          <p:cNvPr id="7" name="Picture 6">
            <a:extLst>
              <a:ext uri="{FF2B5EF4-FFF2-40B4-BE49-F238E27FC236}">
                <a16:creationId xmlns:a16="http://schemas.microsoft.com/office/drawing/2014/main" id="{63AE4084-C272-D348-A954-332D73CB79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9184"/>
            <a:ext cx="828675" cy="1009650"/>
          </a:xfrm>
          <a:prstGeom prst="rect">
            <a:avLst/>
          </a:prstGeom>
        </p:spPr>
      </p:pic>
    </p:spTree>
    <p:extLst>
      <p:ext uri="{BB962C8B-B14F-4D97-AF65-F5344CB8AC3E}">
        <p14:creationId xmlns:p14="http://schemas.microsoft.com/office/powerpoint/2010/main" val="6007065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64C635E-FEFA-084F-A1B2-00A355DFF58D}"/>
              </a:ext>
            </a:extLst>
          </p:cNvPr>
          <p:cNvSpPr>
            <a:spLocks noGrp="1"/>
          </p:cNvSpPr>
          <p:nvPr>
            <p:ph type="title"/>
          </p:nvPr>
        </p:nvSpPr>
        <p:spPr/>
        <p:txBody>
          <a:bodyPr>
            <a:normAutofit/>
          </a:bodyPr>
          <a:lstStyle/>
          <a:p>
            <a:r>
              <a:rPr lang="en-US" dirty="0"/>
              <a:t>Estimating (EST) </a:t>
            </a:r>
            <a:r>
              <a:rPr lang="ja-JP" altLang="en-US" dirty="0">
                <a:solidFill>
                  <a:srgbClr val="1F497D"/>
                </a:solidFill>
              </a:rPr>
              <a:t>估算</a:t>
            </a:r>
            <a:endParaRPr lang="en-US" dirty="0">
              <a:solidFill>
                <a:srgbClr val="1F497D"/>
              </a:solidFill>
            </a:endParaRPr>
          </a:p>
        </p:txBody>
      </p:sp>
      <p:sp>
        <p:nvSpPr>
          <p:cNvPr id="5" name="Content Placeholder 4">
            <a:extLst>
              <a:ext uri="{FF2B5EF4-FFF2-40B4-BE49-F238E27FC236}">
                <a16:creationId xmlns:a16="http://schemas.microsoft.com/office/drawing/2014/main" id="{F0D27AE0-E333-B84C-AA56-4473247CD36D}"/>
              </a:ext>
            </a:extLst>
          </p:cNvPr>
          <p:cNvSpPr>
            <a:spLocks noGrp="1"/>
          </p:cNvSpPr>
          <p:nvPr>
            <p:ph idx="4294967295"/>
          </p:nvPr>
        </p:nvSpPr>
        <p:spPr>
          <a:xfrm>
            <a:off x="466344" y="1463040"/>
            <a:ext cx="11265408" cy="1572768"/>
          </a:xfrm>
        </p:spPr>
        <p:txBody>
          <a:bodyPr>
            <a:noAutofit/>
          </a:bodyPr>
          <a:lstStyle/>
          <a:p>
            <a:r>
              <a:rPr lang="en-US" sz="1800" b="1" dirty="0"/>
              <a:t>Intent: </a:t>
            </a:r>
            <a:r>
              <a:rPr lang="en-US" sz="1800" dirty="0"/>
              <a:t>Estimate the size, effort, duration, and cost of the work and resources needed to develop, acquire, or deliver the solution.</a:t>
            </a:r>
            <a:br>
              <a:rPr lang="en-US" sz="1800" dirty="0"/>
            </a:br>
            <a:r>
              <a:rPr lang="zh-CN" altLang="en-US" sz="1800" dirty="0">
                <a:solidFill>
                  <a:srgbClr val="1F497D"/>
                </a:solidFill>
              </a:rPr>
              <a:t>估算开发、采购或交付解决方案所需的工作和资源的规模、工作量、周期和成本。</a:t>
            </a:r>
            <a:endParaRPr lang="en-US" sz="1800" dirty="0">
              <a:solidFill>
                <a:srgbClr val="1F497D"/>
              </a:solidFill>
            </a:endParaRPr>
          </a:p>
          <a:p>
            <a:r>
              <a:rPr lang="en-US" sz="1800" b="1" dirty="0"/>
              <a:t>Value:</a:t>
            </a:r>
            <a:r>
              <a:rPr lang="en-US" sz="1800" dirty="0"/>
              <a:t> Estimation provides a basis for making commitments, planning, and reducing uncertainty, which allows for early corrective actions and increases the likelihood of meeting objectives.</a:t>
            </a:r>
            <a:br>
              <a:rPr lang="en-US" sz="1800" dirty="0"/>
            </a:br>
            <a:r>
              <a:rPr lang="zh-CN" altLang="en-US" sz="1800" dirty="0">
                <a:solidFill>
                  <a:srgbClr val="1F497D"/>
                </a:solidFill>
              </a:rPr>
              <a:t>估算为做出承诺、策划和减少不确定性提供了依据，有助于尽早采取纠正措施并提高实现目标的可能性。 </a:t>
            </a:r>
            <a:endParaRPr lang="en-US" sz="1800" dirty="0">
              <a:solidFill>
                <a:srgbClr val="1F497D"/>
              </a:solidFill>
            </a:endParaRPr>
          </a:p>
          <a:p>
            <a:endParaRPr lang="en-US" sz="1800" dirty="0"/>
          </a:p>
        </p:txBody>
      </p:sp>
      <p:sp>
        <p:nvSpPr>
          <p:cNvPr id="6" name="Content Placeholder 5">
            <a:extLst>
              <a:ext uri="{FF2B5EF4-FFF2-40B4-BE49-F238E27FC236}">
                <a16:creationId xmlns:a16="http://schemas.microsoft.com/office/drawing/2014/main" id="{FBF62CEB-EB6B-D444-A101-3A93F8EB97B3}"/>
              </a:ext>
            </a:extLst>
          </p:cNvPr>
          <p:cNvSpPr>
            <a:spLocks noGrp="1"/>
          </p:cNvSpPr>
          <p:nvPr>
            <p:ph idx="13"/>
          </p:nvPr>
        </p:nvSpPr>
        <p:spPr>
          <a:xfrm>
            <a:off x="466344" y="3247496"/>
            <a:ext cx="11265408" cy="3097485"/>
          </a:xfrm>
        </p:spPr>
        <p:txBody>
          <a:bodyPr>
            <a:noAutofit/>
          </a:bodyPr>
          <a:lstStyle/>
          <a:p>
            <a:pPr marL="0" indent="0">
              <a:buNone/>
            </a:pPr>
            <a:r>
              <a:rPr lang="en-US" sz="1800" b="1" dirty="0"/>
              <a:t>Strengths</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Well-defined estimates are used to allow work tracking and timely corrective actions to deliver solutions which meet QPPOs.</a:t>
            </a:r>
            <a:br>
              <a:rPr lang="en-US" sz="1800" b="0" dirty="0"/>
            </a:br>
            <a:r>
              <a:rPr lang="zh-CN" altLang="en-US" sz="1800" b="0" dirty="0">
                <a:solidFill>
                  <a:srgbClr val="1F497D"/>
                </a:solidFill>
              </a:rPr>
              <a:t>明确定义了用于跟踪和及时采取纠正措施的估算，以交付可达成</a:t>
            </a:r>
            <a:r>
              <a:rPr lang="en-US" sz="1800" b="0" dirty="0">
                <a:solidFill>
                  <a:srgbClr val="1F497D"/>
                </a:solidFill>
              </a:rPr>
              <a:t>QPPO</a:t>
            </a:r>
            <a:r>
              <a:rPr lang="zh-CN" altLang="en-US" sz="1800" b="0" dirty="0">
                <a:solidFill>
                  <a:srgbClr val="1F497D"/>
                </a:solidFill>
              </a:rPr>
              <a:t>的解决方案。</a:t>
            </a:r>
            <a:endParaRPr lang="en-ZA" altLang="zh-CN" sz="1800" b="0" dirty="0">
              <a:solidFill>
                <a:srgbClr val="1F497D"/>
              </a:solidFill>
            </a:endParaRPr>
          </a:p>
          <a:p>
            <a:pPr marL="342900" indent="-342900">
              <a:buFont typeface="Arial" panose="020B0604020202020204" pitchFamily="34" charset="0"/>
              <a:buChar char="•"/>
            </a:pPr>
            <a:endParaRPr lang="en-US" sz="1800" b="0" dirty="0">
              <a:solidFill>
                <a:srgbClr val="1F497D"/>
              </a:solidFill>
            </a:endParaRPr>
          </a:p>
          <a:p>
            <a:pPr marL="0" indent="0">
              <a:buNone/>
            </a:pPr>
            <a:r>
              <a:rPr lang="en-US" sz="1800" b="1" dirty="0"/>
              <a:t>Weaknesses</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pPr marL="0" indent="0">
              <a:buNone/>
            </a:pPr>
            <a:endParaRPr lang="en-US" sz="1800" dirty="0"/>
          </a:p>
          <a:p>
            <a:pPr marL="0" indent="0">
              <a:buNone/>
            </a:pPr>
            <a:endParaRPr lang="en-US" sz="1800" dirty="0"/>
          </a:p>
        </p:txBody>
      </p:sp>
      <p:pic>
        <p:nvPicPr>
          <p:cNvPr id="7" name="Picture 6">
            <a:extLst>
              <a:ext uri="{FF2B5EF4-FFF2-40B4-BE49-F238E27FC236}">
                <a16:creationId xmlns:a16="http://schemas.microsoft.com/office/drawing/2014/main" id="{D564BB67-B6E2-EA42-8FD0-E0FE585544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704" y="329184"/>
            <a:ext cx="1381125" cy="1028700"/>
          </a:xfrm>
          <a:prstGeom prst="rect">
            <a:avLst/>
          </a:prstGeom>
        </p:spPr>
      </p:pic>
    </p:spTree>
    <p:extLst>
      <p:ext uri="{BB962C8B-B14F-4D97-AF65-F5344CB8AC3E}">
        <p14:creationId xmlns:p14="http://schemas.microsoft.com/office/powerpoint/2010/main" val="8221653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C5370A8-0C29-9E4D-B098-2E01281B6260}"/>
              </a:ext>
            </a:extLst>
          </p:cNvPr>
          <p:cNvSpPr>
            <a:spLocks noGrp="1"/>
          </p:cNvSpPr>
          <p:nvPr>
            <p:ph type="title"/>
          </p:nvPr>
        </p:nvSpPr>
        <p:spPr/>
        <p:txBody>
          <a:bodyPr>
            <a:normAutofit/>
          </a:bodyPr>
          <a:lstStyle/>
          <a:p>
            <a:r>
              <a:rPr lang="en-US" dirty="0"/>
              <a:t>Governance (GOV) </a:t>
            </a:r>
            <a:r>
              <a:rPr lang="ja-JP" altLang="en-US" dirty="0">
                <a:solidFill>
                  <a:srgbClr val="1F497D"/>
                </a:solidFill>
              </a:rPr>
              <a:t>管治</a:t>
            </a:r>
            <a:endParaRPr lang="en-US" dirty="0">
              <a:solidFill>
                <a:srgbClr val="1F497D"/>
              </a:solidFill>
            </a:endParaRPr>
          </a:p>
        </p:txBody>
      </p:sp>
      <p:sp>
        <p:nvSpPr>
          <p:cNvPr id="5" name="Content Placeholder 4">
            <a:extLst>
              <a:ext uri="{FF2B5EF4-FFF2-40B4-BE49-F238E27FC236}">
                <a16:creationId xmlns:a16="http://schemas.microsoft.com/office/drawing/2014/main" id="{C7447B46-1B43-2341-808A-5B2FCADE4031}"/>
              </a:ext>
            </a:extLst>
          </p:cNvPr>
          <p:cNvSpPr>
            <a:spLocks noGrp="1"/>
          </p:cNvSpPr>
          <p:nvPr>
            <p:ph idx="4294967295"/>
          </p:nvPr>
        </p:nvSpPr>
        <p:spPr>
          <a:xfrm>
            <a:off x="466344" y="1463040"/>
            <a:ext cx="11265408" cy="1572768"/>
          </a:xfrm>
        </p:spPr>
        <p:txBody>
          <a:bodyPr>
            <a:noAutofit/>
          </a:bodyPr>
          <a:lstStyle/>
          <a:p>
            <a:r>
              <a:rPr lang="en-US" sz="1800" b="1" dirty="0"/>
              <a:t>Intent: </a:t>
            </a:r>
            <a:r>
              <a:rPr lang="en-US" sz="1800" dirty="0"/>
              <a:t>Provides guidance to senior management on their role in the sponsorship and governance of process activities.</a:t>
            </a:r>
            <a:br>
              <a:rPr lang="en-US" sz="1800" dirty="0"/>
            </a:br>
            <a:r>
              <a:rPr lang="zh-CN" altLang="en-US" sz="1800" dirty="0">
                <a:solidFill>
                  <a:srgbClr val="1F497D"/>
                </a:solidFill>
              </a:rPr>
              <a:t>指导高级管理层履行其在支持和治理过程活动中的职责</a:t>
            </a:r>
            <a:endParaRPr lang="en-US" sz="1800" dirty="0">
              <a:solidFill>
                <a:srgbClr val="1F497D"/>
              </a:solidFill>
            </a:endParaRPr>
          </a:p>
          <a:p>
            <a:r>
              <a:rPr lang="en-US" sz="1800" b="1" dirty="0"/>
              <a:t>Value:</a:t>
            </a:r>
            <a:r>
              <a:rPr lang="en-US" sz="1800" dirty="0"/>
              <a:t> Minimizes the cost of process implementation, increases the likelihood of meeting objectives, and ensures that the implemented processes support and contribute to the success of the business.</a:t>
            </a:r>
            <a:br>
              <a:rPr lang="en-US" sz="1800" dirty="0"/>
            </a:br>
            <a:r>
              <a:rPr lang="zh-CN" altLang="en-US" sz="1800" b="0" i="0" u="none" strike="noStrike" dirty="0">
                <a:solidFill>
                  <a:srgbClr val="1F497D"/>
                </a:solidFill>
                <a:effectLst/>
                <a:latin typeface="Arial" panose="020B0604020202020204" pitchFamily="34" charset="0"/>
              </a:rPr>
              <a:t>最大限度地降低过程实施成本，提高实现目标的可能性，并确保实施的过程支持并促成业务成功。</a:t>
            </a:r>
            <a:endParaRPr lang="en-US" sz="1800" dirty="0">
              <a:solidFill>
                <a:srgbClr val="1F497D"/>
              </a:solidFill>
            </a:endParaRPr>
          </a:p>
          <a:p>
            <a:endParaRPr lang="en-US" sz="1800" dirty="0"/>
          </a:p>
        </p:txBody>
      </p:sp>
      <p:sp>
        <p:nvSpPr>
          <p:cNvPr id="6" name="Content Placeholder 5">
            <a:extLst>
              <a:ext uri="{FF2B5EF4-FFF2-40B4-BE49-F238E27FC236}">
                <a16:creationId xmlns:a16="http://schemas.microsoft.com/office/drawing/2014/main" id="{9C2673FC-F315-F645-8EF6-211210521CA0}"/>
              </a:ext>
            </a:extLst>
          </p:cNvPr>
          <p:cNvSpPr>
            <a:spLocks noGrp="1"/>
          </p:cNvSpPr>
          <p:nvPr>
            <p:ph idx="13"/>
          </p:nvPr>
        </p:nvSpPr>
        <p:spPr>
          <a:xfrm>
            <a:off x="463296" y="3346807"/>
            <a:ext cx="11265408" cy="3097485"/>
          </a:xfrm>
        </p:spPr>
        <p:txBody>
          <a:bodyPr>
            <a:normAutofit/>
          </a:bodyPr>
          <a:lstStyle/>
          <a:p>
            <a:r>
              <a:rPr lang="en-US" sz="2000" dirty="0"/>
              <a:t>Strengths</a:t>
            </a:r>
            <a:r>
              <a:rPr lang="ja-JP" altLang="en-US" sz="2000" dirty="0">
                <a:solidFill>
                  <a:srgbClr val="1F497D"/>
                </a:solidFill>
              </a:rPr>
              <a:t>强项</a:t>
            </a:r>
            <a:r>
              <a:rPr lang="en-US" altLang="ja-JP" sz="2000" dirty="0"/>
              <a:t>:</a:t>
            </a:r>
            <a:endParaRPr lang="en-US" sz="20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2000" dirty="0"/>
          </a:p>
          <a:p>
            <a:r>
              <a:rPr lang="en-US" sz="2000" dirty="0"/>
              <a:t>Weaknesses</a:t>
            </a:r>
            <a:r>
              <a:rPr lang="ja-JP" altLang="en-US" sz="2000" dirty="0">
                <a:solidFill>
                  <a:srgbClr val="1F497D"/>
                </a:solidFill>
              </a:rPr>
              <a:t>弱点</a:t>
            </a:r>
            <a:r>
              <a:rPr lang="en-US" altLang="ja-JP" sz="2000" dirty="0"/>
              <a:t>:</a:t>
            </a:r>
            <a:endParaRPr lang="en-US" sz="20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2000" b="0" dirty="0">
              <a:solidFill>
                <a:srgbClr val="1F497D"/>
              </a:solidFill>
            </a:endParaRPr>
          </a:p>
        </p:txBody>
      </p:sp>
      <p:pic>
        <p:nvPicPr>
          <p:cNvPr id="7" name="Content Placeholder 3">
            <a:extLst>
              <a:ext uri="{FF2B5EF4-FFF2-40B4-BE49-F238E27FC236}">
                <a16:creationId xmlns:a16="http://schemas.microsoft.com/office/drawing/2014/main" id="{9F514497-C5FD-2445-A499-822C31FAC2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228600"/>
            <a:ext cx="1207008" cy="1207008"/>
          </a:xfrm>
          <a:prstGeom prst="rect">
            <a:avLst/>
          </a:prstGeom>
        </p:spPr>
      </p:pic>
    </p:spTree>
    <p:extLst>
      <p:ext uri="{BB962C8B-B14F-4D97-AF65-F5344CB8AC3E}">
        <p14:creationId xmlns:p14="http://schemas.microsoft.com/office/powerpoint/2010/main" val="12418883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2229FF2D-70C9-A34D-A424-88DC5BD1C7D3}"/>
              </a:ext>
            </a:extLst>
          </p:cNvPr>
          <p:cNvSpPr>
            <a:spLocks noGrp="1"/>
          </p:cNvSpPr>
          <p:nvPr>
            <p:ph idx="13"/>
          </p:nvPr>
        </p:nvSpPr>
        <p:spPr/>
        <p:txBody>
          <a:bodyPr>
            <a:normAutofit lnSpcReduction="10000"/>
          </a:bodyPr>
          <a:lstStyle/>
          <a:p>
            <a:r>
              <a:rPr lang="en-US" dirty="0"/>
              <a:t>Strengths</a:t>
            </a:r>
            <a:r>
              <a:rPr lang="ja-JP" altLang="en-US" dirty="0">
                <a:solidFill>
                  <a:srgbClr val="1F497D"/>
                </a:solidFill>
              </a:rPr>
              <a:t>强项</a:t>
            </a:r>
            <a:r>
              <a:rPr lang="en-US" altLang="ja-JP" dirty="0"/>
              <a:t>:</a:t>
            </a:r>
            <a:endParaRPr lang="en-US" dirty="0"/>
          </a:p>
          <a:p>
            <a:pPr marL="342900" indent="-342900">
              <a:buFont typeface="Arial" panose="020B0604020202020204" pitchFamily="34" charset="0"/>
              <a:buChar char="•"/>
            </a:pPr>
            <a:r>
              <a:rPr lang="en-US" altLang="ja-JP" sz="2000" b="0" dirty="0"/>
              <a:t>None </a:t>
            </a:r>
            <a:r>
              <a:rPr lang="ja-JP" altLang="en-US" sz="2000" b="0" dirty="0">
                <a:solidFill>
                  <a:srgbClr val="1F497D"/>
                </a:solidFill>
              </a:rPr>
              <a:t>没有</a:t>
            </a:r>
            <a:endParaRPr lang="en-ZA" altLang="ja-JP" sz="2000" b="0" dirty="0">
              <a:solidFill>
                <a:srgbClr val="1F497D"/>
              </a:solidFill>
            </a:endParaRPr>
          </a:p>
          <a:p>
            <a:pPr marL="342900" indent="-342900">
              <a:buFont typeface="Arial" panose="020B0604020202020204" pitchFamily="34" charset="0"/>
              <a:buChar char="•"/>
            </a:pPr>
            <a:endParaRPr lang="en-US" altLang="ja-JP" sz="2000" b="0" dirty="0">
              <a:solidFill>
                <a:srgbClr val="1F497D"/>
              </a:solidFill>
            </a:endParaRPr>
          </a:p>
          <a:p>
            <a:r>
              <a:rPr lang="en-US" sz="2000" dirty="0"/>
              <a:t>Weaknesses</a:t>
            </a:r>
            <a:r>
              <a:rPr lang="ja-JP" altLang="en-US" sz="2000" dirty="0">
                <a:solidFill>
                  <a:srgbClr val="1F497D"/>
                </a:solidFill>
              </a:rPr>
              <a:t>弱点</a:t>
            </a:r>
            <a:r>
              <a:rPr lang="en-US" altLang="ja-JP" sz="2000" dirty="0"/>
              <a:t>:</a:t>
            </a:r>
            <a:endParaRPr lang="en-US" sz="2000" dirty="0"/>
          </a:p>
          <a:p>
            <a:pPr marL="342900" indent="-342900">
              <a:buFont typeface="Arial" panose="020B0604020202020204" pitchFamily="34" charset="0"/>
              <a:buChar char="•"/>
            </a:pPr>
            <a:r>
              <a:rPr lang="en-GB" sz="2000" b="0" dirty="0"/>
              <a:t>In some cases, inadequate induction training is provided. (Engineering - 2.1)</a:t>
            </a:r>
            <a:br>
              <a:rPr lang="en-GB" sz="2000" b="0" dirty="0"/>
            </a:br>
            <a:r>
              <a:rPr lang="zh-CN" altLang="en-US" sz="1800" b="0" dirty="0">
                <a:solidFill>
                  <a:srgbClr val="1F497D"/>
                </a:solidFill>
              </a:rPr>
              <a:t>某些情况下，员工的上岗培训不足</a:t>
            </a:r>
            <a:r>
              <a:rPr lang="ja-JP" altLang="en-US" sz="1800" b="0" dirty="0">
                <a:solidFill>
                  <a:srgbClr val="1F497D"/>
                </a:solidFill>
              </a:rPr>
              <a:t>。</a:t>
            </a:r>
            <a:endParaRPr lang="en-ZA" altLang="ja-JP" sz="1800" b="0" dirty="0">
              <a:solidFill>
                <a:srgbClr val="1F497D"/>
              </a:solidFill>
            </a:endParaRPr>
          </a:p>
          <a:p>
            <a:pPr marL="342900" indent="-342900">
              <a:buFont typeface="Arial" panose="020B0604020202020204" pitchFamily="34" charset="0"/>
              <a:buChar char="•"/>
            </a:pPr>
            <a:r>
              <a:rPr lang="en-GB" altLang="ja-JP" sz="2000" b="0" dirty="0"/>
              <a:t>Some project managers have a weak understanding of the use of statistical and quantitative techniques to manage their projects towards achieving the business </a:t>
            </a:r>
            <a:r>
              <a:rPr lang="en-GB" altLang="ja-JP" sz="2000" b="0" dirty="0" err="1"/>
              <a:t>QPPOs</a:t>
            </a:r>
            <a:r>
              <a:rPr lang="en-GB" altLang="ja-JP" sz="2000" b="0" dirty="0"/>
              <a:t>. (Project Management - 2.1)</a:t>
            </a:r>
            <a:br>
              <a:rPr lang="en-GB" altLang="ja-JP" sz="2000" b="0" dirty="0"/>
            </a:br>
            <a:r>
              <a:rPr lang="zh-CN" altLang="en-US" sz="1800" b="0" dirty="0">
                <a:solidFill>
                  <a:srgbClr val="1F497D"/>
                </a:solidFill>
              </a:rPr>
              <a:t>一些项目经理对如何使用统计和量化技术对项目进行管理以达成</a:t>
            </a:r>
            <a:r>
              <a:rPr lang="en-US" altLang="zh-CN" sz="1800" b="0" dirty="0">
                <a:solidFill>
                  <a:srgbClr val="1F497D"/>
                </a:solidFill>
              </a:rPr>
              <a:t>QPPO</a:t>
            </a:r>
            <a:r>
              <a:rPr lang="zh-CN" altLang="en-US" sz="1800" b="0" dirty="0">
                <a:solidFill>
                  <a:srgbClr val="1F497D"/>
                </a:solidFill>
              </a:rPr>
              <a:t>的理解不够充分。</a:t>
            </a:r>
            <a:endParaRPr lang="en-ZA" altLang="ja-JP" sz="1800" b="0" dirty="0">
              <a:solidFill>
                <a:srgbClr val="1F497D"/>
              </a:solidFill>
            </a:endParaRPr>
          </a:p>
          <a:p>
            <a:pPr marL="342900" indent="-342900">
              <a:buFont typeface="Arial" panose="020B0604020202020204" pitchFamily="34" charset="0"/>
              <a:buChar char="•"/>
            </a:pPr>
            <a:endParaRPr lang="en-ZA" altLang="zh-CN" sz="2000" b="0" dirty="0">
              <a:solidFill>
                <a:srgbClr val="1F497D"/>
              </a:solidFill>
            </a:endParaRPr>
          </a:p>
        </p:txBody>
      </p:sp>
      <p:pic>
        <p:nvPicPr>
          <p:cNvPr id="8" name="Picture 7">
            <a:extLst>
              <a:ext uri="{FF2B5EF4-FFF2-40B4-BE49-F238E27FC236}">
                <a16:creationId xmlns:a16="http://schemas.microsoft.com/office/drawing/2014/main" id="{9EC4B8E7-E430-0B48-A30F-0DC56283EC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228600"/>
            <a:ext cx="1215390" cy="1207008"/>
          </a:xfrm>
          <a:prstGeom prst="rect">
            <a:avLst/>
          </a:prstGeom>
        </p:spPr>
      </p:pic>
      <p:sp>
        <p:nvSpPr>
          <p:cNvPr id="3" name="Title 2">
            <a:extLst>
              <a:ext uri="{FF2B5EF4-FFF2-40B4-BE49-F238E27FC236}">
                <a16:creationId xmlns:a16="http://schemas.microsoft.com/office/drawing/2014/main" id="{DC8BCBD2-BB96-4EFA-B4BA-DD959BC15EBD}"/>
              </a:ext>
            </a:extLst>
          </p:cNvPr>
          <p:cNvSpPr>
            <a:spLocks noGrp="1"/>
          </p:cNvSpPr>
          <p:nvPr>
            <p:ph type="title"/>
          </p:nvPr>
        </p:nvSpPr>
        <p:spPr/>
        <p:txBody>
          <a:bodyPr>
            <a:normAutofit/>
          </a:bodyPr>
          <a:lstStyle/>
          <a:p>
            <a:r>
              <a:rPr lang="en-US" dirty="0"/>
              <a:t>Implementation Infrastructure (II) </a:t>
            </a:r>
            <a:r>
              <a:rPr lang="zh-CN" altLang="en-US" dirty="0">
                <a:solidFill>
                  <a:srgbClr val="1F497D"/>
                </a:solidFill>
              </a:rPr>
              <a:t>实施基础条件</a:t>
            </a:r>
            <a:endParaRPr lang="en-ZA" dirty="0">
              <a:solidFill>
                <a:srgbClr val="1F497D"/>
              </a:solidFill>
            </a:endParaRPr>
          </a:p>
        </p:txBody>
      </p:sp>
      <p:sp>
        <p:nvSpPr>
          <p:cNvPr id="10" name="Content Placeholder 5">
            <a:extLst>
              <a:ext uri="{FF2B5EF4-FFF2-40B4-BE49-F238E27FC236}">
                <a16:creationId xmlns:a16="http://schemas.microsoft.com/office/drawing/2014/main" id="{9045050B-D4DF-4E82-A4C1-CE0EBE15B30E}"/>
              </a:ext>
            </a:extLst>
          </p:cNvPr>
          <p:cNvSpPr txBox="1">
            <a:spLocks/>
          </p:cNvSpPr>
          <p:nvPr/>
        </p:nvSpPr>
        <p:spPr>
          <a:xfrm>
            <a:off x="460248" y="1555507"/>
            <a:ext cx="11265408" cy="157276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b="1" dirty="0"/>
              <a:t>Intent: </a:t>
            </a:r>
            <a:r>
              <a:rPr lang="en-US" sz="1800" dirty="0"/>
              <a:t>Ensure that the processes important to an organization are persistently and habitually used and improved.</a:t>
            </a:r>
            <a:br>
              <a:rPr lang="en-US" sz="1800" dirty="0"/>
            </a:br>
            <a:r>
              <a:rPr lang="zh-CN" altLang="en-US" sz="1800" dirty="0">
                <a:solidFill>
                  <a:srgbClr val="1F497D"/>
                </a:solidFill>
              </a:rPr>
              <a:t>确保组织重要过程得到一致和熟练的运用和改进。 </a:t>
            </a:r>
            <a:endParaRPr lang="en-US" sz="1800" dirty="0">
              <a:solidFill>
                <a:srgbClr val="1F497D"/>
              </a:solidFill>
            </a:endParaRPr>
          </a:p>
          <a:p>
            <a:r>
              <a:rPr lang="en-US" sz="1800" b="1" dirty="0"/>
              <a:t>Value:</a:t>
            </a:r>
            <a:r>
              <a:rPr lang="en-US" sz="1800" dirty="0"/>
              <a:t> Sustains the ability to consistently achieve goals and objectives efficiently and effectively.</a:t>
            </a:r>
            <a:br>
              <a:rPr lang="en-US" sz="1800" dirty="0"/>
            </a:br>
            <a:r>
              <a:rPr lang="zh-CN" altLang="en-US" sz="1800" dirty="0">
                <a:solidFill>
                  <a:srgbClr val="1F497D"/>
                </a:solidFill>
              </a:rPr>
              <a:t>维持有效和高效地实现目标的能力。 </a:t>
            </a:r>
            <a:endParaRPr lang="en-US" sz="1800" dirty="0">
              <a:solidFill>
                <a:srgbClr val="1F497D"/>
              </a:solidFill>
            </a:endParaRPr>
          </a:p>
          <a:p>
            <a:endParaRPr lang="en-US" sz="1800" dirty="0"/>
          </a:p>
        </p:txBody>
      </p:sp>
    </p:spTree>
    <p:extLst>
      <p:ext uri="{BB962C8B-B14F-4D97-AF65-F5344CB8AC3E}">
        <p14:creationId xmlns:p14="http://schemas.microsoft.com/office/powerpoint/2010/main" val="23960823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63279EB5-ECB2-514D-81BE-320B00964CAA}"/>
              </a:ext>
            </a:extLst>
          </p:cNvPr>
          <p:cNvSpPr>
            <a:spLocks noGrp="1"/>
          </p:cNvSpPr>
          <p:nvPr>
            <p:ph idx="13"/>
          </p:nvPr>
        </p:nvSpPr>
        <p:spPr>
          <a:xfrm>
            <a:off x="466344" y="2941106"/>
            <a:ext cx="11265408" cy="3097485"/>
          </a:xfrm>
        </p:spPr>
        <p:txBody>
          <a:bodyPr>
            <a:normAutofit/>
          </a:bodyPr>
          <a:lstStyle/>
          <a:p>
            <a:r>
              <a:rPr lang="en-US" dirty="0"/>
              <a:t>Strengths</a:t>
            </a:r>
            <a:r>
              <a:rPr lang="ja-JP" altLang="en-US" dirty="0">
                <a:solidFill>
                  <a:srgbClr val="1F497D"/>
                </a:solidFill>
              </a:rPr>
              <a:t>强项</a:t>
            </a:r>
            <a:r>
              <a:rPr lang="en-US" altLang="ja-JP" dirty="0"/>
              <a:t>:</a:t>
            </a:r>
            <a:endParaRPr lang="en-US" dirty="0"/>
          </a:p>
          <a:p>
            <a:pPr marL="342900" indent="-342900">
              <a:buFont typeface="Arial" panose="020B0604020202020204" pitchFamily="34" charset="0"/>
              <a:buChar char="•"/>
            </a:pPr>
            <a:r>
              <a:rPr lang="en-US" altLang="ja-JP" sz="2000" b="0" dirty="0"/>
              <a:t>None </a:t>
            </a:r>
            <a:r>
              <a:rPr lang="ja-JP" altLang="en-US" sz="2000" b="0" dirty="0">
                <a:solidFill>
                  <a:srgbClr val="1F497D"/>
                </a:solidFill>
              </a:rPr>
              <a:t>没有</a:t>
            </a:r>
            <a:endParaRPr lang="en-US" altLang="ja-JP" sz="2000" b="0" dirty="0">
              <a:solidFill>
                <a:srgbClr val="1F497D"/>
              </a:solidFill>
            </a:endParaRPr>
          </a:p>
          <a:p>
            <a:endParaRPr lang="en-US" dirty="0"/>
          </a:p>
        </p:txBody>
      </p:sp>
      <p:pic>
        <p:nvPicPr>
          <p:cNvPr id="10" name="Picture 9">
            <a:extLst>
              <a:ext uri="{FF2B5EF4-FFF2-40B4-BE49-F238E27FC236}">
                <a16:creationId xmlns:a16="http://schemas.microsoft.com/office/drawing/2014/main" id="{1D917CA8-C953-3D41-BB4D-AE90DA4944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704" y="310896"/>
            <a:ext cx="1352550" cy="1028700"/>
          </a:xfrm>
          <a:prstGeom prst="rect">
            <a:avLst/>
          </a:prstGeom>
        </p:spPr>
      </p:pic>
      <p:sp>
        <p:nvSpPr>
          <p:cNvPr id="3" name="Title 2">
            <a:extLst>
              <a:ext uri="{FF2B5EF4-FFF2-40B4-BE49-F238E27FC236}">
                <a16:creationId xmlns:a16="http://schemas.microsoft.com/office/drawing/2014/main" id="{729B6FBD-CD48-43B2-99F2-DBC6C3011C1E}"/>
              </a:ext>
            </a:extLst>
          </p:cNvPr>
          <p:cNvSpPr>
            <a:spLocks noGrp="1"/>
          </p:cNvSpPr>
          <p:nvPr>
            <p:ph type="title"/>
          </p:nvPr>
        </p:nvSpPr>
        <p:spPr/>
        <p:txBody>
          <a:bodyPr>
            <a:noAutofit/>
          </a:bodyPr>
          <a:lstStyle/>
          <a:p>
            <a:r>
              <a:rPr lang="en-US" sz="2400" dirty="0"/>
              <a:t>Managing Performance and Measurement (</a:t>
            </a:r>
            <a:r>
              <a:rPr lang="en-US" sz="2400" dirty="0" err="1"/>
              <a:t>MPM</a:t>
            </a:r>
            <a:r>
              <a:rPr lang="en-US" sz="2400" dirty="0"/>
              <a:t>) </a:t>
            </a:r>
            <a:r>
              <a:rPr lang="zh-CN" altLang="en-US" sz="2400" dirty="0">
                <a:solidFill>
                  <a:srgbClr val="1F497D"/>
                </a:solidFill>
              </a:rPr>
              <a:t>管理绩效与度量</a:t>
            </a:r>
            <a:endParaRPr lang="en-ZA" sz="2400" dirty="0">
              <a:solidFill>
                <a:srgbClr val="1F497D"/>
              </a:solidFill>
            </a:endParaRPr>
          </a:p>
        </p:txBody>
      </p:sp>
      <p:sp>
        <p:nvSpPr>
          <p:cNvPr id="12" name="Content Placeholder 7">
            <a:extLst>
              <a:ext uri="{FF2B5EF4-FFF2-40B4-BE49-F238E27FC236}">
                <a16:creationId xmlns:a16="http://schemas.microsoft.com/office/drawing/2014/main" id="{1ED947F3-5626-4DC5-883B-9F149E032369}"/>
              </a:ext>
            </a:extLst>
          </p:cNvPr>
          <p:cNvSpPr txBox="1">
            <a:spLocks/>
          </p:cNvSpPr>
          <p:nvPr/>
        </p:nvSpPr>
        <p:spPr>
          <a:xfrm>
            <a:off x="466344" y="1463040"/>
            <a:ext cx="11265408" cy="141939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b="1" dirty="0"/>
              <a:t>Intent: </a:t>
            </a:r>
            <a:r>
              <a:rPr lang="en-US" sz="1800" dirty="0"/>
              <a:t>Manage performance using measurement and analysis to achieve business objectives.</a:t>
            </a:r>
            <a:br>
              <a:rPr lang="en-US" sz="1800" dirty="0"/>
            </a:br>
            <a:r>
              <a:rPr lang="zh-CN" altLang="en-US" sz="1800" dirty="0">
                <a:solidFill>
                  <a:srgbClr val="1F497D"/>
                </a:solidFill>
              </a:rPr>
              <a:t>使用度量和分析来管理性能，以实现业务目标。 </a:t>
            </a:r>
            <a:endParaRPr lang="en-US" sz="1800" dirty="0">
              <a:solidFill>
                <a:srgbClr val="1F497D"/>
              </a:solidFill>
            </a:endParaRPr>
          </a:p>
          <a:p>
            <a:r>
              <a:rPr lang="en-US" sz="1800" b="1" dirty="0"/>
              <a:t>Value:</a:t>
            </a:r>
            <a:r>
              <a:rPr lang="en-US" sz="1800" dirty="0"/>
              <a:t> Maximizes business return on investment by focusing management and improvement efforts on cost, schedule, and quality performance.</a:t>
            </a:r>
            <a:br>
              <a:rPr lang="en-US" sz="1800" dirty="0"/>
            </a:br>
            <a:r>
              <a:rPr lang="zh-CN" altLang="en-US" sz="1800" dirty="0">
                <a:solidFill>
                  <a:srgbClr val="1F497D"/>
                </a:solidFill>
              </a:rPr>
              <a:t>将管理和改进工作集中在成本、进度和质量性能上，最大限度地提高业务投资回报。</a:t>
            </a:r>
          </a:p>
          <a:p>
            <a:endParaRPr lang="en-US" sz="1800" dirty="0"/>
          </a:p>
          <a:p>
            <a:endParaRPr lang="en-US" sz="1800" dirty="0"/>
          </a:p>
        </p:txBody>
      </p:sp>
    </p:spTree>
    <p:extLst>
      <p:ext uri="{BB962C8B-B14F-4D97-AF65-F5344CB8AC3E}">
        <p14:creationId xmlns:p14="http://schemas.microsoft.com/office/powerpoint/2010/main" val="884424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63279EB5-ECB2-514D-81BE-320B00964CAA}"/>
              </a:ext>
            </a:extLst>
          </p:cNvPr>
          <p:cNvSpPr>
            <a:spLocks noGrp="1"/>
          </p:cNvSpPr>
          <p:nvPr>
            <p:ph idx="13"/>
          </p:nvPr>
        </p:nvSpPr>
        <p:spPr>
          <a:xfrm>
            <a:off x="466344" y="2941106"/>
            <a:ext cx="11265408" cy="3097485"/>
          </a:xfrm>
        </p:spPr>
        <p:txBody>
          <a:bodyPr>
            <a:normAutofit/>
          </a:bodyPr>
          <a:lstStyle/>
          <a:p>
            <a:pPr marL="342900" indent="-342900">
              <a:buFont typeface="Arial" panose="020B0604020202020204" pitchFamily="34" charset="0"/>
              <a:buChar char="•"/>
            </a:pPr>
            <a:endParaRPr lang="en-ZA" altLang="ja-JP" sz="2000" b="0" dirty="0"/>
          </a:p>
          <a:p>
            <a:r>
              <a:rPr lang="en-US" dirty="0"/>
              <a:t>Weaknesses</a:t>
            </a:r>
            <a:endParaRPr lang="en-ZA" dirty="0"/>
          </a:p>
          <a:p>
            <a:pPr marL="342900" indent="-342900">
              <a:buFont typeface="Arial" panose="020B0604020202020204" pitchFamily="34" charset="0"/>
              <a:buChar char="•"/>
            </a:pPr>
            <a:r>
              <a:rPr lang="en-US" altLang="ja-JP" sz="2000" b="0" dirty="0"/>
              <a:t>In some cases </a:t>
            </a:r>
            <a:r>
              <a:rPr lang="en-US" altLang="ja-JP" sz="2000" b="0" dirty="0" err="1"/>
              <a:t>QPPOs</a:t>
            </a:r>
            <a:r>
              <a:rPr lang="en-US" altLang="ja-JP" sz="2000" b="0" dirty="0"/>
              <a:t> are not clearly traceable to all business, performance and/or measurement objectives. (4.1)</a:t>
            </a:r>
            <a:br>
              <a:rPr lang="en-US" altLang="ja-JP" sz="2000" b="0" dirty="0"/>
            </a:br>
            <a:r>
              <a:rPr lang="zh-CN" altLang="en-US" sz="1800" b="0" dirty="0">
                <a:solidFill>
                  <a:srgbClr val="1F497D"/>
                </a:solidFill>
              </a:rPr>
              <a:t>某些情况下，不能明确将</a:t>
            </a:r>
            <a:r>
              <a:rPr lang="en-US" altLang="ja-JP" sz="1800" b="0" dirty="0" err="1">
                <a:solidFill>
                  <a:srgbClr val="1F497D"/>
                </a:solidFill>
              </a:rPr>
              <a:t>QPPO</a:t>
            </a:r>
            <a:r>
              <a:rPr lang="zh-CN" altLang="en-US" sz="1800" b="0" dirty="0">
                <a:solidFill>
                  <a:srgbClr val="1F497D"/>
                </a:solidFill>
              </a:rPr>
              <a:t>追溯到所有业务，性能和</a:t>
            </a:r>
            <a:r>
              <a:rPr lang="en-US" altLang="zh-CN" sz="1800" b="0" dirty="0">
                <a:solidFill>
                  <a:srgbClr val="1F497D"/>
                </a:solidFill>
              </a:rPr>
              <a:t>/</a:t>
            </a:r>
            <a:r>
              <a:rPr lang="zh-CN" altLang="en-US" sz="1800" b="0" dirty="0">
                <a:solidFill>
                  <a:srgbClr val="1F497D"/>
                </a:solidFill>
              </a:rPr>
              <a:t>或度量目标。</a:t>
            </a:r>
            <a:endParaRPr lang="en-ZA" altLang="zh-CN" sz="1800" b="0" dirty="0">
              <a:solidFill>
                <a:srgbClr val="1F497D"/>
              </a:solidFill>
            </a:endParaRPr>
          </a:p>
          <a:p>
            <a:pPr marL="342900" indent="-342900">
              <a:buFont typeface="Arial" panose="020B0604020202020204" pitchFamily="34" charset="0"/>
              <a:buChar char="•"/>
            </a:pPr>
            <a:r>
              <a:rPr lang="en-US" sz="2100" b="0" dirty="0"/>
              <a:t>Although many prediction models have been developed, some are not updated. (4.4)</a:t>
            </a:r>
            <a:br>
              <a:rPr lang="en-US" sz="2100" b="0" dirty="0"/>
            </a:br>
            <a:r>
              <a:rPr lang="zh-CN" altLang="en-US" sz="1800" b="0" dirty="0">
                <a:solidFill>
                  <a:srgbClr val="1F497D"/>
                </a:solidFill>
              </a:rPr>
              <a:t>已开发了许多预测模型，但其中一些模型尚未更新。</a:t>
            </a:r>
            <a:endParaRPr lang="en-US" sz="1800" b="0" dirty="0">
              <a:solidFill>
                <a:srgbClr val="1F497D"/>
              </a:solidFill>
            </a:endParaRPr>
          </a:p>
          <a:p>
            <a:endParaRPr lang="en-US" dirty="0"/>
          </a:p>
        </p:txBody>
      </p:sp>
      <p:pic>
        <p:nvPicPr>
          <p:cNvPr id="10" name="Picture 9">
            <a:extLst>
              <a:ext uri="{FF2B5EF4-FFF2-40B4-BE49-F238E27FC236}">
                <a16:creationId xmlns:a16="http://schemas.microsoft.com/office/drawing/2014/main" id="{1D917CA8-C953-3D41-BB4D-AE90DA4944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704" y="310896"/>
            <a:ext cx="1352550" cy="1028700"/>
          </a:xfrm>
          <a:prstGeom prst="rect">
            <a:avLst/>
          </a:prstGeom>
        </p:spPr>
      </p:pic>
      <p:sp>
        <p:nvSpPr>
          <p:cNvPr id="3" name="Title 2">
            <a:extLst>
              <a:ext uri="{FF2B5EF4-FFF2-40B4-BE49-F238E27FC236}">
                <a16:creationId xmlns:a16="http://schemas.microsoft.com/office/drawing/2014/main" id="{729B6FBD-CD48-43B2-99F2-DBC6C3011C1E}"/>
              </a:ext>
            </a:extLst>
          </p:cNvPr>
          <p:cNvSpPr>
            <a:spLocks noGrp="1"/>
          </p:cNvSpPr>
          <p:nvPr>
            <p:ph type="title"/>
          </p:nvPr>
        </p:nvSpPr>
        <p:spPr/>
        <p:txBody>
          <a:bodyPr>
            <a:noAutofit/>
          </a:bodyPr>
          <a:lstStyle/>
          <a:p>
            <a:r>
              <a:rPr lang="en-US" sz="2400" dirty="0"/>
              <a:t>Managing Performance and Measurement (</a:t>
            </a:r>
            <a:r>
              <a:rPr lang="en-US" sz="2400" dirty="0" err="1"/>
              <a:t>MPM</a:t>
            </a:r>
            <a:r>
              <a:rPr lang="en-US" sz="2400" dirty="0"/>
              <a:t>) </a:t>
            </a:r>
            <a:r>
              <a:rPr lang="zh-CN" altLang="en-US" sz="2400" dirty="0">
                <a:solidFill>
                  <a:srgbClr val="1F497D"/>
                </a:solidFill>
              </a:rPr>
              <a:t>管理绩效与度量</a:t>
            </a:r>
            <a:endParaRPr lang="en-ZA" sz="2400" dirty="0">
              <a:solidFill>
                <a:srgbClr val="1F497D"/>
              </a:solidFill>
            </a:endParaRPr>
          </a:p>
        </p:txBody>
      </p:sp>
      <p:sp>
        <p:nvSpPr>
          <p:cNvPr id="12" name="Content Placeholder 7">
            <a:extLst>
              <a:ext uri="{FF2B5EF4-FFF2-40B4-BE49-F238E27FC236}">
                <a16:creationId xmlns:a16="http://schemas.microsoft.com/office/drawing/2014/main" id="{1ED947F3-5626-4DC5-883B-9F149E032369}"/>
              </a:ext>
            </a:extLst>
          </p:cNvPr>
          <p:cNvSpPr txBox="1">
            <a:spLocks/>
          </p:cNvSpPr>
          <p:nvPr/>
        </p:nvSpPr>
        <p:spPr>
          <a:xfrm>
            <a:off x="466344" y="1463040"/>
            <a:ext cx="11265408" cy="141939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b="1" dirty="0"/>
              <a:t>Intent: </a:t>
            </a:r>
            <a:r>
              <a:rPr lang="en-US" sz="1800" dirty="0"/>
              <a:t>Manage performance using measurement and analysis to achieve business objectives.</a:t>
            </a:r>
            <a:br>
              <a:rPr lang="en-US" sz="1800" dirty="0"/>
            </a:br>
            <a:r>
              <a:rPr lang="zh-CN" altLang="en-US" sz="1800" dirty="0">
                <a:solidFill>
                  <a:srgbClr val="1F497D"/>
                </a:solidFill>
              </a:rPr>
              <a:t>使用度量和分析来管理性能，以实现业务目标。 </a:t>
            </a:r>
            <a:endParaRPr lang="en-US" sz="1800" dirty="0">
              <a:solidFill>
                <a:srgbClr val="1F497D"/>
              </a:solidFill>
            </a:endParaRPr>
          </a:p>
          <a:p>
            <a:r>
              <a:rPr lang="en-US" sz="1800" b="1" dirty="0"/>
              <a:t>Value:</a:t>
            </a:r>
            <a:r>
              <a:rPr lang="en-US" sz="1800" dirty="0"/>
              <a:t> Maximizes business return on investment by focusing management and improvement efforts on cost, schedule, and quality performance.</a:t>
            </a:r>
            <a:br>
              <a:rPr lang="en-US" sz="1800" dirty="0"/>
            </a:br>
            <a:r>
              <a:rPr lang="zh-CN" altLang="en-US" sz="1800" dirty="0">
                <a:solidFill>
                  <a:srgbClr val="1F497D"/>
                </a:solidFill>
              </a:rPr>
              <a:t>将管理和改进工作集中在成本、进度和质量性能上，最大限度地提高业务投资回报。</a:t>
            </a:r>
          </a:p>
          <a:p>
            <a:endParaRPr lang="en-US" sz="1800" dirty="0"/>
          </a:p>
          <a:p>
            <a:endParaRPr lang="en-US" sz="1800" dirty="0"/>
          </a:p>
        </p:txBody>
      </p:sp>
    </p:spTree>
    <p:extLst>
      <p:ext uri="{BB962C8B-B14F-4D97-AF65-F5344CB8AC3E}">
        <p14:creationId xmlns:p14="http://schemas.microsoft.com/office/powerpoint/2010/main" val="21961805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D5C0589-D524-8C48-B3B9-B5BA8350A22C}"/>
              </a:ext>
            </a:extLst>
          </p:cNvPr>
          <p:cNvSpPr>
            <a:spLocks noGrp="1"/>
          </p:cNvSpPr>
          <p:nvPr>
            <p:ph type="title"/>
          </p:nvPr>
        </p:nvSpPr>
        <p:spPr/>
        <p:txBody>
          <a:bodyPr>
            <a:normAutofit/>
          </a:bodyPr>
          <a:lstStyle/>
          <a:p>
            <a:r>
              <a:rPr lang="en-US" dirty="0"/>
              <a:t>Monitor and Control (MC) </a:t>
            </a:r>
            <a:r>
              <a:rPr lang="zh-CN" altLang="en-US" dirty="0">
                <a:solidFill>
                  <a:srgbClr val="1F497D"/>
                </a:solidFill>
              </a:rPr>
              <a:t>控制与监督</a:t>
            </a:r>
            <a:endParaRPr lang="en-US" dirty="0">
              <a:solidFill>
                <a:srgbClr val="1F497D"/>
              </a:solidFill>
            </a:endParaRPr>
          </a:p>
        </p:txBody>
      </p:sp>
      <p:sp>
        <p:nvSpPr>
          <p:cNvPr id="5" name="Content Placeholder 4">
            <a:extLst>
              <a:ext uri="{FF2B5EF4-FFF2-40B4-BE49-F238E27FC236}">
                <a16:creationId xmlns:a16="http://schemas.microsoft.com/office/drawing/2014/main" id="{CB786E03-BE8A-F746-8A22-456740951822}"/>
              </a:ext>
            </a:extLst>
          </p:cNvPr>
          <p:cNvSpPr>
            <a:spLocks noGrp="1"/>
          </p:cNvSpPr>
          <p:nvPr>
            <p:ph idx="4294967295"/>
          </p:nvPr>
        </p:nvSpPr>
        <p:spPr>
          <a:xfrm>
            <a:off x="609877" y="1352518"/>
            <a:ext cx="11265408" cy="1572768"/>
          </a:xfrm>
        </p:spPr>
        <p:txBody>
          <a:bodyPr>
            <a:noAutofit/>
          </a:bodyPr>
          <a:lstStyle/>
          <a:p>
            <a:r>
              <a:rPr lang="en-US" sz="1800" b="1" dirty="0"/>
              <a:t>Intent: </a:t>
            </a:r>
            <a:r>
              <a:rPr lang="en-US" sz="1800" dirty="0"/>
              <a:t>Provide an understanding of the project progress so appropriate corrective actions can be taken when performance deviates significantly from plans.</a:t>
            </a:r>
            <a:br>
              <a:rPr lang="en-US" sz="1800" dirty="0"/>
            </a:br>
            <a:r>
              <a:rPr lang="zh-CN" altLang="en-US" sz="1800" dirty="0">
                <a:solidFill>
                  <a:srgbClr val="1F497D"/>
                </a:solidFill>
              </a:rPr>
              <a:t>提供对项目进度的掌握，以便在绩效显著偏离计划时采取适当的纠正措施。 </a:t>
            </a:r>
            <a:endParaRPr lang="en-US" sz="1800" dirty="0">
              <a:solidFill>
                <a:srgbClr val="1F497D"/>
              </a:solidFill>
            </a:endParaRPr>
          </a:p>
          <a:p>
            <a:r>
              <a:rPr lang="en-US" sz="1800" b="1" dirty="0"/>
              <a:t>Value:</a:t>
            </a:r>
            <a:r>
              <a:rPr lang="en-US" sz="1800" dirty="0"/>
              <a:t> Increases the probability of meeting objectives by taking early actions to adjust for significant performance deviations.</a:t>
            </a:r>
            <a:br>
              <a:rPr lang="en-US" sz="1800" dirty="0"/>
            </a:br>
            <a:r>
              <a:rPr lang="zh-CN" altLang="en-US" sz="1800" dirty="0">
                <a:solidFill>
                  <a:srgbClr val="1F497D"/>
                </a:solidFill>
              </a:rPr>
              <a:t>通过及早采取行动调整显著绩效偏差，提高达成目标的可能性。 </a:t>
            </a:r>
            <a:endParaRPr lang="en-US" sz="1800" dirty="0">
              <a:solidFill>
                <a:srgbClr val="1F497D"/>
              </a:solidFill>
            </a:endParaRPr>
          </a:p>
        </p:txBody>
      </p:sp>
      <p:sp>
        <p:nvSpPr>
          <p:cNvPr id="6" name="Content Placeholder 5">
            <a:extLst>
              <a:ext uri="{FF2B5EF4-FFF2-40B4-BE49-F238E27FC236}">
                <a16:creationId xmlns:a16="http://schemas.microsoft.com/office/drawing/2014/main" id="{7C296FF8-E60A-F943-9AEF-133A70FE7CC2}"/>
              </a:ext>
            </a:extLst>
          </p:cNvPr>
          <p:cNvSpPr>
            <a:spLocks noGrp="1"/>
          </p:cNvSpPr>
          <p:nvPr>
            <p:ph idx="13"/>
          </p:nvPr>
        </p:nvSpPr>
        <p:spPr>
          <a:xfrm>
            <a:off x="613579" y="3069045"/>
            <a:ext cx="11265408" cy="3097485"/>
          </a:xfrm>
        </p:spPr>
        <p:txBody>
          <a:bodyPr>
            <a:noAutofit/>
          </a:bodyPr>
          <a:lstStyle/>
          <a:p>
            <a:r>
              <a:rPr lang="en-US" sz="1800" dirty="0"/>
              <a:t>Strengths</a:t>
            </a:r>
            <a:r>
              <a:rPr lang="ja-JP" altLang="en-US" sz="1800" dirty="0">
                <a:solidFill>
                  <a:srgbClr val="1F497D"/>
                </a:solidFill>
              </a:rPr>
              <a:t>强项</a:t>
            </a:r>
            <a:r>
              <a:rPr lang="en-US" altLang="ja-JP" sz="1800" dirty="0"/>
              <a:t>:</a:t>
            </a:r>
            <a:endParaRPr lang="en-US" sz="1800" dirty="0"/>
          </a:p>
          <a:p>
            <a:pPr marL="342900" indent="-342900">
              <a:buFont typeface="Arial" panose="020B0604020202020204" pitchFamily="34" charset="0"/>
              <a:buChar char="•"/>
            </a:pPr>
            <a:r>
              <a:rPr lang="en-US" sz="1800" b="0" dirty="0"/>
              <a:t>Project Managers and Quality Assurance oversee and give assurance to effective stakeholder involvement during the project‘s lifecycle.</a:t>
            </a:r>
            <a:br>
              <a:rPr lang="en-US" sz="1800" b="0" dirty="0"/>
            </a:br>
            <a:r>
              <a:rPr lang="zh-CN" altLang="en-US" sz="1800" b="0" dirty="0">
                <a:solidFill>
                  <a:srgbClr val="1F497D"/>
                </a:solidFill>
              </a:rPr>
              <a:t>项目经理和质量保证人员监督并保证利益相关者有效的参与到整个项目生命周期中。</a:t>
            </a:r>
            <a:endParaRPr lang="en-ZA" altLang="zh-CN" sz="1800" b="0" dirty="0">
              <a:solidFill>
                <a:srgbClr val="1F497D"/>
              </a:solidFill>
            </a:endParaRPr>
          </a:p>
          <a:p>
            <a:pPr marL="342900" indent="-342900">
              <a:buFont typeface="Arial" panose="020B0604020202020204" pitchFamily="34" charset="0"/>
              <a:buChar char="•"/>
            </a:pPr>
            <a:endParaRPr lang="en-US" sz="1800" b="0" dirty="0">
              <a:solidFill>
                <a:srgbClr val="1F497D"/>
              </a:solidFill>
            </a:endParaRPr>
          </a:p>
          <a:p>
            <a:r>
              <a:rPr lang="en-US" sz="1800" dirty="0"/>
              <a:t>Weaknesses</a:t>
            </a:r>
            <a:r>
              <a:rPr lang="ja-JP" altLang="en-US" sz="1800" dirty="0">
                <a:solidFill>
                  <a:srgbClr val="1F497D"/>
                </a:solidFill>
              </a:rPr>
              <a:t>弱点</a:t>
            </a:r>
            <a:r>
              <a:rPr lang="en-US" altLang="ja-JP" sz="1800" dirty="0"/>
              <a:t>:</a:t>
            </a:r>
            <a:endParaRPr lang="en-US" sz="1800" dirty="0"/>
          </a:p>
          <a:p>
            <a:pPr marL="342900" indent="-342900">
              <a:buFont typeface="Arial" panose="020B0604020202020204" pitchFamily="34" charset="0"/>
              <a:buChar char="•"/>
            </a:pPr>
            <a:r>
              <a:rPr lang="en-US" sz="1800" b="0" dirty="0"/>
              <a:t>Some aspects of monitor and control reports were incomplete. (1.1)</a:t>
            </a:r>
            <a:br>
              <a:rPr lang="en-US" sz="1800" b="0" dirty="0"/>
            </a:br>
            <a:r>
              <a:rPr lang="zh-CN" altLang="en-US" sz="1800" b="0" dirty="0">
                <a:solidFill>
                  <a:srgbClr val="1F497D"/>
                </a:solidFill>
              </a:rPr>
              <a:t>控制与监督报告的某些方面不够完整。</a:t>
            </a:r>
            <a:endParaRPr lang="en-US" sz="1800" b="0" dirty="0">
              <a:solidFill>
                <a:srgbClr val="1F497D"/>
              </a:solidFill>
            </a:endParaRPr>
          </a:p>
        </p:txBody>
      </p:sp>
      <p:pic>
        <p:nvPicPr>
          <p:cNvPr id="7" name="Picture 6">
            <a:extLst>
              <a:ext uri="{FF2B5EF4-FFF2-40B4-BE49-F238E27FC236}">
                <a16:creationId xmlns:a16="http://schemas.microsoft.com/office/drawing/2014/main" id="{6B859F02-E316-0F49-87DC-CBED754134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29184"/>
            <a:ext cx="1381125" cy="1028700"/>
          </a:xfrm>
          <a:prstGeom prst="rect">
            <a:avLst/>
          </a:prstGeom>
        </p:spPr>
      </p:pic>
    </p:spTree>
    <p:extLst>
      <p:ext uri="{BB962C8B-B14F-4D97-AF65-F5344CB8AC3E}">
        <p14:creationId xmlns:p14="http://schemas.microsoft.com/office/powerpoint/2010/main" val="29160305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6C4BC60-EF81-EB4C-A665-87F237A1A07B}"/>
              </a:ext>
            </a:extLst>
          </p:cNvPr>
          <p:cNvSpPr>
            <a:spLocks noGrp="1"/>
          </p:cNvSpPr>
          <p:nvPr>
            <p:ph type="title"/>
          </p:nvPr>
        </p:nvSpPr>
        <p:spPr/>
        <p:txBody>
          <a:bodyPr>
            <a:normAutofit/>
          </a:bodyPr>
          <a:lstStyle/>
          <a:p>
            <a:r>
              <a:rPr lang="en-US" dirty="0"/>
              <a:t>Organizational Training (OT) </a:t>
            </a:r>
            <a:r>
              <a:rPr lang="ja-JP" altLang="en-US" dirty="0">
                <a:solidFill>
                  <a:srgbClr val="1F497D"/>
                </a:solidFill>
              </a:rPr>
              <a:t>组织级培训</a:t>
            </a:r>
            <a:endParaRPr lang="en-US" dirty="0">
              <a:solidFill>
                <a:srgbClr val="1F497D"/>
              </a:solidFill>
            </a:endParaRPr>
          </a:p>
        </p:txBody>
      </p:sp>
      <p:sp>
        <p:nvSpPr>
          <p:cNvPr id="5" name="Content Placeholder 4">
            <a:extLst>
              <a:ext uri="{FF2B5EF4-FFF2-40B4-BE49-F238E27FC236}">
                <a16:creationId xmlns:a16="http://schemas.microsoft.com/office/drawing/2014/main" id="{D45684F9-A7D1-9546-96B3-5A91CC5E5FE2}"/>
              </a:ext>
            </a:extLst>
          </p:cNvPr>
          <p:cNvSpPr>
            <a:spLocks noGrp="1"/>
          </p:cNvSpPr>
          <p:nvPr>
            <p:ph idx="4294967295"/>
          </p:nvPr>
        </p:nvSpPr>
        <p:spPr>
          <a:xfrm>
            <a:off x="466344" y="1463040"/>
            <a:ext cx="11265408" cy="1572768"/>
          </a:xfrm>
        </p:spPr>
        <p:txBody>
          <a:bodyPr>
            <a:normAutofit/>
          </a:bodyPr>
          <a:lstStyle/>
          <a:p>
            <a:r>
              <a:rPr lang="en-US" sz="1800" b="1" dirty="0"/>
              <a:t>Intent: </a:t>
            </a:r>
            <a:r>
              <a:rPr lang="en-US" sz="1800" dirty="0"/>
              <a:t>Develop the skills and knowledge of personnel so they perform their roles efficiently and effectively.</a:t>
            </a:r>
            <a:br>
              <a:rPr lang="en-US" sz="1800" dirty="0"/>
            </a:br>
            <a:r>
              <a:rPr lang="zh-CN" altLang="en-US" sz="1800" dirty="0">
                <a:solidFill>
                  <a:srgbClr val="1F497D"/>
                </a:solidFill>
              </a:rPr>
              <a:t>培养人员的技能和知识，以便他们高效且有效地执行他们的角色。</a:t>
            </a:r>
            <a:endParaRPr lang="en-US" sz="1800" dirty="0">
              <a:solidFill>
                <a:srgbClr val="1F497D"/>
              </a:solidFill>
            </a:endParaRPr>
          </a:p>
          <a:p>
            <a:r>
              <a:rPr lang="en-US" sz="1800" b="1" dirty="0"/>
              <a:t>Value:</a:t>
            </a:r>
            <a:r>
              <a:rPr lang="en-US" sz="1800" dirty="0"/>
              <a:t> Enhances individuals’ skills and knowledge to improve organizational work performance.</a:t>
            </a:r>
            <a:br>
              <a:rPr lang="en-US" sz="1800" dirty="0"/>
            </a:br>
            <a:r>
              <a:rPr lang="zh-CN" altLang="en-US" sz="1800" dirty="0">
                <a:solidFill>
                  <a:srgbClr val="1F497D"/>
                </a:solidFill>
              </a:rPr>
              <a:t>增强个人的技能和知识，提高组织工作性能。</a:t>
            </a:r>
            <a:endParaRPr lang="en-US" sz="1800" dirty="0">
              <a:solidFill>
                <a:srgbClr val="1F497D"/>
              </a:solidFill>
            </a:endParaRPr>
          </a:p>
        </p:txBody>
      </p:sp>
      <p:sp>
        <p:nvSpPr>
          <p:cNvPr id="6" name="Content Placeholder 5">
            <a:extLst>
              <a:ext uri="{FF2B5EF4-FFF2-40B4-BE49-F238E27FC236}">
                <a16:creationId xmlns:a16="http://schemas.microsoft.com/office/drawing/2014/main" id="{94AD9C52-82B3-1242-85E6-0757B38F4F87}"/>
              </a:ext>
            </a:extLst>
          </p:cNvPr>
          <p:cNvSpPr>
            <a:spLocks noGrp="1"/>
          </p:cNvSpPr>
          <p:nvPr>
            <p:ph idx="13"/>
          </p:nvPr>
        </p:nvSpPr>
        <p:spPr>
          <a:xfrm>
            <a:off x="463296" y="2852765"/>
            <a:ext cx="11265408" cy="3368421"/>
          </a:xfrm>
        </p:spPr>
        <p:txBody>
          <a:bodyPr>
            <a:normAutofit/>
          </a:bodyPr>
          <a:lstStyle/>
          <a:p>
            <a:r>
              <a:rPr lang="en-US" sz="1800" dirty="0"/>
              <a:t>Strengths</a:t>
            </a:r>
            <a:r>
              <a:rPr lang="ja-JP" altLang="en-US" sz="1800" dirty="0">
                <a:solidFill>
                  <a:srgbClr val="1F497D"/>
                </a:solidFill>
              </a:rPr>
              <a:t>强项</a:t>
            </a:r>
            <a:r>
              <a:rPr lang="en-US" altLang="ja-JP" sz="1800" dirty="0"/>
              <a:t>:</a:t>
            </a:r>
            <a:endParaRPr lang="en-US" sz="1800" dirty="0"/>
          </a:p>
          <a:p>
            <a:pPr marL="342900" indent="-342900">
              <a:buFont typeface="Arial" panose="020B0604020202020204" pitchFamily="34" charset="0"/>
              <a:buChar char="•"/>
            </a:pPr>
            <a:r>
              <a:rPr lang="en-US" sz="1800" b="0" dirty="0"/>
              <a:t>A comprehensive strategic training plan in support of business objectives has been established, maintained and executed.</a:t>
            </a:r>
            <a:br>
              <a:rPr lang="en-US" sz="1800" b="0" dirty="0"/>
            </a:br>
            <a:r>
              <a:rPr lang="zh-CN" altLang="en-US" sz="1800" b="0" dirty="0">
                <a:solidFill>
                  <a:srgbClr val="1F497D"/>
                </a:solidFill>
              </a:rPr>
              <a:t>已经建立，维护和执行了支持业务目标的全面战略培训计划。</a:t>
            </a:r>
            <a:endParaRPr lang="en-ZA" altLang="zh-CN" sz="1800" b="0" dirty="0">
              <a:solidFill>
                <a:srgbClr val="1F497D"/>
              </a:solidFill>
            </a:endParaRPr>
          </a:p>
          <a:p>
            <a:pPr marL="342900" indent="-342900">
              <a:buFont typeface="Arial" panose="020B0604020202020204" pitchFamily="34" charset="0"/>
              <a:buChar char="•"/>
            </a:pPr>
            <a:r>
              <a:rPr lang="en-US" sz="1800" b="0" dirty="0"/>
              <a:t>Instructor training evaluations are well defined and performed to establish and maintain the </a:t>
            </a:r>
            <a:r>
              <a:rPr lang="en-US" sz="1800" b="0" dirty="0" err="1"/>
              <a:t>organisation's</a:t>
            </a:r>
            <a:r>
              <a:rPr lang="en-US" sz="1800" b="0" dirty="0"/>
              <a:t> training capability and ensure continuous improvement.</a:t>
            </a:r>
            <a:br>
              <a:rPr lang="en-US" sz="1800" b="0" dirty="0"/>
            </a:br>
            <a:r>
              <a:rPr lang="zh-CN" altLang="en-US" sz="1800" b="0" dirty="0">
                <a:solidFill>
                  <a:srgbClr val="1F497D"/>
                </a:solidFill>
              </a:rPr>
              <a:t>良好地定义和执行讲师培训评估，以建立和维护组织的培训能力并确保持续改进。</a:t>
            </a:r>
            <a:endParaRPr lang="en-ZA" altLang="zh-CN" sz="1800" b="0" dirty="0">
              <a:solidFill>
                <a:srgbClr val="1F497D"/>
              </a:solidFill>
            </a:endParaRPr>
          </a:p>
          <a:p>
            <a:pPr marL="342900" indent="-342900">
              <a:buFont typeface="Arial" panose="020B0604020202020204" pitchFamily="34" charset="0"/>
              <a:buChar char="•"/>
            </a:pPr>
            <a:endParaRPr lang="en-US" sz="1800" b="0" dirty="0">
              <a:solidFill>
                <a:srgbClr val="1F497D"/>
              </a:solidFill>
            </a:endParaRPr>
          </a:p>
          <a:p>
            <a:r>
              <a:rPr lang="en-US" sz="1800" dirty="0"/>
              <a:t>Weaknesses</a:t>
            </a:r>
            <a:r>
              <a:rPr lang="ja-JP" altLang="en-US" sz="1800" dirty="0">
                <a:solidFill>
                  <a:srgbClr val="1F497D"/>
                </a:solidFill>
              </a:rPr>
              <a:t>弱点</a:t>
            </a:r>
            <a:r>
              <a:rPr lang="en-US" altLang="ja-JP" sz="1800"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p:txBody>
      </p:sp>
      <p:pic>
        <p:nvPicPr>
          <p:cNvPr id="7" name="Picture 6">
            <a:extLst>
              <a:ext uri="{FF2B5EF4-FFF2-40B4-BE49-F238E27FC236}">
                <a16:creationId xmlns:a16="http://schemas.microsoft.com/office/drawing/2014/main" id="{794B23BD-7F77-0348-8E21-4C5522D314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8338" y="237744"/>
            <a:ext cx="1200150" cy="1076325"/>
          </a:xfrm>
          <a:prstGeom prst="rect">
            <a:avLst/>
          </a:prstGeom>
        </p:spPr>
      </p:pic>
    </p:spTree>
    <p:extLst>
      <p:ext uri="{BB962C8B-B14F-4D97-AF65-F5344CB8AC3E}">
        <p14:creationId xmlns:p14="http://schemas.microsoft.com/office/powerpoint/2010/main" val="29418854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TextBox 4"/>
          <p:cNvSpPr txBox="1">
            <a:spLocks noChangeArrowheads="1"/>
          </p:cNvSpPr>
          <p:nvPr/>
        </p:nvSpPr>
        <p:spPr bwMode="auto">
          <a:xfrm>
            <a:off x="2057399" y="3192134"/>
            <a:ext cx="8077201"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GB" altLang="zh-CN" sz="2000" dirty="0">
                <a:latin typeface="+mn-lt"/>
              </a:rPr>
              <a:t>It is a pleasure and an honour to be here with you today. We are now looking forward to presenting to you the final findings.</a:t>
            </a:r>
          </a:p>
          <a:p>
            <a:pPr algn="ctr" eaLnBrk="1" hangingPunct="1"/>
            <a:r>
              <a:rPr lang="zh-CN" altLang="en-US" sz="2000" dirty="0">
                <a:solidFill>
                  <a:srgbClr val="1F497D"/>
                </a:solidFill>
                <a:latin typeface="宋体" panose="02010600030101010101" pitchFamily="2" charset="-122"/>
                <a:ea typeface="宋体" panose="02010600030101010101" pitchFamily="2" charset="-122"/>
              </a:rPr>
              <a:t>今天能和大家在一起，我感到非常荣幸。我们现在期待着向您展示贵司的最终结果。</a:t>
            </a:r>
            <a:endParaRPr lang="en-ZA" altLang="zh-CN" sz="2000" dirty="0">
              <a:solidFill>
                <a:srgbClr val="1F497D"/>
              </a:solidFill>
              <a:latin typeface="宋体" panose="02010600030101010101" pitchFamily="2" charset="-122"/>
              <a:ea typeface="宋体" panose="02010600030101010101" pitchFamily="2" charset="-122"/>
            </a:endParaRPr>
          </a:p>
        </p:txBody>
      </p:sp>
      <p:pic>
        <p:nvPicPr>
          <p:cNvPr id="28" name="Picture 27">
            <a:extLst>
              <a:ext uri="{FF2B5EF4-FFF2-40B4-BE49-F238E27FC236}">
                <a16:creationId xmlns:a16="http://schemas.microsoft.com/office/drawing/2014/main" id="{A6954CA7-005C-4F39-92CE-D8155080ED4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21770" y="4964680"/>
            <a:ext cx="728200" cy="810578"/>
          </a:xfrm>
          <a:prstGeom prst="rect">
            <a:avLst/>
          </a:prstGeom>
        </p:spPr>
      </p:pic>
      <p:pic>
        <p:nvPicPr>
          <p:cNvPr id="31" name="Picture 30" descr="A close up of a logo&#10;&#10;Description automatically generated">
            <a:extLst>
              <a:ext uri="{FF2B5EF4-FFF2-40B4-BE49-F238E27FC236}">
                <a16:creationId xmlns:a16="http://schemas.microsoft.com/office/drawing/2014/main" id="{50841FAF-D96B-4746-B5BE-9D26E787C767}"/>
              </a:ext>
            </a:extLst>
          </p:cNvPr>
          <p:cNvPicPr>
            <a:picLocks noChangeAspect="1"/>
          </p:cNvPicPr>
          <p:nvPr/>
        </p:nvPicPr>
        <p:blipFill rotWithShape="1">
          <a:blip r:embed="rId4">
            <a:extLst>
              <a:ext uri="{28A0092B-C50C-407E-A947-70E740481C1C}">
                <a14:useLocalDpi xmlns:a14="http://schemas.microsoft.com/office/drawing/2010/main" val="0"/>
              </a:ext>
            </a:extLst>
          </a:blip>
          <a:srcRect l="14660" t="18576" r="13021" b="14083"/>
          <a:stretch/>
        </p:blipFill>
        <p:spPr>
          <a:xfrm>
            <a:off x="6367966" y="4942063"/>
            <a:ext cx="812573" cy="855812"/>
          </a:xfrm>
          <a:prstGeom prst="rect">
            <a:avLst/>
          </a:prstGeom>
        </p:spPr>
      </p:pic>
      <p:pic>
        <p:nvPicPr>
          <p:cNvPr id="32" name="Picture 31" descr="A close up of a sign&#10;&#10;Description automatically generated">
            <a:extLst>
              <a:ext uri="{FF2B5EF4-FFF2-40B4-BE49-F238E27FC236}">
                <a16:creationId xmlns:a16="http://schemas.microsoft.com/office/drawing/2014/main" id="{3E788F89-59DA-4112-8599-0FCF45176EB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13797" y="4977007"/>
            <a:ext cx="812573" cy="785927"/>
          </a:xfrm>
          <a:prstGeom prst="rect">
            <a:avLst/>
          </a:prstGeom>
        </p:spPr>
      </p:pic>
      <p:pic>
        <p:nvPicPr>
          <p:cNvPr id="33" name="Picture 32">
            <a:extLst>
              <a:ext uri="{FF2B5EF4-FFF2-40B4-BE49-F238E27FC236}">
                <a16:creationId xmlns:a16="http://schemas.microsoft.com/office/drawing/2014/main" id="{81B2B80C-7265-40EB-97CE-CE0C4FE7D991}"/>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17030" t="2007" r="14562" b="-2007"/>
          <a:stretch/>
        </p:blipFill>
        <p:spPr>
          <a:xfrm>
            <a:off x="8595873" y="4964680"/>
            <a:ext cx="1116817" cy="810578"/>
          </a:xfrm>
          <a:prstGeom prst="rect">
            <a:avLst/>
          </a:prstGeom>
        </p:spPr>
      </p:pic>
      <p:grpSp>
        <p:nvGrpSpPr>
          <p:cNvPr id="34" name="Group 33">
            <a:extLst>
              <a:ext uri="{FF2B5EF4-FFF2-40B4-BE49-F238E27FC236}">
                <a16:creationId xmlns:a16="http://schemas.microsoft.com/office/drawing/2014/main" id="{EEBEE5F4-012C-410B-AC0D-D34E631EDC0C}"/>
              </a:ext>
            </a:extLst>
          </p:cNvPr>
          <p:cNvGrpSpPr/>
          <p:nvPr/>
        </p:nvGrpSpPr>
        <p:grpSpPr>
          <a:xfrm>
            <a:off x="9787040" y="5065095"/>
            <a:ext cx="846120" cy="609751"/>
            <a:chOff x="152400" y="4012035"/>
            <a:chExt cx="1986438" cy="1179745"/>
          </a:xfrm>
        </p:grpSpPr>
        <p:pic>
          <p:nvPicPr>
            <p:cNvPr id="35" name="Picture 34">
              <a:extLst>
                <a:ext uri="{FF2B5EF4-FFF2-40B4-BE49-F238E27FC236}">
                  <a16:creationId xmlns:a16="http://schemas.microsoft.com/office/drawing/2014/main" id="{C02AEB9D-8841-45F7-8CAB-1B38968DF35C}"/>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t="21920" b="21052"/>
            <a:stretch/>
          </p:blipFill>
          <p:spPr>
            <a:xfrm>
              <a:off x="152400" y="4058960"/>
              <a:ext cx="1986438" cy="1132820"/>
            </a:xfrm>
            <a:prstGeom prst="rect">
              <a:avLst/>
            </a:prstGeom>
          </p:spPr>
        </p:pic>
        <p:grpSp>
          <p:nvGrpSpPr>
            <p:cNvPr id="36" name="Group 35">
              <a:extLst>
                <a:ext uri="{FF2B5EF4-FFF2-40B4-BE49-F238E27FC236}">
                  <a16:creationId xmlns:a16="http://schemas.microsoft.com/office/drawing/2014/main" id="{FD9B4C94-FB3C-43D3-BABE-98A6FFD0C43F}"/>
                </a:ext>
              </a:extLst>
            </p:cNvPr>
            <p:cNvGrpSpPr/>
            <p:nvPr/>
          </p:nvGrpSpPr>
          <p:grpSpPr>
            <a:xfrm>
              <a:off x="252395" y="4012035"/>
              <a:ext cx="1756513" cy="441334"/>
              <a:chOff x="3505200" y="5861931"/>
              <a:chExt cx="1754272" cy="584757"/>
            </a:xfrm>
          </p:grpSpPr>
          <p:sp>
            <p:nvSpPr>
              <p:cNvPr id="37" name="Rectangle 36">
                <a:extLst>
                  <a:ext uri="{FF2B5EF4-FFF2-40B4-BE49-F238E27FC236}">
                    <a16:creationId xmlns:a16="http://schemas.microsoft.com/office/drawing/2014/main" id="{648A3EA6-FBEC-43F7-A250-298AFED49EDC}"/>
                  </a:ext>
                </a:extLst>
              </p:cNvPr>
              <p:cNvSpPr/>
              <p:nvPr/>
            </p:nvSpPr>
            <p:spPr>
              <a:xfrm>
                <a:off x="3505200" y="5861931"/>
                <a:ext cx="1754272" cy="5847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38" name="Graphic 37">
                <a:extLst>
                  <a:ext uri="{FF2B5EF4-FFF2-40B4-BE49-F238E27FC236}">
                    <a16:creationId xmlns:a16="http://schemas.microsoft.com/office/drawing/2014/main" id="{638D3C24-2693-4B6E-8918-A946A332AB6C}"/>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505200" y="5861931"/>
                <a:ext cx="1754272" cy="584757"/>
              </a:xfrm>
              <a:prstGeom prst="rect">
                <a:avLst/>
              </a:prstGeom>
            </p:spPr>
          </p:pic>
        </p:grpSp>
      </p:grpSp>
      <p:pic>
        <p:nvPicPr>
          <p:cNvPr id="39" name="Picture 38" descr="A picture containing clipart&#10;&#10;Description automatically generated">
            <a:extLst>
              <a:ext uri="{FF2B5EF4-FFF2-40B4-BE49-F238E27FC236}">
                <a16:creationId xmlns:a16="http://schemas.microsoft.com/office/drawing/2014/main" id="{528DADE8-D1C4-46AD-8EA1-39B725B1FB4D}"/>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254889" y="5002169"/>
            <a:ext cx="1266632" cy="735603"/>
          </a:xfrm>
          <a:prstGeom prst="rect">
            <a:avLst/>
          </a:prstGeom>
        </p:spPr>
      </p:pic>
      <p:pic>
        <p:nvPicPr>
          <p:cNvPr id="40" name="Picture 39">
            <a:extLst>
              <a:ext uri="{FF2B5EF4-FFF2-40B4-BE49-F238E27FC236}">
                <a16:creationId xmlns:a16="http://schemas.microsoft.com/office/drawing/2014/main" id="{B30F9EC6-7007-442F-9B14-472D791273E4}"/>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124321" y="5002169"/>
            <a:ext cx="728200" cy="735603"/>
          </a:xfrm>
          <a:prstGeom prst="rect">
            <a:avLst/>
          </a:prstGeom>
        </p:spPr>
      </p:pic>
      <p:pic>
        <p:nvPicPr>
          <p:cNvPr id="41" name="Picture 40">
            <a:extLst>
              <a:ext uri="{FF2B5EF4-FFF2-40B4-BE49-F238E27FC236}">
                <a16:creationId xmlns:a16="http://schemas.microsoft.com/office/drawing/2014/main" id="{4FC067E0-B1E2-4ABB-954D-E36139045FC8}"/>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5700720" y="5113775"/>
            <a:ext cx="592894" cy="512391"/>
          </a:xfrm>
          <a:prstGeom prst="rect">
            <a:avLst/>
          </a:prstGeom>
        </p:spPr>
      </p:pic>
      <p:pic>
        <p:nvPicPr>
          <p:cNvPr id="42" name="Picture 41">
            <a:extLst>
              <a:ext uri="{FF2B5EF4-FFF2-40B4-BE49-F238E27FC236}">
                <a16:creationId xmlns:a16="http://schemas.microsoft.com/office/drawing/2014/main" id="{DA8C5C63-6380-45A7-84FE-5E6876A17586}"/>
              </a:ext>
            </a:extLst>
          </p:cNvPr>
          <p:cNvPicPr>
            <a:picLocks noChangeAspect="1"/>
          </p:cNvPicPr>
          <p:nvPr/>
        </p:nvPicPr>
        <p:blipFill>
          <a:blip r:embed="rId13"/>
          <a:stretch>
            <a:fillRect/>
          </a:stretch>
        </p:blipFill>
        <p:spPr>
          <a:xfrm>
            <a:off x="1577231" y="5019498"/>
            <a:ext cx="670188" cy="700942"/>
          </a:xfrm>
          <a:prstGeom prst="rect">
            <a:avLst/>
          </a:prstGeom>
        </p:spPr>
      </p:pic>
      <p:pic>
        <p:nvPicPr>
          <p:cNvPr id="43" name="Picture 42" descr="A close up of a logo&#10;&#10;Description automatically generated">
            <a:extLst>
              <a:ext uri="{FF2B5EF4-FFF2-40B4-BE49-F238E27FC236}">
                <a16:creationId xmlns:a16="http://schemas.microsoft.com/office/drawing/2014/main" id="{194C16C1-AB6D-486E-B218-635DBF4B8FAC}"/>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926873" y="4948626"/>
            <a:ext cx="812573" cy="842689"/>
          </a:xfrm>
          <a:prstGeom prst="rect">
            <a:avLst/>
          </a:prstGeom>
        </p:spPr>
      </p:pic>
      <p:pic>
        <p:nvPicPr>
          <p:cNvPr id="30" name="Picture 2" descr="http://eurasiangroup.org/clones/photos/photo3/Flag_China.gif">
            <a:extLst>
              <a:ext uri="{FF2B5EF4-FFF2-40B4-BE49-F238E27FC236}">
                <a16:creationId xmlns:a16="http://schemas.microsoft.com/office/drawing/2014/main" id="{84755B69-BFB3-4DF9-9DCE-0371AA3E46D0}"/>
              </a:ext>
            </a:extLst>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2940926" y="1122988"/>
            <a:ext cx="1268760" cy="71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 name="Picture 4" descr="https://www.cia.gov/library/publications/the-world-factbook/graphics/flags/large/sf-lgflag.gif">
            <a:extLst>
              <a:ext uri="{FF2B5EF4-FFF2-40B4-BE49-F238E27FC236}">
                <a16:creationId xmlns:a16="http://schemas.microsoft.com/office/drawing/2014/main" id="{41871355-1312-45A2-8E6A-04F7CB8C0250}"/>
              </a:ext>
            </a:extLst>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7120058" y="1128559"/>
            <a:ext cx="1231569" cy="718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 name="Picture 2" descr="http://www.diabetesmine.com/wp-content/uploads/2011/02/spain-flag.gif">
            <a:extLst>
              <a:ext uri="{FF2B5EF4-FFF2-40B4-BE49-F238E27FC236}">
                <a16:creationId xmlns:a16="http://schemas.microsoft.com/office/drawing/2014/main" id="{1C931E23-301D-469B-BF90-4C5ECB960684}"/>
              </a:ext>
            </a:extLst>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8490820" y="1137931"/>
            <a:ext cx="1268762" cy="714158"/>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12" descr="http://1.bp.blogspot.com/-dCG_ru9E2jY/Twy2lX1A4MI/AAAAAAABCVQ/sk5d4dhnIhM/s1600/Switzerland_Flag.jpg">
            <a:extLst>
              <a:ext uri="{FF2B5EF4-FFF2-40B4-BE49-F238E27FC236}">
                <a16:creationId xmlns:a16="http://schemas.microsoft.com/office/drawing/2014/main" id="{BDA7A5F8-ADC2-4BFD-A075-8392E7EC5FC4}"/>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2409394" y="1994893"/>
            <a:ext cx="1264748" cy="718248"/>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8">
            <a:extLst>
              <a:ext uri="{FF2B5EF4-FFF2-40B4-BE49-F238E27FC236}">
                <a16:creationId xmlns:a16="http://schemas.microsoft.com/office/drawing/2014/main" id="{A649E791-D552-40F4-B8C4-7515DD97AB67}"/>
              </a:ext>
            </a:extLst>
          </p:cNvPr>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6559671" y="2027939"/>
            <a:ext cx="1264745" cy="692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 name="Picture 47">
            <a:extLst>
              <a:ext uri="{FF2B5EF4-FFF2-40B4-BE49-F238E27FC236}">
                <a16:creationId xmlns:a16="http://schemas.microsoft.com/office/drawing/2014/main" id="{E33EAABC-2899-48E0-96A0-0C07D8FFD715}"/>
              </a:ext>
            </a:extLst>
          </p:cNvPr>
          <p:cNvPicPr>
            <a:picLocks noChangeAspect="1"/>
          </p:cNvPicPr>
          <p:nvPr/>
        </p:nvPicPr>
        <p:blipFill>
          <a:blip r:embed="rId20"/>
          <a:stretch>
            <a:fillRect/>
          </a:stretch>
        </p:blipFill>
        <p:spPr>
          <a:xfrm>
            <a:off x="5706358" y="1120228"/>
            <a:ext cx="1268762" cy="718248"/>
          </a:xfrm>
          <a:prstGeom prst="rect">
            <a:avLst/>
          </a:prstGeom>
        </p:spPr>
      </p:pic>
      <p:pic>
        <p:nvPicPr>
          <p:cNvPr id="49" name="Picture 48" descr="http://www.onlinenewspapers.com/images/germany.gif">
            <a:extLst>
              <a:ext uri="{FF2B5EF4-FFF2-40B4-BE49-F238E27FC236}">
                <a16:creationId xmlns:a16="http://schemas.microsoft.com/office/drawing/2014/main" id="{6ED03CC8-9FAC-401B-81FE-D38E6380CEED}"/>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298402" y="1137931"/>
            <a:ext cx="1268763" cy="700545"/>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49">
            <a:extLst>
              <a:ext uri="{FF2B5EF4-FFF2-40B4-BE49-F238E27FC236}">
                <a16:creationId xmlns:a16="http://schemas.microsoft.com/office/drawing/2014/main" id="{362ED00E-C545-4B39-9A0D-F02600F5740D}"/>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1577231" y="1122988"/>
            <a:ext cx="1274979" cy="723819"/>
          </a:xfrm>
          <a:prstGeom prst="rect">
            <a:avLst/>
          </a:prstGeom>
        </p:spPr>
      </p:pic>
      <p:pic>
        <p:nvPicPr>
          <p:cNvPr id="51" name="Picture 50" descr="A close up of a logo&#10;&#10;Description automatically generated">
            <a:extLst>
              <a:ext uri="{FF2B5EF4-FFF2-40B4-BE49-F238E27FC236}">
                <a16:creationId xmlns:a16="http://schemas.microsoft.com/office/drawing/2014/main" id="{27F450A7-29A6-453C-AA30-1D943F81760E}"/>
              </a:ext>
            </a:extLst>
          </p:cNvPr>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7986718" y="2033186"/>
            <a:ext cx="1233910" cy="681927"/>
          </a:xfrm>
          <a:prstGeom prst="rect">
            <a:avLst/>
          </a:prstGeom>
        </p:spPr>
      </p:pic>
      <p:pic>
        <p:nvPicPr>
          <p:cNvPr id="53" name="Picture 52">
            <a:extLst>
              <a:ext uri="{FF2B5EF4-FFF2-40B4-BE49-F238E27FC236}">
                <a16:creationId xmlns:a16="http://schemas.microsoft.com/office/drawing/2014/main" id="{7A8360C1-1D66-48B8-BE45-A6842C07D84A}"/>
              </a:ext>
            </a:extLst>
          </p:cNvPr>
          <p:cNvPicPr>
            <a:picLocks noChangeAspect="1"/>
          </p:cNvPicPr>
          <p:nvPr/>
        </p:nvPicPr>
        <p:blipFill>
          <a:blip r:embed="rId24"/>
          <a:stretch>
            <a:fillRect/>
          </a:stretch>
        </p:blipFill>
        <p:spPr>
          <a:xfrm>
            <a:off x="3794834" y="1994893"/>
            <a:ext cx="1264745" cy="735807"/>
          </a:xfrm>
          <a:prstGeom prst="rect">
            <a:avLst/>
          </a:prstGeom>
        </p:spPr>
      </p:pic>
      <p:pic>
        <p:nvPicPr>
          <p:cNvPr id="54" name="Picture 2" descr="Flag of the United Arab Emirates.svg">
            <a:extLst>
              <a:ext uri="{FF2B5EF4-FFF2-40B4-BE49-F238E27FC236}">
                <a16:creationId xmlns:a16="http://schemas.microsoft.com/office/drawing/2014/main" id="{523E9192-CCFB-4236-AFA3-A604A9052164}"/>
              </a:ext>
            </a:extLst>
          </p:cNvPr>
          <p:cNvPicPr>
            <a:picLocks noChangeAspect="1" noChangeArrowheads="1"/>
          </p:cNvPicPr>
          <p:nvPr/>
        </p:nvPicPr>
        <p:blipFill>
          <a:blip r:embed="rId25" cstate="print">
            <a:extLst>
              <a:ext uri="{28A0092B-C50C-407E-A947-70E740481C1C}">
                <a14:useLocalDpi xmlns:a14="http://schemas.microsoft.com/office/drawing/2010/main" val="0"/>
              </a:ext>
            </a:extLst>
          </a:blip>
          <a:srcRect/>
          <a:stretch>
            <a:fillRect/>
          </a:stretch>
        </p:blipFill>
        <p:spPr bwMode="auto">
          <a:xfrm>
            <a:off x="5180271" y="2013201"/>
            <a:ext cx="1258708" cy="6816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00157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8AE9ED4-B81C-E643-B0FB-82AA3CD0D245}"/>
              </a:ext>
            </a:extLst>
          </p:cNvPr>
          <p:cNvSpPr>
            <a:spLocks noGrp="1"/>
          </p:cNvSpPr>
          <p:nvPr>
            <p:ph type="title"/>
          </p:nvPr>
        </p:nvSpPr>
        <p:spPr/>
        <p:txBody>
          <a:bodyPr>
            <a:normAutofit/>
          </a:bodyPr>
          <a:lstStyle/>
          <a:p>
            <a:r>
              <a:rPr lang="en-US" dirty="0"/>
              <a:t>Peer Reviews (PR) </a:t>
            </a:r>
            <a:r>
              <a:rPr lang="ja-JP" altLang="en-US" dirty="0">
                <a:solidFill>
                  <a:srgbClr val="1F497D"/>
                </a:solidFill>
              </a:rPr>
              <a:t>同行评审</a:t>
            </a:r>
            <a:endParaRPr lang="en-US" dirty="0">
              <a:solidFill>
                <a:srgbClr val="1F497D"/>
              </a:solidFill>
            </a:endParaRPr>
          </a:p>
        </p:txBody>
      </p:sp>
      <p:sp>
        <p:nvSpPr>
          <p:cNvPr id="6" name="Content Placeholder 5">
            <a:extLst>
              <a:ext uri="{FF2B5EF4-FFF2-40B4-BE49-F238E27FC236}">
                <a16:creationId xmlns:a16="http://schemas.microsoft.com/office/drawing/2014/main" id="{A73DBA89-1615-5D48-959E-6DDC9924763E}"/>
              </a:ext>
            </a:extLst>
          </p:cNvPr>
          <p:cNvSpPr>
            <a:spLocks noGrp="1"/>
          </p:cNvSpPr>
          <p:nvPr>
            <p:ph idx="13"/>
          </p:nvPr>
        </p:nvSpPr>
        <p:spPr>
          <a:xfrm>
            <a:off x="468111" y="3188759"/>
            <a:ext cx="11265408" cy="3097485"/>
          </a:xfrm>
        </p:spPr>
        <p:txBody>
          <a:bodyPr>
            <a:normAutofit/>
          </a:bodyPr>
          <a:lstStyle/>
          <a:p>
            <a:r>
              <a:rPr lang="en-US" sz="1800" dirty="0"/>
              <a:t>Strengths</a:t>
            </a:r>
            <a:r>
              <a:rPr lang="ja-JP" altLang="en-US" sz="1800" dirty="0">
                <a:solidFill>
                  <a:srgbClr val="1F497D"/>
                </a:solidFill>
              </a:rPr>
              <a:t>强项</a:t>
            </a:r>
            <a:r>
              <a:rPr lang="en-US" altLang="ja-JP" sz="1800"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a:p>
            <a:r>
              <a:rPr lang="en-US" sz="1800" dirty="0"/>
              <a:t>Weaknesses</a:t>
            </a:r>
            <a:r>
              <a:rPr lang="ja-JP" altLang="en-US" sz="1800" dirty="0">
                <a:solidFill>
                  <a:srgbClr val="1F497D"/>
                </a:solidFill>
              </a:rPr>
              <a:t>弱点</a:t>
            </a:r>
            <a:r>
              <a:rPr lang="en-US" altLang="ja-JP" sz="1800" dirty="0"/>
              <a:t>:</a:t>
            </a:r>
            <a:endParaRPr lang="en-US" sz="1800" dirty="0"/>
          </a:p>
          <a:p>
            <a:pPr marL="342900" indent="-342900">
              <a:buFont typeface="Arial" panose="020B0604020202020204" pitchFamily="34" charset="0"/>
              <a:buChar char="•"/>
            </a:pPr>
            <a:r>
              <a:rPr lang="en-US" sz="1800" b="0" dirty="0"/>
              <a:t>Not all available data from peer review results are analyzed sufficiently. (3.1)</a:t>
            </a:r>
            <a:br>
              <a:rPr lang="en-US" sz="1800" b="0" dirty="0"/>
            </a:br>
            <a:r>
              <a:rPr lang="zh-CN" altLang="en-US" sz="1800" b="0" dirty="0">
                <a:solidFill>
                  <a:srgbClr val="1F497D"/>
                </a:solidFill>
              </a:rPr>
              <a:t>并非对同行评审结果中的所有数据都进行了充分的分析。</a:t>
            </a:r>
            <a:endParaRPr lang="en-US" sz="1800" b="0" dirty="0">
              <a:solidFill>
                <a:srgbClr val="1F497D"/>
              </a:solidFill>
            </a:endParaRPr>
          </a:p>
        </p:txBody>
      </p:sp>
      <p:pic>
        <p:nvPicPr>
          <p:cNvPr id="7" name="Picture 6">
            <a:extLst>
              <a:ext uri="{FF2B5EF4-FFF2-40B4-BE49-F238E27FC236}">
                <a16:creationId xmlns:a16="http://schemas.microsoft.com/office/drawing/2014/main" id="{1A54BFAC-FF60-1E4C-8144-8651057084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0040"/>
            <a:ext cx="1181100" cy="1019175"/>
          </a:xfrm>
          <a:prstGeom prst="rect">
            <a:avLst/>
          </a:prstGeom>
        </p:spPr>
      </p:pic>
      <p:sp>
        <p:nvSpPr>
          <p:cNvPr id="8" name="TextBox 7">
            <a:extLst>
              <a:ext uri="{FF2B5EF4-FFF2-40B4-BE49-F238E27FC236}">
                <a16:creationId xmlns:a16="http://schemas.microsoft.com/office/drawing/2014/main" id="{48A0ADB3-2913-A34C-998D-46F2649F32A7}"/>
              </a:ext>
            </a:extLst>
          </p:cNvPr>
          <p:cNvSpPr txBox="1"/>
          <p:nvPr/>
        </p:nvSpPr>
        <p:spPr>
          <a:xfrm>
            <a:off x="466344" y="1444752"/>
            <a:ext cx="11267175" cy="1477328"/>
          </a:xfrm>
          <a:prstGeom prst="rect">
            <a:avLst/>
          </a:prstGeom>
          <a:noFill/>
        </p:spPr>
        <p:txBody>
          <a:bodyPr wrap="square" rtlCol="0">
            <a:spAutoFit/>
          </a:bodyPr>
          <a:lstStyle/>
          <a:p>
            <a:pPr marL="342900" indent="-342900">
              <a:buFont typeface="Arial" panose="020B0604020202020204" pitchFamily="34" charset="0"/>
              <a:buChar char="•"/>
            </a:pPr>
            <a:r>
              <a:rPr lang="en-US" b="1" dirty="0"/>
              <a:t>Intent: </a:t>
            </a:r>
            <a:r>
              <a:rPr lang="en-US" dirty="0"/>
              <a:t>Identify and address work product issues through reviews by the producer’s peers or Subject Matter Experts (SMEs).</a:t>
            </a:r>
            <a:br>
              <a:rPr lang="en-US" dirty="0"/>
            </a:br>
            <a:r>
              <a:rPr lang="zh-CN" altLang="en-US" dirty="0">
                <a:solidFill>
                  <a:srgbClr val="1F497D"/>
                </a:solidFill>
              </a:rPr>
              <a:t>通过生产者同行或主题专家</a:t>
            </a:r>
            <a:r>
              <a:rPr lang="en-US" altLang="zh-CN" dirty="0">
                <a:solidFill>
                  <a:srgbClr val="1F497D"/>
                </a:solidFill>
              </a:rPr>
              <a:t>(SME)</a:t>
            </a:r>
            <a:r>
              <a:rPr lang="zh-CN" altLang="en-US" dirty="0">
                <a:solidFill>
                  <a:srgbClr val="1F497D"/>
                </a:solidFill>
              </a:rPr>
              <a:t>的评审来识别并解决工作产品的问题。</a:t>
            </a:r>
            <a:r>
              <a:rPr lang="zh-CN" altLang="en-US" dirty="0"/>
              <a:t> </a:t>
            </a:r>
            <a:endParaRPr lang="en-US" dirty="0"/>
          </a:p>
          <a:p>
            <a:pPr marL="342900" indent="-342900">
              <a:buFont typeface="Arial" panose="020B0604020202020204" pitchFamily="34" charset="0"/>
              <a:buChar char="•"/>
            </a:pPr>
            <a:r>
              <a:rPr lang="en-US" b="1" dirty="0"/>
              <a:t>Value:</a:t>
            </a:r>
            <a:r>
              <a:rPr lang="en-US" dirty="0"/>
              <a:t> Reduce cost and rework by uncovering issues or defects early.</a:t>
            </a:r>
            <a:br>
              <a:rPr lang="en-US" dirty="0"/>
            </a:br>
            <a:r>
              <a:rPr lang="zh-CN" altLang="en-US" dirty="0">
                <a:solidFill>
                  <a:srgbClr val="1F497D"/>
                </a:solidFill>
              </a:rPr>
              <a:t>及早发现问题或缺陷，降低成本和返工。 </a:t>
            </a:r>
            <a:endParaRPr lang="en-US" dirty="0">
              <a:solidFill>
                <a:srgbClr val="1F497D"/>
              </a:solidFill>
            </a:endParaRPr>
          </a:p>
        </p:txBody>
      </p:sp>
    </p:spTree>
    <p:extLst>
      <p:ext uri="{BB962C8B-B14F-4D97-AF65-F5344CB8AC3E}">
        <p14:creationId xmlns:p14="http://schemas.microsoft.com/office/powerpoint/2010/main" val="40801865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1946A40-B0D3-7F42-92B3-A8F1BDFD81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29184"/>
            <a:ext cx="1381125" cy="1028700"/>
          </a:xfrm>
          <a:prstGeom prst="rect">
            <a:avLst/>
          </a:prstGeom>
        </p:spPr>
      </p:pic>
      <p:sp>
        <p:nvSpPr>
          <p:cNvPr id="8" name="Content Placeholder 7">
            <a:extLst>
              <a:ext uri="{FF2B5EF4-FFF2-40B4-BE49-F238E27FC236}">
                <a16:creationId xmlns:a16="http://schemas.microsoft.com/office/drawing/2014/main" id="{71C8D03A-CCDD-7048-9C02-A3BDBB99A1B7}"/>
              </a:ext>
            </a:extLst>
          </p:cNvPr>
          <p:cNvSpPr txBox="1">
            <a:spLocks noGrp="1"/>
          </p:cNvSpPr>
          <p:nvPr>
            <p:ph idx="13"/>
          </p:nvPr>
        </p:nvSpPr>
        <p:spPr>
          <a:xfrm>
            <a:off x="466344" y="3035264"/>
            <a:ext cx="11265408" cy="2101088"/>
          </a:xfrm>
          <a:prstGeom prst="rect">
            <a:avLst/>
          </a:prstGeom>
          <a:noFill/>
        </p:spPr>
        <p:txBody>
          <a:bodyPr wrap="square" rtlCol="0">
            <a:spAutoFit/>
          </a:bodyPr>
          <a:lstStyle/>
          <a:p>
            <a:r>
              <a:rPr lang="en-US" sz="1800" b="1" dirty="0"/>
              <a:t>Strengths</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a:p>
            <a:r>
              <a:rPr lang="en-US" sz="1800" b="1" dirty="0"/>
              <a:t>Weaknesses</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In some projects, the follow-up reviews were incomplete. (2.8)</a:t>
            </a:r>
            <a:br>
              <a:rPr lang="en-US" sz="1800" b="0" dirty="0"/>
            </a:br>
            <a:r>
              <a:rPr lang="zh-CN" altLang="en-US" sz="1800" b="0" dirty="0">
                <a:solidFill>
                  <a:srgbClr val="1F497D"/>
                </a:solidFill>
              </a:rPr>
              <a:t>在某些项目中，后续评审不完整。</a:t>
            </a:r>
            <a:endParaRPr lang="en-US" sz="1800" b="0" dirty="0">
              <a:solidFill>
                <a:srgbClr val="1F497D"/>
              </a:solidFill>
            </a:endParaRPr>
          </a:p>
        </p:txBody>
      </p:sp>
      <p:sp>
        <p:nvSpPr>
          <p:cNvPr id="9" name="Content Placeholder 8">
            <a:extLst>
              <a:ext uri="{FF2B5EF4-FFF2-40B4-BE49-F238E27FC236}">
                <a16:creationId xmlns:a16="http://schemas.microsoft.com/office/drawing/2014/main" id="{8EEFC331-18F4-8A46-A869-BA52963D8CE8}"/>
              </a:ext>
            </a:extLst>
          </p:cNvPr>
          <p:cNvSpPr txBox="1">
            <a:spLocks noGrp="1"/>
          </p:cNvSpPr>
          <p:nvPr>
            <p:ph idx="4294967295"/>
          </p:nvPr>
        </p:nvSpPr>
        <p:spPr>
          <a:xfrm>
            <a:off x="466344" y="1463040"/>
            <a:ext cx="11265408" cy="1467068"/>
          </a:xfrm>
          <a:prstGeom prst="rect">
            <a:avLst/>
          </a:prstGeom>
          <a:noFill/>
        </p:spPr>
        <p:txBody>
          <a:bodyPr wrap="square" rtlCol="0">
            <a:spAutoFit/>
          </a:bodyPr>
          <a:lstStyle/>
          <a:p>
            <a:r>
              <a:rPr lang="en-US" sz="1800" b="1" dirty="0"/>
              <a:t>Intent: </a:t>
            </a:r>
            <a:r>
              <a:rPr lang="en-US" sz="1800" dirty="0"/>
              <a:t>Develop plans to describe what is needed to accomplish the work within the standards and constraints of the organization</a:t>
            </a:r>
            <a:r>
              <a:rPr lang="en-US" sz="1800" dirty="0">
                <a:effectLst/>
              </a:rPr>
              <a:t> </a:t>
            </a:r>
            <a:br>
              <a:rPr lang="en-US" sz="1800" dirty="0">
                <a:effectLst/>
              </a:rPr>
            </a:br>
            <a:r>
              <a:rPr lang="zh-CN" altLang="en-US" sz="1800" dirty="0">
                <a:solidFill>
                  <a:srgbClr val="1F497D"/>
                </a:solidFill>
                <a:effectLst/>
              </a:rPr>
              <a:t>制定计划来描述在组织的标准和约束条件内完成工作所需的内容</a:t>
            </a:r>
            <a:endParaRPr lang="en-US" sz="1800" dirty="0">
              <a:solidFill>
                <a:srgbClr val="1F497D"/>
              </a:solidFill>
            </a:endParaRPr>
          </a:p>
          <a:p>
            <a:r>
              <a:rPr lang="en-US" sz="1800" b="1" dirty="0"/>
              <a:t>Value:</a:t>
            </a:r>
            <a:r>
              <a:rPr lang="en-US" sz="1800" dirty="0"/>
              <a:t> Optimizes cost, functionality, and quality to increase the likelihood that objectives will be met.</a:t>
            </a:r>
            <a:br>
              <a:rPr lang="en-US" sz="1800" dirty="0"/>
            </a:br>
            <a:r>
              <a:rPr lang="zh-CN" altLang="en-US" sz="1800" dirty="0">
                <a:solidFill>
                  <a:srgbClr val="1F497D"/>
                </a:solidFill>
              </a:rPr>
              <a:t>优化成本、功能和质量以增加实现目标的可能性。</a:t>
            </a:r>
            <a:endParaRPr lang="en-US" sz="1800" dirty="0">
              <a:solidFill>
                <a:srgbClr val="1F497D"/>
              </a:solidFill>
            </a:endParaRPr>
          </a:p>
        </p:txBody>
      </p:sp>
      <p:sp>
        <p:nvSpPr>
          <p:cNvPr id="10" name="Title 7">
            <a:extLst>
              <a:ext uri="{FF2B5EF4-FFF2-40B4-BE49-F238E27FC236}">
                <a16:creationId xmlns:a16="http://schemas.microsoft.com/office/drawing/2014/main" id="{3ADF6F91-5E76-4848-81D9-6C12BBE07647}"/>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Planning (PLAN) </a:t>
            </a:r>
            <a:r>
              <a:rPr lang="ja-JP" altLang="en-US" sz="3200" dirty="0">
                <a:solidFill>
                  <a:srgbClr val="1F497D"/>
                </a:solidFill>
              </a:rPr>
              <a:t>策划</a:t>
            </a:r>
            <a:endParaRPr lang="en-US" sz="3200" dirty="0">
              <a:solidFill>
                <a:srgbClr val="1F497D"/>
              </a:solidFill>
            </a:endParaRPr>
          </a:p>
        </p:txBody>
      </p:sp>
    </p:spTree>
    <p:extLst>
      <p:ext uri="{BB962C8B-B14F-4D97-AF65-F5344CB8AC3E}">
        <p14:creationId xmlns:p14="http://schemas.microsoft.com/office/powerpoint/2010/main" val="12002637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5AE3B20-2D39-3C46-BD9A-23D957F99C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10896"/>
            <a:ext cx="1352550" cy="1028700"/>
          </a:xfrm>
          <a:prstGeom prst="rect">
            <a:avLst/>
          </a:prstGeom>
        </p:spPr>
      </p:pic>
      <p:sp>
        <p:nvSpPr>
          <p:cNvPr id="8" name="Content Placeholder 7">
            <a:extLst>
              <a:ext uri="{FF2B5EF4-FFF2-40B4-BE49-F238E27FC236}">
                <a16:creationId xmlns:a16="http://schemas.microsoft.com/office/drawing/2014/main" id="{54E07329-876F-7B4D-A6D2-2FF5FF250E9A}"/>
              </a:ext>
            </a:extLst>
          </p:cNvPr>
          <p:cNvSpPr txBox="1">
            <a:spLocks noGrp="1"/>
          </p:cNvSpPr>
          <p:nvPr>
            <p:ph idx="13"/>
          </p:nvPr>
        </p:nvSpPr>
        <p:spPr>
          <a:xfrm>
            <a:off x="466344" y="2968823"/>
            <a:ext cx="11265408" cy="2599686"/>
          </a:xfrm>
          <a:prstGeom prst="rect">
            <a:avLst/>
          </a:prstGeom>
          <a:noFill/>
        </p:spPr>
        <p:txBody>
          <a:bodyPr wrap="square" rtlCol="0">
            <a:spAutoFit/>
          </a:bodyPr>
          <a:lstStyle/>
          <a:p>
            <a:r>
              <a:rPr lang="en-US" sz="1800" b="1" dirty="0"/>
              <a:t>Strengths</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Standard process tailoring guideline descriptions are comprehensive. </a:t>
            </a:r>
            <a:br>
              <a:rPr lang="en-US" sz="1800" b="0" dirty="0"/>
            </a:br>
            <a:r>
              <a:rPr lang="zh-CN" altLang="en-US" sz="1800" b="0" dirty="0">
                <a:solidFill>
                  <a:srgbClr val="1F497D"/>
                </a:solidFill>
              </a:rPr>
              <a:t>标准过程裁剪指南描述非常全面。</a:t>
            </a:r>
            <a:endParaRPr lang="en-ZA" altLang="zh-CN" sz="1800" b="0" dirty="0">
              <a:solidFill>
                <a:srgbClr val="1F497D"/>
              </a:solidFill>
            </a:endParaRPr>
          </a:p>
          <a:p>
            <a:pPr marL="342900" indent="-342900">
              <a:buFont typeface="Arial" panose="020B0604020202020204" pitchFamily="34" charset="0"/>
              <a:buChar char="•"/>
            </a:pPr>
            <a:r>
              <a:rPr lang="en-US" sz="1800" b="0" dirty="0"/>
              <a:t>Work environment standards are well defined for usage.</a:t>
            </a:r>
            <a:br>
              <a:rPr lang="en-US" sz="1800" b="0" dirty="0"/>
            </a:br>
            <a:r>
              <a:rPr lang="zh-CN" altLang="en-US" sz="1800" b="0" dirty="0">
                <a:solidFill>
                  <a:srgbClr val="1F497D"/>
                </a:solidFill>
              </a:rPr>
              <a:t>工作环境标准已明确定义以供使用。</a:t>
            </a:r>
            <a:endParaRPr lang="en-US" sz="1800" b="0" dirty="0">
              <a:solidFill>
                <a:srgbClr val="1F497D"/>
              </a:solidFill>
            </a:endParaRPr>
          </a:p>
          <a:p>
            <a:r>
              <a:rPr lang="en-US" sz="1800" b="1" dirty="0"/>
              <a:t>Weaknesses</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The architecture was basic and not comprehensive. (3.2)</a:t>
            </a:r>
            <a:br>
              <a:rPr lang="en-US" sz="1800" b="0" dirty="0"/>
            </a:br>
            <a:r>
              <a:rPr lang="zh-CN" altLang="en-US" sz="1800" b="0" dirty="0">
                <a:solidFill>
                  <a:srgbClr val="1F497D"/>
                </a:solidFill>
              </a:rPr>
              <a:t>有基本的体系架构但不够全面。</a:t>
            </a:r>
            <a:endParaRPr lang="en-US" sz="1800" b="0" dirty="0">
              <a:solidFill>
                <a:srgbClr val="1F497D"/>
              </a:solidFill>
            </a:endParaRPr>
          </a:p>
        </p:txBody>
      </p:sp>
      <p:sp>
        <p:nvSpPr>
          <p:cNvPr id="9" name="Title 7">
            <a:extLst>
              <a:ext uri="{FF2B5EF4-FFF2-40B4-BE49-F238E27FC236}">
                <a16:creationId xmlns:a16="http://schemas.microsoft.com/office/drawing/2014/main" id="{D0AECBCD-8363-284B-BB51-55AF3D65C681}"/>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Process Asset Development (PAD) </a:t>
            </a:r>
            <a:r>
              <a:rPr lang="zh-CN" altLang="en-US" sz="3200" dirty="0">
                <a:solidFill>
                  <a:srgbClr val="1F497D"/>
                </a:solidFill>
              </a:rPr>
              <a:t>过程资产开发</a:t>
            </a:r>
            <a:endParaRPr lang="en-US" sz="3200" dirty="0">
              <a:solidFill>
                <a:srgbClr val="1F497D"/>
              </a:solidFill>
            </a:endParaRPr>
          </a:p>
        </p:txBody>
      </p:sp>
      <p:sp>
        <p:nvSpPr>
          <p:cNvPr id="10" name="Content Placeholder 9">
            <a:extLst>
              <a:ext uri="{FF2B5EF4-FFF2-40B4-BE49-F238E27FC236}">
                <a16:creationId xmlns:a16="http://schemas.microsoft.com/office/drawing/2014/main" id="{518A46D4-BE00-814E-8A9B-BD69C49159B9}"/>
              </a:ext>
            </a:extLst>
          </p:cNvPr>
          <p:cNvSpPr txBox="1">
            <a:spLocks noGrp="1"/>
          </p:cNvSpPr>
          <p:nvPr>
            <p:ph idx="4294967295"/>
          </p:nvPr>
        </p:nvSpPr>
        <p:spPr>
          <a:xfrm>
            <a:off x="466344" y="1491500"/>
            <a:ext cx="11265408" cy="1217769"/>
          </a:xfrm>
          <a:prstGeom prst="rect">
            <a:avLst/>
          </a:prstGeom>
          <a:noFill/>
        </p:spPr>
        <p:txBody>
          <a:bodyPr wrap="square" rtlCol="0">
            <a:spAutoFit/>
          </a:bodyPr>
          <a:lstStyle/>
          <a:p>
            <a:r>
              <a:rPr lang="en-US" sz="1800" b="1" dirty="0"/>
              <a:t>Intent: </a:t>
            </a:r>
            <a:r>
              <a:rPr lang="en-US" sz="1800" dirty="0"/>
              <a:t>Develop and keep updated the process assets necessary to perform the work.</a:t>
            </a:r>
            <a:br>
              <a:rPr lang="en-US" sz="1800" dirty="0"/>
            </a:br>
            <a:r>
              <a:rPr lang="zh-CN" altLang="en-US" sz="1800" dirty="0">
                <a:solidFill>
                  <a:srgbClr val="1F497D"/>
                </a:solidFill>
              </a:rPr>
              <a:t>开发并保持更新执行工作所需的过程资产。</a:t>
            </a:r>
            <a:endParaRPr lang="en-US" sz="1800" dirty="0">
              <a:solidFill>
                <a:srgbClr val="1F497D"/>
              </a:solidFill>
            </a:endParaRPr>
          </a:p>
          <a:p>
            <a:r>
              <a:rPr lang="en-US" sz="1800" b="1" dirty="0"/>
              <a:t>Value:</a:t>
            </a:r>
            <a:r>
              <a:rPr lang="en-US" sz="1800" dirty="0"/>
              <a:t> Provides a capability to understand and repeat successful performance.</a:t>
            </a:r>
            <a:br>
              <a:rPr lang="en-US" sz="1800" dirty="0"/>
            </a:br>
            <a:r>
              <a:rPr lang="ja-JP" altLang="en-US" sz="1800" dirty="0">
                <a:solidFill>
                  <a:srgbClr val="1F497D"/>
                </a:solidFill>
                <a:latin typeface="宋体" panose="02010600030101010101" pitchFamily="2" charset="-122"/>
                <a:ea typeface="宋体" panose="02010600030101010101" pitchFamily="2" charset="-122"/>
              </a:rPr>
              <a:t>提供了解和重复成功性能的能力</a:t>
            </a:r>
            <a:endParaRPr lang="en-US" sz="1800" dirty="0">
              <a:solidFill>
                <a:srgbClr val="1F497D"/>
              </a:solidFill>
            </a:endParaRPr>
          </a:p>
        </p:txBody>
      </p:sp>
    </p:spTree>
    <p:extLst>
      <p:ext uri="{BB962C8B-B14F-4D97-AF65-F5344CB8AC3E}">
        <p14:creationId xmlns:p14="http://schemas.microsoft.com/office/powerpoint/2010/main" val="24889363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C61F88B-A93B-E44F-A278-9F680C286B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10896"/>
            <a:ext cx="1381125" cy="1050433"/>
          </a:xfrm>
          <a:prstGeom prst="rect">
            <a:avLst/>
          </a:prstGeom>
        </p:spPr>
      </p:pic>
      <p:sp>
        <p:nvSpPr>
          <p:cNvPr id="8" name="Content Placeholder 7">
            <a:extLst>
              <a:ext uri="{FF2B5EF4-FFF2-40B4-BE49-F238E27FC236}">
                <a16:creationId xmlns:a16="http://schemas.microsoft.com/office/drawing/2014/main" id="{6057A3EB-0935-1141-BB99-521CF3352961}"/>
              </a:ext>
            </a:extLst>
          </p:cNvPr>
          <p:cNvSpPr txBox="1">
            <a:spLocks noGrp="1"/>
          </p:cNvSpPr>
          <p:nvPr>
            <p:ph idx="13"/>
          </p:nvPr>
        </p:nvSpPr>
        <p:spPr>
          <a:xfrm>
            <a:off x="540771" y="3429000"/>
            <a:ext cx="11265408" cy="2977225"/>
          </a:xfrm>
          <a:prstGeom prst="rect">
            <a:avLst/>
          </a:prstGeom>
          <a:noFill/>
        </p:spPr>
        <p:txBody>
          <a:bodyPr wrap="square" rtlCol="0">
            <a:spAutoFit/>
          </a:bodyPr>
          <a:lstStyle/>
          <a:p>
            <a:endParaRPr lang="en-US" sz="1800" b="1" dirty="0"/>
          </a:p>
          <a:p>
            <a:r>
              <a:rPr lang="en-US" sz="1800" b="1" dirty="0"/>
              <a:t>Strengths</a:t>
            </a:r>
            <a:r>
              <a:rPr lang="ja-JP" altLang="en-US" sz="1800" b="1" dirty="0">
                <a:solidFill>
                  <a:srgbClr val="1F497D"/>
                </a:solidFill>
              </a:rPr>
              <a:t>强项</a:t>
            </a:r>
            <a:r>
              <a:rPr lang="en-US" altLang="ja-JP" sz="1800" b="1" dirty="0"/>
              <a:t>:</a:t>
            </a:r>
            <a:endParaRPr lang="en-US" sz="1800" b="1" dirty="0"/>
          </a:p>
          <a:p>
            <a:pPr marL="342900" indent="-342900">
              <a:buFont typeface="Arial" panose="020B0604020202020204" pitchFamily="34" charset="0"/>
              <a:buChar char="•"/>
            </a:pPr>
            <a:r>
              <a:rPr lang="en-US" sz="1800" b="0" dirty="0"/>
              <a:t>Good deployment planning practices are observed.</a:t>
            </a:r>
            <a:br>
              <a:rPr lang="en-US" sz="1800" b="0" dirty="0"/>
            </a:br>
            <a:r>
              <a:rPr lang="zh-CN" altLang="en-US" sz="1800" b="0" dirty="0">
                <a:solidFill>
                  <a:srgbClr val="1F497D"/>
                </a:solidFill>
              </a:rPr>
              <a:t>遵守良好的部署计划实践。</a:t>
            </a:r>
            <a:endParaRPr lang="en-ZA" altLang="zh-CN" sz="1800" b="0" dirty="0">
              <a:solidFill>
                <a:srgbClr val="1F497D"/>
              </a:solidFill>
            </a:endParaRPr>
          </a:p>
          <a:p>
            <a:pPr marL="342900" indent="-342900">
              <a:buFont typeface="Arial" panose="020B0604020202020204" pitchFamily="34" charset="0"/>
              <a:buChar char="•"/>
            </a:pPr>
            <a:r>
              <a:rPr lang="en-US" sz="1800" b="0" dirty="0"/>
              <a:t>Process improvement actions are well defined. </a:t>
            </a:r>
            <a:br>
              <a:rPr lang="en-US" sz="1800" b="0" dirty="0"/>
            </a:br>
            <a:r>
              <a:rPr lang="zh-CN" altLang="en-US" sz="1800" b="0" dirty="0">
                <a:solidFill>
                  <a:srgbClr val="1F497D"/>
                </a:solidFill>
              </a:rPr>
              <a:t>过程改进措施已明确定义。</a:t>
            </a:r>
            <a:endParaRPr lang="en-ZA" altLang="zh-CN" sz="1800" b="0" dirty="0">
              <a:solidFill>
                <a:srgbClr val="1F497D"/>
              </a:solidFill>
            </a:endParaRPr>
          </a:p>
          <a:p>
            <a:pPr marL="342900" indent="-342900">
              <a:buFont typeface="Arial" panose="020B0604020202020204" pitchFamily="34" charset="0"/>
              <a:buChar char="•"/>
            </a:pPr>
            <a:r>
              <a:rPr lang="en-US" sz="1800" b="0" dirty="0"/>
              <a:t>Links between business objectives that are traced to process improvement objectives are well documented.</a:t>
            </a:r>
            <a:br>
              <a:rPr lang="en-US" sz="1800" b="0" dirty="0"/>
            </a:br>
            <a:r>
              <a:rPr lang="zh-CN" altLang="en-US" sz="1800" b="0" dirty="0">
                <a:solidFill>
                  <a:srgbClr val="1F497D"/>
                </a:solidFill>
              </a:rPr>
              <a:t>很好地记录了过程改进目标和业务目标的可追溯性。</a:t>
            </a:r>
            <a:endParaRPr lang="en-US" sz="1800" b="0" dirty="0">
              <a:solidFill>
                <a:srgbClr val="1F497D"/>
              </a:solidFill>
            </a:endParaRPr>
          </a:p>
          <a:p>
            <a:endParaRPr lang="en-US" sz="1800" dirty="0"/>
          </a:p>
        </p:txBody>
      </p:sp>
      <p:sp>
        <p:nvSpPr>
          <p:cNvPr id="9" name="Title 7">
            <a:extLst>
              <a:ext uri="{FF2B5EF4-FFF2-40B4-BE49-F238E27FC236}">
                <a16:creationId xmlns:a16="http://schemas.microsoft.com/office/drawing/2014/main" id="{2A97733B-5B53-6D4F-B3A6-238856A5C58A}"/>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Process Management (PCM) </a:t>
            </a:r>
            <a:r>
              <a:rPr lang="ja-JP" altLang="en-US" sz="3200" dirty="0">
                <a:solidFill>
                  <a:srgbClr val="1F497D"/>
                </a:solidFill>
              </a:rPr>
              <a:t>过程管理</a:t>
            </a:r>
            <a:endParaRPr lang="en-US" sz="3200" dirty="0">
              <a:solidFill>
                <a:srgbClr val="1F497D"/>
              </a:solidFill>
            </a:endParaRPr>
          </a:p>
        </p:txBody>
      </p:sp>
      <p:sp>
        <p:nvSpPr>
          <p:cNvPr id="10" name="Content Placeholder 9">
            <a:extLst>
              <a:ext uri="{FF2B5EF4-FFF2-40B4-BE49-F238E27FC236}">
                <a16:creationId xmlns:a16="http://schemas.microsoft.com/office/drawing/2014/main" id="{95A440E3-2399-234F-BAE5-CFDCD8133EE3}"/>
              </a:ext>
            </a:extLst>
          </p:cNvPr>
          <p:cNvSpPr txBox="1">
            <a:spLocks noGrp="1"/>
          </p:cNvSpPr>
          <p:nvPr>
            <p:ph idx="4294967295"/>
          </p:nvPr>
        </p:nvSpPr>
        <p:spPr>
          <a:xfrm>
            <a:off x="466344" y="1463040"/>
            <a:ext cx="11265408" cy="2214965"/>
          </a:xfrm>
          <a:prstGeom prst="rect">
            <a:avLst/>
          </a:prstGeom>
          <a:noFill/>
        </p:spPr>
        <p:txBody>
          <a:bodyPr wrap="square" rtlCol="0">
            <a:spAutoFit/>
          </a:bodyPr>
          <a:lstStyle/>
          <a:p>
            <a:r>
              <a:rPr lang="en-US" sz="1800" b="1" dirty="0"/>
              <a:t>Intent: </a:t>
            </a:r>
            <a:r>
              <a:rPr lang="en-US" sz="1800" dirty="0"/>
              <a:t>Manages and implements the continuous improvement of processes and infrastructure to support accomplishing business objectives, identify and implement the most beneficial process improvements, and make the results of process improvement visible, accessible, and sustainable.</a:t>
            </a:r>
            <a:br>
              <a:rPr lang="en-US" sz="1800" dirty="0"/>
            </a:br>
            <a:r>
              <a:rPr lang="zh-CN" altLang="en-US" sz="1800" dirty="0">
                <a:solidFill>
                  <a:srgbClr val="1F497D"/>
                </a:solidFill>
              </a:rPr>
              <a:t>管理和实施过程和基础条件的持续改进来、支持业务目标的实现、确定和实施能够带来最大效益的过程改进、使过程改进结果可见、可使用和可持续</a:t>
            </a:r>
            <a:endParaRPr lang="en-US" sz="1800" dirty="0">
              <a:solidFill>
                <a:srgbClr val="1F497D"/>
              </a:solidFill>
            </a:endParaRPr>
          </a:p>
          <a:p>
            <a:r>
              <a:rPr lang="en-US" sz="1800" b="1" dirty="0"/>
              <a:t>Value:</a:t>
            </a:r>
            <a:r>
              <a:rPr lang="en-US" sz="1800" dirty="0"/>
              <a:t> Ensures that processes, infrastructure, and their improvement contribute to successfully meeting business objectives.</a:t>
            </a:r>
            <a:br>
              <a:rPr lang="en-US" sz="1800" dirty="0"/>
            </a:br>
            <a:r>
              <a:rPr lang="zh-CN" altLang="en-US" sz="1800" dirty="0">
                <a:solidFill>
                  <a:srgbClr val="1F497D"/>
                </a:solidFill>
              </a:rPr>
              <a:t>确保过程、基础条件及其环境有助于成功实现业务目标。 </a:t>
            </a:r>
            <a:endParaRPr lang="en-US" sz="1800" dirty="0">
              <a:solidFill>
                <a:srgbClr val="1F497D"/>
              </a:solidFill>
            </a:endParaRPr>
          </a:p>
        </p:txBody>
      </p:sp>
    </p:spTree>
    <p:extLst>
      <p:ext uri="{BB962C8B-B14F-4D97-AF65-F5344CB8AC3E}">
        <p14:creationId xmlns:p14="http://schemas.microsoft.com/office/powerpoint/2010/main" val="20217195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C61F88B-A93B-E44F-A278-9F680C286B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10896"/>
            <a:ext cx="1381125" cy="1050433"/>
          </a:xfrm>
          <a:prstGeom prst="rect">
            <a:avLst/>
          </a:prstGeom>
        </p:spPr>
      </p:pic>
      <p:sp>
        <p:nvSpPr>
          <p:cNvPr id="8" name="Content Placeholder 7">
            <a:extLst>
              <a:ext uri="{FF2B5EF4-FFF2-40B4-BE49-F238E27FC236}">
                <a16:creationId xmlns:a16="http://schemas.microsoft.com/office/drawing/2014/main" id="{6057A3EB-0935-1141-BB99-521CF3352961}"/>
              </a:ext>
            </a:extLst>
          </p:cNvPr>
          <p:cNvSpPr txBox="1">
            <a:spLocks noGrp="1"/>
          </p:cNvSpPr>
          <p:nvPr>
            <p:ph idx="13"/>
          </p:nvPr>
        </p:nvSpPr>
        <p:spPr>
          <a:xfrm>
            <a:off x="540771" y="3429000"/>
            <a:ext cx="11265408" cy="1851789"/>
          </a:xfrm>
          <a:prstGeom prst="rect">
            <a:avLst/>
          </a:prstGeom>
          <a:noFill/>
        </p:spPr>
        <p:txBody>
          <a:bodyPr wrap="square" rtlCol="0">
            <a:spAutoFit/>
          </a:bodyPr>
          <a:lstStyle/>
          <a:p>
            <a:endParaRPr lang="en-US" sz="1800" b="1" dirty="0"/>
          </a:p>
          <a:p>
            <a:r>
              <a:rPr lang="en-US" sz="1800" b="1" dirty="0"/>
              <a:t>Weaknesses</a:t>
            </a:r>
            <a:r>
              <a:rPr lang="ja-JP" altLang="en-US" sz="1800" b="1" dirty="0">
                <a:solidFill>
                  <a:srgbClr val="1F497D"/>
                </a:solidFill>
              </a:rPr>
              <a:t>弱点</a:t>
            </a:r>
            <a:r>
              <a:rPr lang="en-US" altLang="ja-JP" sz="1800" b="1" dirty="0"/>
              <a:t>:</a:t>
            </a:r>
            <a:endParaRPr lang="en-US" sz="1800" b="1"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a:p>
            <a:endParaRPr lang="en-US" sz="1800" dirty="0"/>
          </a:p>
        </p:txBody>
      </p:sp>
      <p:sp>
        <p:nvSpPr>
          <p:cNvPr id="9" name="Title 7">
            <a:extLst>
              <a:ext uri="{FF2B5EF4-FFF2-40B4-BE49-F238E27FC236}">
                <a16:creationId xmlns:a16="http://schemas.microsoft.com/office/drawing/2014/main" id="{2A97733B-5B53-6D4F-B3A6-238856A5C58A}"/>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Process Management (PCM) </a:t>
            </a:r>
            <a:r>
              <a:rPr lang="ja-JP" altLang="en-US" sz="3200" dirty="0">
                <a:solidFill>
                  <a:srgbClr val="1F497D"/>
                </a:solidFill>
              </a:rPr>
              <a:t>过程管理</a:t>
            </a:r>
            <a:endParaRPr lang="en-US" sz="3200" dirty="0">
              <a:solidFill>
                <a:srgbClr val="1F497D"/>
              </a:solidFill>
            </a:endParaRPr>
          </a:p>
        </p:txBody>
      </p:sp>
      <p:sp>
        <p:nvSpPr>
          <p:cNvPr id="10" name="Content Placeholder 9">
            <a:extLst>
              <a:ext uri="{FF2B5EF4-FFF2-40B4-BE49-F238E27FC236}">
                <a16:creationId xmlns:a16="http://schemas.microsoft.com/office/drawing/2014/main" id="{95A440E3-2399-234F-BAE5-CFDCD8133EE3}"/>
              </a:ext>
            </a:extLst>
          </p:cNvPr>
          <p:cNvSpPr txBox="1">
            <a:spLocks noGrp="1"/>
          </p:cNvSpPr>
          <p:nvPr>
            <p:ph idx="4294967295"/>
          </p:nvPr>
        </p:nvSpPr>
        <p:spPr>
          <a:xfrm>
            <a:off x="466344" y="1463040"/>
            <a:ext cx="11265408" cy="2214965"/>
          </a:xfrm>
          <a:prstGeom prst="rect">
            <a:avLst/>
          </a:prstGeom>
          <a:noFill/>
        </p:spPr>
        <p:txBody>
          <a:bodyPr wrap="square" rtlCol="0">
            <a:spAutoFit/>
          </a:bodyPr>
          <a:lstStyle/>
          <a:p>
            <a:r>
              <a:rPr lang="en-US" sz="1800" b="1" dirty="0"/>
              <a:t>Intent: </a:t>
            </a:r>
            <a:r>
              <a:rPr lang="en-US" sz="1800" dirty="0"/>
              <a:t>Manages and implements the continuous improvement of processes and infrastructure to support accomplishing business objectives, identify and implement the most beneficial process improvements, and make the results of process improvement visible, accessible, and sustainable.</a:t>
            </a:r>
            <a:br>
              <a:rPr lang="en-US" sz="1800" dirty="0"/>
            </a:br>
            <a:r>
              <a:rPr lang="zh-CN" altLang="en-US" sz="1800" dirty="0">
                <a:solidFill>
                  <a:srgbClr val="1F497D"/>
                </a:solidFill>
              </a:rPr>
              <a:t>管理和实施过程和基础条件的持续改进来、支持业务目标的实现、确定和实施能够带来最大效益的过程改进、使过程改进结果可见、可使用和可持续</a:t>
            </a:r>
            <a:endParaRPr lang="en-US" sz="1800" dirty="0">
              <a:solidFill>
                <a:srgbClr val="1F497D"/>
              </a:solidFill>
            </a:endParaRPr>
          </a:p>
          <a:p>
            <a:r>
              <a:rPr lang="en-US" sz="1800" b="1" dirty="0"/>
              <a:t>Value:</a:t>
            </a:r>
            <a:r>
              <a:rPr lang="en-US" sz="1800" dirty="0"/>
              <a:t> Ensures that processes, infrastructure, and their improvement contribute to successfully meeting business objectives.</a:t>
            </a:r>
            <a:br>
              <a:rPr lang="en-US" sz="1800" dirty="0"/>
            </a:br>
            <a:r>
              <a:rPr lang="zh-CN" altLang="en-US" sz="1800" dirty="0">
                <a:solidFill>
                  <a:srgbClr val="1F497D"/>
                </a:solidFill>
              </a:rPr>
              <a:t>确保过程、基础条件及其环境有助于成功实现业务目标。 </a:t>
            </a:r>
            <a:endParaRPr lang="en-US" sz="1800" dirty="0">
              <a:solidFill>
                <a:srgbClr val="1F497D"/>
              </a:solidFill>
            </a:endParaRPr>
          </a:p>
        </p:txBody>
      </p:sp>
    </p:spTree>
    <p:extLst>
      <p:ext uri="{BB962C8B-B14F-4D97-AF65-F5344CB8AC3E}">
        <p14:creationId xmlns:p14="http://schemas.microsoft.com/office/powerpoint/2010/main" val="67430451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A46A86D-420C-994B-BB9A-87E1DC9BC6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0040"/>
            <a:ext cx="1190625" cy="1019175"/>
          </a:xfrm>
          <a:prstGeom prst="rect">
            <a:avLst/>
          </a:prstGeom>
        </p:spPr>
      </p:pic>
      <p:sp>
        <p:nvSpPr>
          <p:cNvPr id="8" name="Title 7">
            <a:extLst>
              <a:ext uri="{FF2B5EF4-FFF2-40B4-BE49-F238E27FC236}">
                <a16:creationId xmlns:a16="http://schemas.microsoft.com/office/drawing/2014/main" id="{7DC3611C-0E7E-5845-A472-220CD96F0A64}"/>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Process Quality Assurance (PQA) </a:t>
            </a:r>
            <a:r>
              <a:rPr lang="zh-CN" altLang="en-US" sz="3200" dirty="0">
                <a:solidFill>
                  <a:srgbClr val="1F497D"/>
                </a:solidFill>
              </a:rPr>
              <a:t>过程质量保证</a:t>
            </a:r>
            <a:endParaRPr lang="en-US" sz="3200" dirty="0">
              <a:solidFill>
                <a:srgbClr val="1F497D"/>
              </a:solidFill>
            </a:endParaRPr>
          </a:p>
        </p:txBody>
      </p:sp>
      <p:sp>
        <p:nvSpPr>
          <p:cNvPr id="9" name="Content Placeholder 8">
            <a:extLst>
              <a:ext uri="{FF2B5EF4-FFF2-40B4-BE49-F238E27FC236}">
                <a16:creationId xmlns:a16="http://schemas.microsoft.com/office/drawing/2014/main" id="{E5E65591-E634-B04A-BC24-D549AAFDA061}"/>
              </a:ext>
            </a:extLst>
          </p:cNvPr>
          <p:cNvSpPr txBox="1">
            <a:spLocks noGrp="1"/>
          </p:cNvSpPr>
          <p:nvPr>
            <p:ph idx="4294967295"/>
          </p:nvPr>
        </p:nvSpPr>
        <p:spPr>
          <a:xfrm>
            <a:off x="551405" y="1518592"/>
            <a:ext cx="11265408" cy="1467068"/>
          </a:xfrm>
          <a:prstGeom prst="rect">
            <a:avLst/>
          </a:prstGeom>
          <a:noFill/>
        </p:spPr>
        <p:txBody>
          <a:bodyPr wrap="square" rtlCol="0">
            <a:spAutoFit/>
          </a:bodyPr>
          <a:lstStyle/>
          <a:p>
            <a:r>
              <a:rPr lang="en-US" sz="1800" b="1" dirty="0"/>
              <a:t>Intent: </a:t>
            </a:r>
            <a:r>
              <a:rPr lang="en-US" sz="1800" dirty="0"/>
              <a:t>Verify and enable improvement of the quality of the performed processes and resulting work products.</a:t>
            </a:r>
            <a:br>
              <a:rPr lang="en-US" sz="1800" dirty="0"/>
            </a:br>
            <a:r>
              <a:rPr lang="zh-CN" altLang="en-US" sz="1800" dirty="0">
                <a:solidFill>
                  <a:srgbClr val="1F497D"/>
                </a:solidFill>
              </a:rPr>
              <a:t>验证并改进已执行的过程和所产生的工作产品的质量。</a:t>
            </a:r>
            <a:endParaRPr lang="en-US" sz="1800" dirty="0">
              <a:solidFill>
                <a:srgbClr val="1F497D"/>
              </a:solidFill>
            </a:endParaRPr>
          </a:p>
          <a:p>
            <a:r>
              <a:rPr lang="en-US" sz="1800" b="1" dirty="0"/>
              <a:t>Value:</a:t>
            </a:r>
            <a:r>
              <a:rPr lang="en-US" sz="1800" dirty="0"/>
              <a:t> Increases the consistent use and improvement of the processes to maximize business benefit and customer satisfaction.</a:t>
            </a:r>
            <a:br>
              <a:rPr lang="en-US" sz="1800" dirty="0"/>
            </a:br>
            <a:r>
              <a:rPr lang="zh-CN" altLang="en-US" sz="1800" dirty="0">
                <a:solidFill>
                  <a:srgbClr val="1F497D"/>
                </a:solidFill>
              </a:rPr>
              <a:t>增强过程使用和改进的一致性，以最大限度地提高业务效益和客户满意度。</a:t>
            </a:r>
            <a:endParaRPr lang="en-US" sz="1800" dirty="0">
              <a:solidFill>
                <a:srgbClr val="1F497D"/>
              </a:solidFill>
            </a:endParaRPr>
          </a:p>
        </p:txBody>
      </p:sp>
      <p:sp>
        <p:nvSpPr>
          <p:cNvPr id="11" name="Content Placeholder 10">
            <a:extLst>
              <a:ext uri="{FF2B5EF4-FFF2-40B4-BE49-F238E27FC236}">
                <a16:creationId xmlns:a16="http://schemas.microsoft.com/office/drawing/2014/main" id="{F8A9DDB4-132B-534F-A8F6-8792057ECCB2}"/>
              </a:ext>
            </a:extLst>
          </p:cNvPr>
          <p:cNvSpPr txBox="1">
            <a:spLocks noGrp="1"/>
          </p:cNvSpPr>
          <p:nvPr>
            <p:ph idx="13"/>
          </p:nvPr>
        </p:nvSpPr>
        <p:spPr>
          <a:xfrm>
            <a:off x="643872" y="3165037"/>
            <a:ext cx="11265408" cy="2478627"/>
          </a:xfrm>
          <a:prstGeom prst="rect">
            <a:avLst/>
          </a:prstGeom>
          <a:noFill/>
        </p:spPr>
        <p:txBody>
          <a:bodyPr wrap="square" rtlCol="0">
            <a:spAutoFit/>
          </a:bodyPr>
          <a:lstStyle/>
          <a:p>
            <a:r>
              <a:rPr lang="en-US" sz="1800" b="1" dirty="0"/>
              <a:t>Strengths</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A comprehensive set of work products has been developed and is applied by process quality assurance.</a:t>
            </a:r>
            <a:br>
              <a:rPr lang="en-US" sz="1800" b="0" dirty="0"/>
            </a:br>
            <a:r>
              <a:rPr lang="zh-CN" altLang="en-US" sz="1800" b="0" dirty="0">
                <a:solidFill>
                  <a:srgbClr val="1F497D"/>
                </a:solidFill>
              </a:rPr>
              <a:t>公司开发了一套完整的工作产品，并应用于质量保证。</a:t>
            </a:r>
            <a:endParaRPr lang="en-ZA" altLang="zh-CN" sz="1800" b="0" dirty="0">
              <a:solidFill>
                <a:srgbClr val="1F497D"/>
              </a:solidFill>
            </a:endParaRPr>
          </a:p>
          <a:p>
            <a:pPr marL="342900" indent="-342900">
              <a:buFont typeface="Arial" panose="020B0604020202020204" pitchFamily="34" charset="0"/>
              <a:buChar char="•"/>
            </a:pPr>
            <a:endParaRPr lang="en-US" sz="1800" b="0" dirty="0">
              <a:solidFill>
                <a:srgbClr val="1F497D"/>
              </a:solidFill>
            </a:endParaRPr>
          </a:p>
          <a:p>
            <a:r>
              <a:rPr lang="en-US" sz="1800" b="1" dirty="0"/>
              <a:t>Weaknesses</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b="1" dirty="0"/>
          </a:p>
        </p:txBody>
      </p:sp>
    </p:spTree>
    <p:extLst>
      <p:ext uri="{BB962C8B-B14F-4D97-AF65-F5344CB8AC3E}">
        <p14:creationId xmlns:p14="http://schemas.microsoft.com/office/powerpoint/2010/main" val="5421381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8150284-8292-8D49-BC36-D75E9DDA27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632" y="301752"/>
            <a:ext cx="1133475" cy="1028700"/>
          </a:xfrm>
          <a:prstGeom prst="rect">
            <a:avLst/>
          </a:prstGeom>
        </p:spPr>
      </p:pic>
      <p:sp>
        <p:nvSpPr>
          <p:cNvPr id="8" name="Title 7">
            <a:extLst>
              <a:ext uri="{FF2B5EF4-FFF2-40B4-BE49-F238E27FC236}">
                <a16:creationId xmlns:a16="http://schemas.microsoft.com/office/drawing/2014/main" id="{A30BB0C4-F057-5045-890F-0F9D4FAAAC7B}"/>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Product Integration (PI) </a:t>
            </a:r>
            <a:r>
              <a:rPr lang="ja-JP" altLang="en-US" sz="3200" dirty="0">
                <a:solidFill>
                  <a:srgbClr val="1F497D"/>
                </a:solidFill>
              </a:rPr>
              <a:t>产品集成</a:t>
            </a:r>
            <a:endParaRPr lang="en-US" sz="3200" dirty="0">
              <a:solidFill>
                <a:srgbClr val="1F497D"/>
              </a:solidFill>
            </a:endParaRPr>
          </a:p>
        </p:txBody>
      </p:sp>
      <p:sp>
        <p:nvSpPr>
          <p:cNvPr id="9" name="Content Placeholder 8">
            <a:extLst>
              <a:ext uri="{FF2B5EF4-FFF2-40B4-BE49-F238E27FC236}">
                <a16:creationId xmlns:a16="http://schemas.microsoft.com/office/drawing/2014/main" id="{65C865DC-106D-8D40-B690-9000D793161A}"/>
              </a:ext>
            </a:extLst>
          </p:cNvPr>
          <p:cNvSpPr txBox="1">
            <a:spLocks noGrp="1"/>
          </p:cNvSpPr>
          <p:nvPr>
            <p:ph idx="4294967295"/>
          </p:nvPr>
        </p:nvSpPr>
        <p:spPr>
          <a:xfrm>
            <a:off x="463296" y="1480371"/>
            <a:ext cx="11265408" cy="1467068"/>
          </a:xfrm>
          <a:prstGeom prst="rect">
            <a:avLst/>
          </a:prstGeom>
          <a:noFill/>
        </p:spPr>
        <p:txBody>
          <a:bodyPr wrap="square" rtlCol="0">
            <a:spAutoFit/>
          </a:bodyPr>
          <a:lstStyle/>
          <a:p>
            <a:r>
              <a:rPr lang="en-US" sz="1800" b="1" dirty="0"/>
              <a:t>Intent: </a:t>
            </a:r>
            <a:r>
              <a:rPr lang="en-US" sz="1800" dirty="0"/>
              <a:t>Integrate and deliver the solution that addresses functionality and quality requirements.</a:t>
            </a:r>
            <a:br>
              <a:rPr lang="en-US" sz="1800" dirty="0"/>
            </a:br>
            <a:r>
              <a:rPr lang="zh-CN" altLang="en-US" sz="1800" dirty="0">
                <a:solidFill>
                  <a:srgbClr val="1F497D"/>
                </a:solidFill>
              </a:rPr>
              <a:t>集成并交付满足功能和质量需求的解决方案。 </a:t>
            </a:r>
            <a:endParaRPr lang="en-US" sz="1800" dirty="0">
              <a:solidFill>
                <a:srgbClr val="1F497D"/>
              </a:solidFill>
            </a:endParaRPr>
          </a:p>
          <a:p>
            <a:r>
              <a:rPr lang="en-US" sz="1800" b="1" dirty="0"/>
              <a:t>Value:</a:t>
            </a:r>
            <a:r>
              <a:rPr lang="en-US" sz="1800" dirty="0"/>
              <a:t> Increases customers’ satisfaction by giving them a solution that meets or exceeds their functionality and quality requirements.</a:t>
            </a:r>
            <a:br>
              <a:rPr lang="en-US" sz="1800" dirty="0"/>
            </a:br>
            <a:r>
              <a:rPr lang="zh-CN" altLang="en-US" sz="1800" dirty="0">
                <a:solidFill>
                  <a:srgbClr val="1F497D"/>
                </a:solidFill>
              </a:rPr>
              <a:t>通过提供达到或超过其功能和质量要求的解决方案来提高客户的满意度。</a:t>
            </a:r>
            <a:endParaRPr lang="en-US" sz="1800" dirty="0">
              <a:solidFill>
                <a:srgbClr val="1F497D"/>
              </a:solidFill>
            </a:endParaRPr>
          </a:p>
        </p:txBody>
      </p:sp>
      <p:sp>
        <p:nvSpPr>
          <p:cNvPr id="10" name="Content Placeholder 9">
            <a:extLst>
              <a:ext uri="{FF2B5EF4-FFF2-40B4-BE49-F238E27FC236}">
                <a16:creationId xmlns:a16="http://schemas.microsoft.com/office/drawing/2014/main" id="{70B72034-87E2-1744-8D9B-DAAEC08D335C}"/>
              </a:ext>
            </a:extLst>
          </p:cNvPr>
          <p:cNvSpPr txBox="1">
            <a:spLocks noGrp="1"/>
          </p:cNvSpPr>
          <p:nvPr>
            <p:ph idx="13"/>
          </p:nvPr>
        </p:nvSpPr>
        <p:spPr>
          <a:xfrm>
            <a:off x="484632" y="3097359"/>
            <a:ext cx="11265408" cy="2478627"/>
          </a:xfrm>
          <a:prstGeom prst="rect">
            <a:avLst/>
          </a:prstGeom>
          <a:noFill/>
        </p:spPr>
        <p:txBody>
          <a:bodyPr wrap="square" rtlCol="0">
            <a:spAutoFit/>
          </a:bodyPr>
          <a:lstStyle/>
          <a:p>
            <a:r>
              <a:rPr lang="en-US" sz="1800" b="1" dirty="0"/>
              <a:t>Strengths</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A very good understanding and execution of the product integration strategy is demonstrated.</a:t>
            </a:r>
            <a:br>
              <a:rPr lang="en-US" sz="1800" b="0" dirty="0"/>
            </a:br>
            <a:r>
              <a:rPr lang="zh-CN" altLang="en-US" sz="1800" b="0" dirty="0">
                <a:solidFill>
                  <a:srgbClr val="1F497D"/>
                </a:solidFill>
              </a:rPr>
              <a:t>公司展示了对产品集成策略的充分理解和执行。</a:t>
            </a:r>
            <a:endParaRPr lang="en-ZA" altLang="zh-CN" sz="1800" b="0" dirty="0">
              <a:solidFill>
                <a:srgbClr val="1F497D"/>
              </a:solidFill>
            </a:endParaRPr>
          </a:p>
          <a:p>
            <a:pPr marL="342900" indent="-342900">
              <a:buFont typeface="Arial" panose="020B0604020202020204" pitchFamily="34" charset="0"/>
              <a:buChar char="•"/>
            </a:pPr>
            <a:endParaRPr lang="en-US" sz="1800" dirty="0"/>
          </a:p>
          <a:p>
            <a:r>
              <a:rPr lang="en-US" sz="1800" b="1" dirty="0"/>
              <a:t>Weaknesses</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p:txBody>
      </p:sp>
    </p:spTree>
    <p:extLst>
      <p:ext uri="{BB962C8B-B14F-4D97-AF65-F5344CB8AC3E}">
        <p14:creationId xmlns:p14="http://schemas.microsoft.com/office/powerpoint/2010/main" val="419826878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25BD358-13C0-704B-AF4F-E0C810DD2F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0040"/>
            <a:ext cx="1190625" cy="1028700"/>
          </a:xfrm>
          <a:prstGeom prst="rect">
            <a:avLst/>
          </a:prstGeom>
        </p:spPr>
      </p:pic>
      <p:sp>
        <p:nvSpPr>
          <p:cNvPr id="8" name="Title 7">
            <a:extLst>
              <a:ext uri="{FF2B5EF4-FFF2-40B4-BE49-F238E27FC236}">
                <a16:creationId xmlns:a16="http://schemas.microsoft.com/office/drawing/2014/main" id="{FA76391E-56A4-1D46-8B16-6C6198C4AD7F}"/>
              </a:ext>
            </a:extLst>
          </p:cNvPr>
          <p:cNvSpPr txBox="1">
            <a:spLocks noGrp="1"/>
          </p:cNvSpPr>
          <p:nvPr>
            <p:ph type="title"/>
          </p:nvPr>
        </p:nvSpPr>
        <p:spPr>
          <a:xfrm>
            <a:off x="1560299" y="834390"/>
            <a:ext cx="10021824" cy="867930"/>
          </a:xfrm>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dirty="0"/>
              <a:t>Requirements Development and Management (</a:t>
            </a:r>
            <a:r>
              <a:rPr lang="en-US" dirty="0" err="1"/>
              <a:t>RDM</a:t>
            </a:r>
            <a:r>
              <a:rPr lang="en-US" dirty="0"/>
              <a:t>)</a:t>
            </a:r>
            <a:br>
              <a:rPr lang="en-US" dirty="0"/>
            </a:br>
            <a:r>
              <a:rPr lang="zh-CN" altLang="en-US" dirty="0">
                <a:solidFill>
                  <a:srgbClr val="1F497D"/>
                </a:solidFill>
              </a:rPr>
              <a:t>需求开发与管理</a:t>
            </a:r>
            <a:endParaRPr lang="en-US" dirty="0">
              <a:solidFill>
                <a:srgbClr val="1F497D"/>
              </a:solidFill>
            </a:endParaRPr>
          </a:p>
        </p:txBody>
      </p:sp>
      <p:sp>
        <p:nvSpPr>
          <p:cNvPr id="9" name="Content Placeholder 8">
            <a:extLst>
              <a:ext uri="{FF2B5EF4-FFF2-40B4-BE49-F238E27FC236}">
                <a16:creationId xmlns:a16="http://schemas.microsoft.com/office/drawing/2014/main" id="{28877B3D-5089-C64D-BC81-EDE247A11522}"/>
              </a:ext>
            </a:extLst>
          </p:cNvPr>
          <p:cNvSpPr txBox="1">
            <a:spLocks noGrp="1"/>
          </p:cNvSpPr>
          <p:nvPr>
            <p:ph idx="4294967295"/>
          </p:nvPr>
        </p:nvSpPr>
        <p:spPr>
          <a:xfrm>
            <a:off x="463296" y="1630403"/>
            <a:ext cx="11265408" cy="1467068"/>
          </a:xfrm>
          <a:prstGeom prst="rect">
            <a:avLst/>
          </a:prstGeom>
          <a:noFill/>
        </p:spPr>
        <p:txBody>
          <a:bodyPr wrap="square" rtlCol="0">
            <a:spAutoFit/>
          </a:bodyPr>
          <a:lstStyle/>
          <a:p>
            <a:r>
              <a:rPr lang="en-US" sz="1800" b="1" dirty="0"/>
              <a:t>Intent: </a:t>
            </a:r>
            <a:r>
              <a:rPr lang="en-US" sz="1800" dirty="0"/>
              <a:t>Elicit requirements, ensure common understanding by stakeholders, and align requirements, plans, and work products.</a:t>
            </a:r>
            <a:br>
              <a:rPr lang="en-US" sz="1800" dirty="0"/>
            </a:br>
            <a:r>
              <a:rPr lang="zh-CN" altLang="en-US" sz="1800" dirty="0">
                <a:solidFill>
                  <a:srgbClr val="1F497D"/>
                </a:solidFill>
              </a:rPr>
              <a:t>导出需求，确保干系人取得一致理解，并调整需求、计划和工作产品。 </a:t>
            </a:r>
            <a:endParaRPr lang="en-US" sz="1800" dirty="0">
              <a:solidFill>
                <a:srgbClr val="1F497D"/>
              </a:solidFill>
            </a:endParaRPr>
          </a:p>
          <a:p>
            <a:r>
              <a:rPr lang="en-US" sz="1800" b="1" dirty="0"/>
              <a:t>Value:</a:t>
            </a:r>
            <a:r>
              <a:rPr lang="en-US" sz="1800" dirty="0"/>
              <a:t> Ensures that customers’ needs and expectations are satisfied.</a:t>
            </a:r>
            <a:br>
              <a:rPr lang="en-US" sz="1800" dirty="0"/>
            </a:br>
            <a:r>
              <a:rPr lang="zh-CN" altLang="en-US" sz="1800" dirty="0">
                <a:solidFill>
                  <a:srgbClr val="1F497D"/>
                </a:solidFill>
              </a:rPr>
              <a:t>确保客户的需求和期望得到满足。 </a:t>
            </a:r>
            <a:endParaRPr lang="en-US" sz="1800" dirty="0">
              <a:solidFill>
                <a:srgbClr val="1F497D"/>
              </a:solidFill>
            </a:endParaRPr>
          </a:p>
        </p:txBody>
      </p:sp>
      <p:sp>
        <p:nvSpPr>
          <p:cNvPr id="10" name="Content Placeholder 9">
            <a:extLst>
              <a:ext uri="{FF2B5EF4-FFF2-40B4-BE49-F238E27FC236}">
                <a16:creationId xmlns:a16="http://schemas.microsoft.com/office/drawing/2014/main" id="{86B4C1F1-7B5B-304F-95C1-FA6328A3137D}"/>
              </a:ext>
            </a:extLst>
          </p:cNvPr>
          <p:cNvSpPr txBox="1">
            <a:spLocks noGrp="1"/>
          </p:cNvSpPr>
          <p:nvPr>
            <p:ph idx="13"/>
          </p:nvPr>
        </p:nvSpPr>
        <p:spPr>
          <a:xfrm>
            <a:off x="463296" y="3317169"/>
            <a:ext cx="11265408" cy="2229328"/>
          </a:xfrm>
          <a:prstGeom prst="rect">
            <a:avLst/>
          </a:prstGeom>
          <a:noFill/>
        </p:spPr>
        <p:txBody>
          <a:bodyPr wrap="square" rtlCol="0">
            <a:spAutoFit/>
          </a:bodyPr>
          <a:lstStyle/>
          <a:p>
            <a:r>
              <a:rPr lang="en-US" sz="1800" b="1" dirty="0"/>
              <a:t>Strengths</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None</a:t>
            </a:r>
            <a:r>
              <a:rPr lang="en-US" sz="1800" b="0" dirty="0">
                <a:solidFill>
                  <a:srgbClr val="1F497D"/>
                </a:solidFill>
              </a:rPr>
              <a:t> </a:t>
            </a:r>
            <a:r>
              <a:rPr lang="ja-JP" altLang="en-US" sz="1800" b="0" dirty="0">
                <a:solidFill>
                  <a:srgbClr val="1F497D"/>
                </a:solidFill>
              </a:rPr>
              <a:t>没有</a:t>
            </a:r>
            <a:endParaRPr lang="en-US" sz="1800" b="0" dirty="0">
              <a:solidFill>
                <a:srgbClr val="1F497D"/>
              </a:solidFill>
            </a:endParaRPr>
          </a:p>
          <a:p>
            <a:endParaRPr lang="en-US" sz="1800" dirty="0"/>
          </a:p>
          <a:p>
            <a:r>
              <a:rPr lang="en-US" sz="1800" b="1" dirty="0"/>
              <a:t>Weaknesses</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None</a:t>
            </a:r>
            <a:r>
              <a:rPr lang="en-US" sz="1800" b="0" dirty="0">
                <a:solidFill>
                  <a:srgbClr val="1F497D"/>
                </a:solidFill>
              </a:rPr>
              <a:t> </a:t>
            </a:r>
            <a:r>
              <a:rPr lang="ja-JP" altLang="en-US" sz="1800" b="0" dirty="0">
                <a:solidFill>
                  <a:srgbClr val="1F497D"/>
                </a:solidFill>
              </a:rPr>
              <a:t>没有</a:t>
            </a:r>
            <a:endParaRPr lang="en-US" sz="1800" b="0" dirty="0">
              <a:solidFill>
                <a:srgbClr val="1F497D"/>
              </a:solidFill>
            </a:endParaRPr>
          </a:p>
          <a:p>
            <a:endParaRPr lang="en-US" sz="1800" dirty="0"/>
          </a:p>
        </p:txBody>
      </p:sp>
    </p:spTree>
    <p:extLst>
      <p:ext uri="{BB962C8B-B14F-4D97-AF65-F5344CB8AC3E}">
        <p14:creationId xmlns:p14="http://schemas.microsoft.com/office/powerpoint/2010/main" val="229597813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720B7C4-5A9A-BB42-9F2B-CEC437533E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472" y="347472"/>
            <a:ext cx="1381125" cy="990600"/>
          </a:xfrm>
          <a:prstGeom prst="rect">
            <a:avLst/>
          </a:prstGeom>
        </p:spPr>
      </p:pic>
      <p:sp>
        <p:nvSpPr>
          <p:cNvPr id="8" name="Title 7">
            <a:extLst>
              <a:ext uri="{FF2B5EF4-FFF2-40B4-BE49-F238E27FC236}">
                <a16:creationId xmlns:a16="http://schemas.microsoft.com/office/drawing/2014/main" id="{9F0BE44C-B62C-734E-8D2C-364C3DC4D8F0}"/>
              </a:ext>
            </a:extLst>
          </p:cNvPr>
          <p:cNvSpPr txBox="1">
            <a:spLocks noGrp="1"/>
          </p:cNvSpPr>
          <p:nvPr>
            <p:ph type="title"/>
          </p:nvPr>
        </p:nvSpPr>
        <p:spPr>
          <a:xfrm>
            <a:off x="1560299" y="937433"/>
            <a:ext cx="10021824" cy="480131"/>
          </a:xfrm>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dirty="0"/>
              <a:t>Risk and Opportunity Management (</a:t>
            </a:r>
            <a:r>
              <a:rPr lang="en-US" dirty="0" err="1"/>
              <a:t>RSK</a:t>
            </a:r>
            <a:r>
              <a:rPr lang="en-US" dirty="0"/>
              <a:t>) </a:t>
            </a:r>
            <a:r>
              <a:rPr lang="zh-CN" altLang="en-US" dirty="0">
                <a:solidFill>
                  <a:srgbClr val="1F497D"/>
                </a:solidFill>
              </a:rPr>
              <a:t>风险与机会管理</a:t>
            </a:r>
            <a:endParaRPr lang="en-US" dirty="0">
              <a:solidFill>
                <a:srgbClr val="1F497D"/>
              </a:solidFill>
            </a:endParaRPr>
          </a:p>
        </p:txBody>
      </p:sp>
      <p:sp>
        <p:nvSpPr>
          <p:cNvPr id="9" name="Content Placeholder 8">
            <a:extLst>
              <a:ext uri="{FF2B5EF4-FFF2-40B4-BE49-F238E27FC236}">
                <a16:creationId xmlns:a16="http://schemas.microsoft.com/office/drawing/2014/main" id="{0D163350-A59C-2947-9EEB-6C00A4F19521}"/>
              </a:ext>
            </a:extLst>
          </p:cNvPr>
          <p:cNvSpPr txBox="1">
            <a:spLocks noGrp="1"/>
          </p:cNvSpPr>
          <p:nvPr>
            <p:ph idx="4294967295"/>
          </p:nvPr>
        </p:nvSpPr>
        <p:spPr>
          <a:xfrm>
            <a:off x="463296" y="1566144"/>
            <a:ext cx="11265408" cy="1217769"/>
          </a:xfrm>
          <a:prstGeom prst="rect">
            <a:avLst/>
          </a:prstGeom>
          <a:noFill/>
        </p:spPr>
        <p:txBody>
          <a:bodyPr wrap="square" rtlCol="0">
            <a:spAutoFit/>
          </a:bodyPr>
          <a:lstStyle/>
          <a:p>
            <a:r>
              <a:rPr lang="en-US" sz="1800" b="1" dirty="0"/>
              <a:t>Intent: </a:t>
            </a:r>
            <a:r>
              <a:rPr lang="en-US" sz="1800" dirty="0"/>
              <a:t>Identify, record, analyze, and manage potential risks or opportunities.</a:t>
            </a:r>
            <a:br>
              <a:rPr lang="en-US" sz="1800" dirty="0"/>
            </a:br>
            <a:r>
              <a:rPr lang="zh-CN" altLang="en-US" sz="1800" dirty="0">
                <a:solidFill>
                  <a:srgbClr val="1F497D"/>
                </a:solidFill>
              </a:rPr>
              <a:t>识别、记录、分析和管理潜在的风险或机会。</a:t>
            </a:r>
            <a:endParaRPr lang="en-US" sz="1800" dirty="0">
              <a:solidFill>
                <a:srgbClr val="1F497D"/>
              </a:solidFill>
              <a:effectLst/>
            </a:endParaRPr>
          </a:p>
          <a:p>
            <a:r>
              <a:rPr lang="en-US" sz="1800" b="1" dirty="0"/>
              <a:t>Value:</a:t>
            </a:r>
            <a:r>
              <a:rPr lang="en-US" sz="1800" dirty="0"/>
              <a:t> Mitigate adverse impacts or capitalize on positive impacts to increase the likelihood of meeting objectives.</a:t>
            </a:r>
            <a:br>
              <a:rPr lang="en-US" sz="1800" dirty="0"/>
            </a:br>
            <a:r>
              <a:rPr lang="zh-CN" altLang="en-US" sz="1800" dirty="0">
                <a:solidFill>
                  <a:srgbClr val="1F497D"/>
                </a:solidFill>
              </a:rPr>
              <a:t>缓解不利影响或充分利用积极影响来提高实现目标的可能性。</a:t>
            </a:r>
            <a:endParaRPr lang="en-US" sz="1800" dirty="0">
              <a:solidFill>
                <a:srgbClr val="1F497D"/>
              </a:solidFill>
            </a:endParaRPr>
          </a:p>
        </p:txBody>
      </p:sp>
      <p:sp>
        <p:nvSpPr>
          <p:cNvPr id="10" name="Content Placeholder 9">
            <a:extLst>
              <a:ext uri="{FF2B5EF4-FFF2-40B4-BE49-F238E27FC236}">
                <a16:creationId xmlns:a16="http://schemas.microsoft.com/office/drawing/2014/main" id="{EE7CC6EC-0801-EC45-BE62-C457A7F7AB7E}"/>
              </a:ext>
            </a:extLst>
          </p:cNvPr>
          <p:cNvSpPr txBox="1">
            <a:spLocks noGrp="1"/>
          </p:cNvSpPr>
          <p:nvPr>
            <p:ph idx="13"/>
          </p:nvPr>
        </p:nvSpPr>
        <p:spPr>
          <a:xfrm>
            <a:off x="466344" y="3062528"/>
            <a:ext cx="11265408" cy="3226524"/>
          </a:xfrm>
          <a:prstGeom prst="rect">
            <a:avLst/>
          </a:prstGeom>
          <a:noFill/>
        </p:spPr>
        <p:txBody>
          <a:bodyPr wrap="square" rtlCol="0">
            <a:spAutoFit/>
          </a:bodyPr>
          <a:lstStyle/>
          <a:p>
            <a:r>
              <a:rPr lang="en-US" sz="1800" b="1" dirty="0"/>
              <a:t>Strengths</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a:p>
            <a:r>
              <a:rPr lang="en-US" sz="1800" b="1" dirty="0"/>
              <a:t>Weaknesses</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Certain risk management plans did not incorporate information specific to strategy which is used to guide the risk and management activities. (3.3)</a:t>
            </a:r>
            <a:br>
              <a:rPr lang="en-US" sz="1800" b="0" dirty="0"/>
            </a:br>
            <a:r>
              <a:rPr lang="zh-CN" altLang="en-US" sz="1800" b="0" dirty="0">
                <a:solidFill>
                  <a:srgbClr val="1F497D"/>
                </a:solidFill>
              </a:rPr>
              <a:t>某些风险和管理计划未包含特定用于指导风险和管理活动的策略。</a:t>
            </a:r>
            <a:endParaRPr lang="en-ZA" altLang="zh-CN" sz="1800" b="0" dirty="0">
              <a:solidFill>
                <a:srgbClr val="1F497D"/>
              </a:solidFill>
            </a:endParaRPr>
          </a:p>
          <a:p>
            <a:pPr marL="342900" indent="-342900">
              <a:buFont typeface="Arial" panose="020B0604020202020204" pitchFamily="34" charset="0"/>
              <a:buChar char="•"/>
            </a:pPr>
            <a:r>
              <a:rPr lang="en-US" sz="1800" b="0" dirty="0"/>
              <a:t>Risk management is effective. However opportunity management activities are not clearly defined to ensure effective implementation. (3.5)</a:t>
            </a:r>
            <a:br>
              <a:rPr lang="en-US" sz="1800" b="0" dirty="0"/>
            </a:br>
            <a:r>
              <a:rPr lang="zh-CN" altLang="en-US" sz="1800" b="0" dirty="0">
                <a:solidFill>
                  <a:srgbClr val="1F497D"/>
                </a:solidFill>
              </a:rPr>
              <a:t>执行了有效的风险管理， 但没有明确定义机会管理活动以确保有效实施。</a:t>
            </a:r>
            <a:endParaRPr lang="en-US" sz="1800" b="0" dirty="0">
              <a:solidFill>
                <a:srgbClr val="1F497D"/>
              </a:solidFill>
            </a:endParaRPr>
          </a:p>
        </p:txBody>
      </p:sp>
    </p:spTree>
    <p:extLst>
      <p:ext uri="{BB962C8B-B14F-4D97-AF65-F5344CB8AC3E}">
        <p14:creationId xmlns:p14="http://schemas.microsoft.com/office/powerpoint/2010/main" val="363705861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097F3131-5894-1B4E-8D88-53293B77E805}"/>
              </a:ext>
            </a:extLst>
          </p:cNvPr>
          <p:cNvSpPr>
            <a:spLocks noGrp="1"/>
          </p:cNvSpPr>
          <p:nvPr>
            <p:ph idx="13"/>
          </p:nvPr>
        </p:nvSpPr>
        <p:spPr>
          <a:xfrm>
            <a:off x="484632" y="2936925"/>
            <a:ext cx="11265408" cy="3097485"/>
          </a:xfrm>
        </p:spPr>
        <p:txBody>
          <a:bodyPr>
            <a:noAutofit/>
          </a:bodyPr>
          <a:lstStyle/>
          <a:p>
            <a:r>
              <a:rPr lang="en-US" sz="1800" dirty="0"/>
              <a:t>Strengths</a:t>
            </a:r>
            <a:r>
              <a:rPr lang="ja-JP" altLang="en-US" sz="1800" dirty="0"/>
              <a:t>强项</a:t>
            </a:r>
            <a:r>
              <a:rPr lang="en-US" altLang="ja-JP" sz="1800" dirty="0"/>
              <a:t>:</a:t>
            </a:r>
            <a:endParaRPr lang="en-US" sz="1800" dirty="0"/>
          </a:p>
          <a:p>
            <a:pPr marL="342900" indent="-342900">
              <a:buFont typeface="Arial" panose="020B0604020202020204" pitchFamily="34" charset="0"/>
              <a:buChar char="•"/>
            </a:pPr>
            <a:r>
              <a:rPr lang="en-US" sz="1800" b="0" dirty="0"/>
              <a:t>Good use is made of industry best practice design methods and techniques.</a:t>
            </a:r>
            <a:br>
              <a:rPr lang="en-US" sz="1800" b="0" dirty="0"/>
            </a:br>
            <a:r>
              <a:rPr lang="zh-CN" altLang="en-US" sz="1800" b="0" dirty="0">
                <a:solidFill>
                  <a:srgbClr val="1F497D"/>
                </a:solidFill>
              </a:rPr>
              <a:t>充分利用了行业最佳实践的设计方法和技术。</a:t>
            </a:r>
            <a:endParaRPr lang="en-ZA" altLang="zh-CN" sz="1800" b="0" dirty="0">
              <a:solidFill>
                <a:srgbClr val="1F497D"/>
              </a:solidFill>
            </a:endParaRPr>
          </a:p>
          <a:p>
            <a:pPr marL="342900" indent="-342900">
              <a:buFont typeface="Arial" panose="020B0604020202020204" pitchFamily="34" charset="0"/>
              <a:buChar char="•"/>
            </a:pPr>
            <a:endParaRPr lang="en-US" sz="1800" dirty="0"/>
          </a:p>
          <a:p>
            <a:r>
              <a:rPr lang="en-US" sz="1800" dirty="0"/>
              <a:t>Weaknesses</a:t>
            </a:r>
            <a:r>
              <a:rPr lang="ja-JP" altLang="en-US" sz="1800" dirty="0">
                <a:solidFill>
                  <a:srgbClr val="1F497D"/>
                </a:solidFill>
              </a:rPr>
              <a:t>弱点</a:t>
            </a:r>
            <a:r>
              <a:rPr lang="en-US" altLang="ja-JP" sz="1800"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p:txBody>
      </p:sp>
      <p:pic>
        <p:nvPicPr>
          <p:cNvPr id="7" name="Picture 6">
            <a:extLst>
              <a:ext uri="{FF2B5EF4-FFF2-40B4-BE49-F238E27FC236}">
                <a16:creationId xmlns:a16="http://schemas.microsoft.com/office/drawing/2014/main" id="{B5862143-3951-A64C-B7B7-268C11BD31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632" y="301752"/>
            <a:ext cx="1133475" cy="1028700"/>
          </a:xfrm>
          <a:prstGeom prst="rect">
            <a:avLst/>
          </a:prstGeom>
        </p:spPr>
      </p:pic>
      <p:sp>
        <p:nvSpPr>
          <p:cNvPr id="8" name="Title 7">
            <a:extLst>
              <a:ext uri="{FF2B5EF4-FFF2-40B4-BE49-F238E27FC236}">
                <a16:creationId xmlns:a16="http://schemas.microsoft.com/office/drawing/2014/main" id="{2D19D3C6-51DC-3041-B3EC-E426F6CAF279}"/>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Technical Solution (TS) </a:t>
            </a:r>
            <a:r>
              <a:rPr lang="zh-CN" altLang="en-US" sz="3200" dirty="0">
                <a:solidFill>
                  <a:srgbClr val="1F497D"/>
                </a:solidFill>
              </a:rPr>
              <a:t>技术解决方案</a:t>
            </a:r>
            <a:endParaRPr lang="en-US" sz="3200" dirty="0">
              <a:solidFill>
                <a:srgbClr val="1F497D"/>
              </a:solidFill>
            </a:endParaRPr>
          </a:p>
        </p:txBody>
      </p:sp>
      <p:sp>
        <p:nvSpPr>
          <p:cNvPr id="9" name="Content Placeholder 8">
            <a:extLst>
              <a:ext uri="{FF2B5EF4-FFF2-40B4-BE49-F238E27FC236}">
                <a16:creationId xmlns:a16="http://schemas.microsoft.com/office/drawing/2014/main" id="{6666E3A6-0A9E-BC46-9A3F-12B3D08BB749}"/>
              </a:ext>
            </a:extLst>
          </p:cNvPr>
          <p:cNvSpPr txBox="1">
            <a:spLocks noGrp="1"/>
          </p:cNvSpPr>
          <p:nvPr>
            <p:ph idx="4294967295"/>
          </p:nvPr>
        </p:nvSpPr>
        <p:spPr>
          <a:xfrm>
            <a:off x="463296" y="1466407"/>
            <a:ext cx="11265408" cy="1217769"/>
          </a:xfrm>
          <a:prstGeom prst="rect">
            <a:avLst/>
          </a:prstGeom>
          <a:noFill/>
        </p:spPr>
        <p:txBody>
          <a:bodyPr wrap="square" rtlCol="0">
            <a:spAutoFit/>
          </a:bodyPr>
          <a:lstStyle/>
          <a:p>
            <a:r>
              <a:rPr lang="en-US" sz="1800" b="1" dirty="0"/>
              <a:t>Intent: </a:t>
            </a:r>
            <a:r>
              <a:rPr lang="en-US" sz="1800" dirty="0"/>
              <a:t>Design and build solutions that meet customer requirements.</a:t>
            </a:r>
            <a:br>
              <a:rPr lang="en-US" sz="1800" dirty="0"/>
            </a:br>
            <a:r>
              <a:rPr lang="zh-CN" altLang="en-US" sz="1800" dirty="0">
                <a:solidFill>
                  <a:srgbClr val="1F497D"/>
                </a:solidFill>
              </a:rPr>
              <a:t>设计和构建满足客户需求的解决方案。 </a:t>
            </a:r>
            <a:endParaRPr lang="en-US" sz="1800" dirty="0">
              <a:solidFill>
                <a:srgbClr val="1F497D"/>
              </a:solidFill>
              <a:effectLst/>
            </a:endParaRPr>
          </a:p>
          <a:p>
            <a:r>
              <a:rPr lang="en-US" sz="1800" b="1" dirty="0"/>
              <a:t>Value:</a:t>
            </a:r>
            <a:r>
              <a:rPr lang="en-US" sz="1800" dirty="0"/>
              <a:t> Provides a cost-effective design and solution that meets customer requirements and reduces rework.</a:t>
            </a:r>
            <a:br>
              <a:rPr lang="en-US" sz="1800" dirty="0"/>
            </a:br>
            <a:r>
              <a:rPr lang="zh-CN" altLang="en-US" sz="1800" dirty="0">
                <a:solidFill>
                  <a:srgbClr val="1F497D"/>
                </a:solidFill>
              </a:rPr>
              <a:t>提供高效的设计和解决方案，以满足客户需求并且减少返工。</a:t>
            </a:r>
            <a:endParaRPr lang="en-US" sz="1800" dirty="0">
              <a:solidFill>
                <a:srgbClr val="1F497D"/>
              </a:solidFill>
            </a:endParaRPr>
          </a:p>
        </p:txBody>
      </p:sp>
    </p:spTree>
    <p:extLst>
      <p:ext uri="{BB962C8B-B14F-4D97-AF65-F5344CB8AC3E}">
        <p14:creationId xmlns:p14="http://schemas.microsoft.com/office/powerpoint/2010/main" val="19943536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56AC6-8B5D-4EE0-897A-9EECC0280655}"/>
              </a:ext>
            </a:extLst>
          </p:cNvPr>
          <p:cNvSpPr>
            <a:spLocks noGrp="1"/>
          </p:cNvSpPr>
          <p:nvPr>
            <p:ph type="title"/>
          </p:nvPr>
        </p:nvSpPr>
        <p:spPr>
          <a:xfrm>
            <a:off x="951442" y="908050"/>
            <a:ext cx="10397836" cy="602284"/>
          </a:xfrm>
        </p:spPr>
        <p:txBody>
          <a:bodyPr/>
          <a:lstStyle/>
          <a:p>
            <a:r>
              <a:rPr lang="en-ZA" dirty="0" err="1"/>
              <a:t>DEMIXIUM</a:t>
            </a:r>
            <a:r>
              <a:rPr lang="en-ZA" dirty="0"/>
              <a:t>™</a:t>
            </a:r>
          </a:p>
        </p:txBody>
      </p:sp>
      <p:grpSp>
        <p:nvGrpSpPr>
          <p:cNvPr id="14" name="Group 13">
            <a:extLst>
              <a:ext uri="{FF2B5EF4-FFF2-40B4-BE49-F238E27FC236}">
                <a16:creationId xmlns:a16="http://schemas.microsoft.com/office/drawing/2014/main" id="{9BCE02E9-B639-4352-9CD8-7319ACA08735}"/>
              </a:ext>
            </a:extLst>
          </p:cNvPr>
          <p:cNvGrpSpPr/>
          <p:nvPr/>
        </p:nvGrpSpPr>
        <p:grpSpPr>
          <a:xfrm>
            <a:off x="4465481" y="1878295"/>
            <a:ext cx="2719052" cy="4415485"/>
            <a:chOff x="4440140" y="1417173"/>
            <a:chExt cx="2719052" cy="4415485"/>
          </a:xfrm>
        </p:grpSpPr>
        <p:sp>
          <p:nvSpPr>
            <p:cNvPr id="4" name="Arrow: Up 3">
              <a:extLst>
                <a:ext uri="{FF2B5EF4-FFF2-40B4-BE49-F238E27FC236}">
                  <a16:creationId xmlns:a16="http://schemas.microsoft.com/office/drawing/2014/main" id="{2D3100A3-8319-4488-9BD8-FA36065DF984}"/>
                </a:ext>
              </a:extLst>
            </p:cNvPr>
            <p:cNvSpPr/>
            <p:nvPr/>
          </p:nvSpPr>
          <p:spPr>
            <a:xfrm>
              <a:off x="4638776" y="1417173"/>
              <a:ext cx="2321781" cy="3657600"/>
            </a:xfrm>
            <a:prstGeom prst="upArrow">
              <a:avLst/>
            </a:prstGeom>
            <a:solidFill>
              <a:srgbClr val="299E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3" name="Picture 2">
              <a:extLst>
                <a:ext uri="{FF2B5EF4-FFF2-40B4-BE49-F238E27FC236}">
                  <a16:creationId xmlns:a16="http://schemas.microsoft.com/office/drawing/2014/main" id="{F78F0F7F-3E23-4ED2-ABCC-98187E77EC22}"/>
                </a:ext>
              </a:extLst>
            </p:cNvPr>
            <p:cNvPicPr>
              <a:picLocks noChangeAspect="1"/>
            </p:cNvPicPr>
            <p:nvPr/>
          </p:nvPicPr>
          <p:blipFill>
            <a:blip r:embed="rId2"/>
            <a:stretch>
              <a:fillRect/>
            </a:stretch>
          </p:blipFill>
          <p:spPr>
            <a:xfrm>
              <a:off x="4440140" y="2583208"/>
              <a:ext cx="2719052" cy="3249450"/>
            </a:xfrm>
            <a:prstGeom prst="rect">
              <a:avLst/>
            </a:prstGeom>
          </p:spPr>
        </p:pic>
      </p:grpSp>
      <p:sp>
        <p:nvSpPr>
          <p:cNvPr id="15" name="TextBox 14">
            <a:extLst>
              <a:ext uri="{FF2B5EF4-FFF2-40B4-BE49-F238E27FC236}">
                <a16:creationId xmlns:a16="http://schemas.microsoft.com/office/drawing/2014/main" id="{8D84EF48-EF5E-49FA-B6A9-E5C80B9C0007}"/>
              </a:ext>
            </a:extLst>
          </p:cNvPr>
          <p:cNvSpPr txBox="1"/>
          <p:nvPr/>
        </p:nvSpPr>
        <p:spPr>
          <a:xfrm>
            <a:off x="951442" y="1307835"/>
            <a:ext cx="3432286" cy="369332"/>
          </a:xfrm>
          <a:prstGeom prst="rect">
            <a:avLst/>
          </a:prstGeom>
          <a:noFill/>
        </p:spPr>
        <p:txBody>
          <a:bodyPr wrap="none" rtlCol="0">
            <a:spAutoFit/>
          </a:bodyPr>
          <a:lstStyle/>
          <a:p>
            <a:r>
              <a:rPr lang="en-ZA" dirty="0" err="1"/>
              <a:t>Demixium</a:t>
            </a:r>
            <a:r>
              <a:rPr lang="en-ZA" dirty="0"/>
              <a:t>™ Copyright Demix 2021</a:t>
            </a:r>
          </a:p>
        </p:txBody>
      </p:sp>
      <p:sp>
        <p:nvSpPr>
          <p:cNvPr id="8" name="TextBox 7">
            <a:extLst>
              <a:ext uri="{FF2B5EF4-FFF2-40B4-BE49-F238E27FC236}">
                <a16:creationId xmlns:a16="http://schemas.microsoft.com/office/drawing/2014/main" id="{C5021C6B-98B3-4617-86D6-C346F83D70CA}"/>
              </a:ext>
            </a:extLst>
          </p:cNvPr>
          <p:cNvSpPr txBox="1"/>
          <p:nvPr/>
        </p:nvSpPr>
        <p:spPr>
          <a:xfrm>
            <a:off x="2777670" y="5844796"/>
            <a:ext cx="6094674" cy="584775"/>
          </a:xfrm>
          <a:prstGeom prst="rect">
            <a:avLst/>
          </a:prstGeom>
          <a:noFill/>
        </p:spPr>
        <p:txBody>
          <a:bodyPr wrap="square">
            <a:spAutoFit/>
          </a:bodyPr>
          <a:lstStyle/>
          <a:p>
            <a:pPr algn="ctr"/>
            <a:r>
              <a:rPr lang="en-ZA" sz="1600" dirty="0" err="1">
                <a:hlinkClick r:id="rId3"/>
              </a:rPr>
              <a:t>www.demixium.com</a:t>
            </a:r>
            <a:endParaRPr lang="en-ZA" sz="1600" dirty="0"/>
          </a:p>
          <a:p>
            <a:pPr algn="ctr"/>
            <a:r>
              <a:rPr lang="en-ZA" sz="1600" b="0" i="0" dirty="0">
                <a:solidFill>
                  <a:srgbClr val="000000"/>
                </a:solidFill>
                <a:effectLst/>
                <a:latin typeface="Open Sans"/>
              </a:rPr>
              <a:t>Knowledge | </a:t>
            </a:r>
            <a:r>
              <a:rPr lang="en-ZA" sz="1600" dirty="0">
                <a:solidFill>
                  <a:srgbClr val="000000"/>
                </a:solidFill>
                <a:latin typeface="Open Sans"/>
              </a:rPr>
              <a:t>Performance</a:t>
            </a:r>
            <a:r>
              <a:rPr lang="en-ZA" sz="1600" b="0" i="0" dirty="0">
                <a:solidFill>
                  <a:srgbClr val="000000"/>
                </a:solidFill>
                <a:effectLst/>
                <a:latin typeface="Open Sans"/>
              </a:rPr>
              <a:t> | Results</a:t>
            </a:r>
            <a:r>
              <a:rPr lang="en-ZA" sz="1600" dirty="0"/>
              <a:t> </a:t>
            </a:r>
          </a:p>
        </p:txBody>
      </p:sp>
      <p:sp>
        <p:nvSpPr>
          <p:cNvPr id="9" name="TextBox 8">
            <a:extLst>
              <a:ext uri="{FF2B5EF4-FFF2-40B4-BE49-F238E27FC236}">
                <a16:creationId xmlns:a16="http://schemas.microsoft.com/office/drawing/2014/main" id="{0E56B3AA-4ADA-412B-9A45-4D5AA4F494AE}"/>
              </a:ext>
            </a:extLst>
          </p:cNvPr>
          <p:cNvSpPr txBox="1"/>
          <p:nvPr/>
        </p:nvSpPr>
        <p:spPr>
          <a:xfrm>
            <a:off x="1308059" y="2606819"/>
            <a:ext cx="2719052" cy="2308324"/>
          </a:xfrm>
          <a:prstGeom prst="rect">
            <a:avLst/>
          </a:prstGeom>
          <a:noFill/>
        </p:spPr>
        <p:txBody>
          <a:bodyPr wrap="square" rtlCol="0">
            <a:spAutoFit/>
          </a:bodyPr>
          <a:lstStyle/>
          <a:p>
            <a:pPr algn="ctr"/>
            <a:r>
              <a:rPr lang="en-ZA" dirty="0" err="1"/>
              <a:t>Demixium</a:t>
            </a:r>
            <a:r>
              <a:rPr lang="en-ZA" dirty="0"/>
              <a:t> is a collection of best practices to assess an organisation across a variety of domains and best practice models. It is available for free use under the MIT free use license agreement. </a:t>
            </a:r>
          </a:p>
        </p:txBody>
      </p:sp>
      <p:sp>
        <p:nvSpPr>
          <p:cNvPr id="10" name="TextBox 9">
            <a:extLst>
              <a:ext uri="{FF2B5EF4-FFF2-40B4-BE49-F238E27FC236}">
                <a16:creationId xmlns:a16="http://schemas.microsoft.com/office/drawing/2014/main" id="{4E369FE8-DAF2-49E0-852E-C869E262D50E}"/>
              </a:ext>
            </a:extLst>
          </p:cNvPr>
          <p:cNvSpPr txBox="1"/>
          <p:nvPr/>
        </p:nvSpPr>
        <p:spPr>
          <a:xfrm>
            <a:off x="7821539" y="3022317"/>
            <a:ext cx="2719052" cy="1477328"/>
          </a:xfrm>
          <a:prstGeom prst="rect">
            <a:avLst/>
          </a:prstGeom>
          <a:noFill/>
        </p:spPr>
        <p:txBody>
          <a:bodyPr wrap="square" rtlCol="0">
            <a:spAutoFit/>
          </a:bodyPr>
          <a:lstStyle/>
          <a:p>
            <a:pPr algn="ctr"/>
            <a:r>
              <a:rPr lang="en-US" altLang="zh-CN" dirty="0" err="1"/>
              <a:t>Demixium</a:t>
            </a:r>
            <a:r>
              <a:rPr lang="en-US" altLang="zh-CN" dirty="0"/>
              <a:t> </a:t>
            </a:r>
            <a:r>
              <a:rPr lang="zh-CN" altLang="en-US" dirty="0"/>
              <a:t>是一组最佳实践的集合，用于跨各种领域和最佳实践模型评估组织。 它可根据 </a:t>
            </a:r>
            <a:r>
              <a:rPr lang="en-US" altLang="zh-CN" dirty="0"/>
              <a:t>MIT </a:t>
            </a:r>
            <a:r>
              <a:rPr lang="zh-CN" altLang="en-US" dirty="0"/>
              <a:t>免费使用许可协议免费使用。</a:t>
            </a:r>
            <a:endParaRPr lang="en-ZA" dirty="0"/>
          </a:p>
        </p:txBody>
      </p:sp>
    </p:spTree>
    <p:extLst>
      <p:ext uri="{BB962C8B-B14F-4D97-AF65-F5344CB8AC3E}">
        <p14:creationId xmlns:p14="http://schemas.microsoft.com/office/powerpoint/2010/main" val="363692567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EA4456FA-68FD-7444-B3F5-4132B6052993}"/>
              </a:ext>
            </a:extLst>
          </p:cNvPr>
          <p:cNvSpPr>
            <a:spLocks noGrp="1"/>
          </p:cNvSpPr>
          <p:nvPr>
            <p:ph idx="13"/>
          </p:nvPr>
        </p:nvSpPr>
        <p:spPr>
          <a:xfrm>
            <a:off x="466344" y="3552531"/>
            <a:ext cx="11265408" cy="3097485"/>
          </a:xfrm>
        </p:spPr>
        <p:txBody>
          <a:bodyPr>
            <a:normAutofit/>
          </a:bodyPr>
          <a:lstStyle/>
          <a:p>
            <a:r>
              <a:rPr lang="en-US" sz="1800" dirty="0"/>
              <a:t>Strengths</a:t>
            </a:r>
            <a:r>
              <a:rPr lang="ja-JP" altLang="en-US" sz="1800" dirty="0">
                <a:solidFill>
                  <a:srgbClr val="1F497D"/>
                </a:solidFill>
                <a:latin typeface="宋体" panose="02010600030101010101" pitchFamily="2" charset="-122"/>
                <a:ea typeface="宋体" panose="02010600030101010101" pitchFamily="2" charset="-122"/>
              </a:rPr>
              <a:t>强项</a:t>
            </a:r>
            <a:r>
              <a:rPr lang="en-US" sz="1800" dirty="0"/>
              <a:t>:</a:t>
            </a:r>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r>
              <a:rPr lang="en-US" sz="1800" b="0" dirty="0">
                <a:solidFill>
                  <a:srgbClr val="1F497D"/>
                </a:solidFill>
              </a:rPr>
              <a:t> </a:t>
            </a:r>
            <a:endParaRPr lang="ja-JP" altLang="en-US" sz="1800" b="0" dirty="0">
              <a:solidFill>
                <a:srgbClr val="1F497D"/>
              </a:solidFill>
            </a:endParaRPr>
          </a:p>
          <a:p>
            <a:endParaRPr lang="en-US" sz="1800" dirty="0"/>
          </a:p>
          <a:p>
            <a:r>
              <a:rPr lang="en-US" sz="1800" dirty="0"/>
              <a:t>Weaknesses</a:t>
            </a:r>
            <a:r>
              <a:rPr lang="ja-JP" altLang="en-US" sz="1800" dirty="0">
                <a:solidFill>
                  <a:srgbClr val="1F497D"/>
                </a:solidFill>
                <a:effectLst/>
                <a:latin typeface="宋体" panose="02010600030101010101" pitchFamily="2" charset="-122"/>
                <a:ea typeface="宋体" panose="02010600030101010101" pitchFamily="2" charset="-122"/>
              </a:rPr>
              <a:t>弱点</a:t>
            </a:r>
            <a:r>
              <a:rPr lang="en-US" sz="1800" dirty="0"/>
              <a:t>:</a:t>
            </a:r>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p:txBody>
      </p:sp>
      <p:pic>
        <p:nvPicPr>
          <p:cNvPr id="7" name="Picture 6">
            <a:extLst>
              <a:ext uri="{FF2B5EF4-FFF2-40B4-BE49-F238E27FC236}">
                <a16:creationId xmlns:a16="http://schemas.microsoft.com/office/drawing/2014/main" id="{851B57D4-F6F7-8D4C-92DD-C8E3374CDC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0040"/>
            <a:ext cx="1181100" cy="1019175"/>
          </a:xfrm>
          <a:prstGeom prst="rect">
            <a:avLst/>
          </a:prstGeom>
        </p:spPr>
      </p:pic>
      <p:sp>
        <p:nvSpPr>
          <p:cNvPr id="8" name="Title 7">
            <a:extLst>
              <a:ext uri="{FF2B5EF4-FFF2-40B4-BE49-F238E27FC236}">
                <a16:creationId xmlns:a16="http://schemas.microsoft.com/office/drawing/2014/main" id="{6B445EF2-3845-7D4E-9686-FCE75374D5DB}"/>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Verification and Validation (</a:t>
            </a:r>
            <a:r>
              <a:rPr lang="en-US" sz="3200" dirty="0" err="1"/>
              <a:t>VV</a:t>
            </a:r>
            <a:r>
              <a:rPr lang="en-US" sz="3200" dirty="0"/>
              <a:t>) </a:t>
            </a:r>
            <a:r>
              <a:rPr lang="ja-JP" altLang="en-US" sz="3200" dirty="0">
                <a:solidFill>
                  <a:srgbClr val="1F497D"/>
                </a:solidFill>
              </a:rPr>
              <a:t>验证与确认</a:t>
            </a:r>
            <a:endParaRPr lang="en-US" sz="3200" dirty="0">
              <a:solidFill>
                <a:srgbClr val="1F497D"/>
              </a:solidFill>
            </a:endParaRPr>
          </a:p>
        </p:txBody>
      </p:sp>
      <p:sp>
        <p:nvSpPr>
          <p:cNvPr id="9" name="Content Placeholder 8">
            <a:extLst>
              <a:ext uri="{FF2B5EF4-FFF2-40B4-BE49-F238E27FC236}">
                <a16:creationId xmlns:a16="http://schemas.microsoft.com/office/drawing/2014/main" id="{DFA55996-6786-F34A-A68D-AC5A9F594E73}"/>
              </a:ext>
            </a:extLst>
          </p:cNvPr>
          <p:cNvSpPr txBox="1">
            <a:spLocks noGrp="1"/>
          </p:cNvSpPr>
          <p:nvPr>
            <p:ph idx="4294967295"/>
          </p:nvPr>
        </p:nvSpPr>
        <p:spPr>
          <a:xfrm>
            <a:off x="466344" y="1463040"/>
            <a:ext cx="11265408" cy="1965666"/>
          </a:xfrm>
          <a:prstGeom prst="rect">
            <a:avLst/>
          </a:prstGeom>
          <a:noFill/>
        </p:spPr>
        <p:txBody>
          <a:bodyPr wrap="square" rtlCol="0">
            <a:spAutoFit/>
          </a:bodyPr>
          <a:lstStyle/>
          <a:p>
            <a:r>
              <a:rPr lang="en-US" sz="1800" b="1" dirty="0"/>
              <a:t>Intent: </a:t>
            </a:r>
            <a:r>
              <a:rPr lang="en-US" sz="1800" dirty="0"/>
              <a:t>Verification and validation includes activities that confirm selected solutions and components meet their requirements, and validate selected solutions and components fulfill their intended use in their target environment.</a:t>
            </a:r>
            <a:br>
              <a:rPr lang="en-US" sz="1800" dirty="0"/>
            </a:br>
            <a:r>
              <a:rPr lang="zh-CN" altLang="en-US" sz="1800" dirty="0">
                <a:solidFill>
                  <a:srgbClr val="1F497D"/>
                </a:solidFill>
              </a:rPr>
              <a:t>验证和确认包括以下活动、确认选定的解决方案和组件是否满足需求、证明选定的解决方案和组件在目标环境下是否能实现其预期用途</a:t>
            </a:r>
            <a:endParaRPr lang="en-US" sz="1800" dirty="0">
              <a:solidFill>
                <a:srgbClr val="1F497D"/>
              </a:solidFill>
            </a:endParaRPr>
          </a:p>
          <a:p>
            <a:r>
              <a:rPr lang="en-US" sz="1800" b="1" dirty="0"/>
              <a:t>Value:</a:t>
            </a:r>
            <a:r>
              <a:rPr lang="en-US" sz="1800" dirty="0"/>
              <a:t> Verification and validation of selected solutions and components throughout the project increases the likelihood that the solution will satisfy the customer.</a:t>
            </a:r>
            <a:br>
              <a:rPr lang="en-US" sz="1800" dirty="0"/>
            </a:br>
            <a:r>
              <a:rPr lang="zh-CN" altLang="en-US" sz="1800" dirty="0">
                <a:solidFill>
                  <a:srgbClr val="1F497D"/>
                </a:solidFill>
              </a:rPr>
              <a:t>在整个项目过程中对选定的解决方案和组件进行验证和确认可以提高解决方案满足客户需求的可能性。</a:t>
            </a:r>
            <a:endParaRPr lang="en-US" sz="1800" dirty="0">
              <a:solidFill>
                <a:srgbClr val="1F497D"/>
              </a:solidFill>
            </a:endParaRPr>
          </a:p>
        </p:txBody>
      </p:sp>
    </p:spTree>
    <p:extLst>
      <p:ext uri="{BB962C8B-B14F-4D97-AF65-F5344CB8AC3E}">
        <p14:creationId xmlns:p14="http://schemas.microsoft.com/office/powerpoint/2010/main" val="307381652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3BA5C3F-5201-8B46-AF8B-D946599531E1}"/>
              </a:ext>
            </a:extLst>
          </p:cNvPr>
          <p:cNvSpPr>
            <a:spLocks noGrp="1"/>
          </p:cNvSpPr>
          <p:nvPr>
            <p:ph type="title"/>
          </p:nvPr>
        </p:nvSpPr>
        <p:spPr/>
        <p:txBody>
          <a:bodyPr/>
          <a:lstStyle/>
          <a:p>
            <a:r>
              <a:rPr lang="en-US" b="1">
                <a:latin typeface="+mn-lt"/>
              </a:rPr>
              <a:t>Ratings</a:t>
            </a:r>
          </a:p>
        </p:txBody>
      </p:sp>
      <p:sp>
        <p:nvSpPr>
          <p:cNvPr id="6" name="Text Placeholder 5">
            <a:extLst>
              <a:ext uri="{FF2B5EF4-FFF2-40B4-BE49-F238E27FC236}">
                <a16:creationId xmlns:a16="http://schemas.microsoft.com/office/drawing/2014/main" id="{8CA29D2B-3E58-464A-ABFB-B30A49403BDB}"/>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20940178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C5D04-9640-3B48-820B-127523AD9848}"/>
              </a:ext>
            </a:extLst>
          </p:cNvPr>
          <p:cNvSpPr>
            <a:spLocks noGrp="1"/>
          </p:cNvSpPr>
          <p:nvPr>
            <p:ph type="title"/>
          </p:nvPr>
        </p:nvSpPr>
        <p:spPr>
          <a:xfrm>
            <a:off x="379228" y="233529"/>
            <a:ext cx="2161953" cy="602284"/>
          </a:xfrm>
        </p:spPr>
        <p:txBody>
          <a:bodyPr/>
          <a:lstStyle/>
          <a:p>
            <a:r>
              <a:rPr lang="en-US" dirty="0"/>
              <a:t>Ratings for</a:t>
            </a:r>
          </a:p>
        </p:txBody>
      </p:sp>
      <p:pic>
        <p:nvPicPr>
          <p:cNvPr id="4" name="Picture 3">
            <a:extLst>
              <a:ext uri="{FF2B5EF4-FFF2-40B4-BE49-F238E27FC236}">
                <a16:creationId xmlns:a16="http://schemas.microsoft.com/office/drawing/2014/main" id="{BEC690D4-447A-4677-9EDE-057A6756E95D}"/>
              </a:ext>
            </a:extLst>
          </p:cNvPr>
          <p:cNvPicPr>
            <a:picLocks noChangeAspect="1"/>
          </p:cNvPicPr>
          <p:nvPr/>
        </p:nvPicPr>
        <p:blipFill>
          <a:blip r:embed="rId3"/>
          <a:stretch>
            <a:fillRect/>
          </a:stretch>
        </p:blipFill>
        <p:spPr>
          <a:xfrm>
            <a:off x="1278636" y="1217207"/>
            <a:ext cx="6249327" cy="4925428"/>
          </a:xfrm>
          <a:prstGeom prst="rect">
            <a:avLst/>
          </a:prstGeom>
        </p:spPr>
      </p:pic>
      <p:pic>
        <p:nvPicPr>
          <p:cNvPr id="5" name="Picture 4">
            <a:extLst>
              <a:ext uri="{FF2B5EF4-FFF2-40B4-BE49-F238E27FC236}">
                <a16:creationId xmlns:a16="http://schemas.microsoft.com/office/drawing/2014/main" id="{E50ED1C5-E8BB-402A-A021-8440047A6E76}"/>
              </a:ext>
            </a:extLst>
          </p:cNvPr>
          <p:cNvPicPr>
            <a:picLocks noChangeAspect="1"/>
          </p:cNvPicPr>
          <p:nvPr/>
        </p:nvPicPr>
        <p:blipFill>
          <a:blip r:embed="rId4"/>
          <a:stretch>
            <a:fillRect/>
          </a:stretch>
        </p:blipFill>
        <p:spPr>
          <a:xfrm>
            <a:off x="9165270" y="1402724"/>
            <a:ext cx="1672705" cy="2277197"/>
          </a:xfrm>
          <a:prstGeom prst="rect">
            <a:avLst/>
          </a:prstGeom>
        </p:spPr>
      </p:pic>
      <p:graphicFrame>
        <p:nvGraphicFramePr>
          <p:cNvPr id="9" name="Object 8">
            <a:extLst>
              <a:ext uri="{FF2B5EF4-FFF2-40B4-BE49-F238E27FC236}">
                <a16:creationId xmlns:a16="http://schemas.microsoft.com/office/drawing/2014/main" id="{B0F803CF-F7D1-4E81-837D-96BCE30CB8B5}"/>
              </a:ext>
            </a:extLst>
          </p:cNvPr>
          <p:cNvGraphicFramePr>
            <a:graphicFrameLocks noChangeAspect="1"/>
          </p:cNvGraphicFramePr>
          <p:nvPr>
            <p:extLst>
              <p:ext uri="{D42A27DB-BD31-4B8C-83A1-F6EECF244321}">
                <p14:modId xmlns:p14="http://schemas.microsoft.com/office/powerpoint/2010/main" val="1760479125"/>
              </p:ext>
            </p:extLst>
          </p:nvPr>
        </p:nvGraphicFramePr>
        <p:xfrm>
          <a:off x="1278636" y="918463"/>
          <a:ext cx="5770852" cy="316325"/>
        </p:xfrm>
        <a:graphic>
          <a:graphicData uri="http://schemas.openxmlformats.org/presentationml/2006/ole">
            <mc:AlternateContent xmlns:mc="http://schemas.openxmlformats.org/markup-compatibility/2006">
              <mc:Choice xmlns:v="urn:schemas-microsoft-com:vml" Requires="v">
                <p:oleObj name="Macro-Enabled Worksheet" r:id="rId5" imgW="3238548" imgH="171578" progId="Excel.SheetMacroEnabled.12">
                  <p:link updateAutomatic="1"/>
                </p:oleObj>
              </mc:Choice>
              <mc:Fallback>
                <p:oleObj name="Macro-Enabled Worksheet" r:id="rId5" imgW="3238548" imgH="171578" progId="Excel.SheetMacroEnabled.12">
                  <p:link updateAutomatic="1"/>
                  <p:pic>
                    <p:nvPicPr>
                      <p:cNvPr id="0" name=""/>
                      <p:cNvPicPr/>
                      <p:nvPr/>
                    </p:nvPicPr>
                    <p:blipFill>
                      <a:blip r:embed="rId6"/>
                      <a:stretch>
                        <a:fillRect/>
                      </a:stretch>
                    </p:blipFill>
                    <p:spPr>
                      <a:xfrm>
                        <a:off x="1278636" y="918463"/>
                        <a:ext cx="5770852" cy="316325"/>
                      </a:xfrm>
                      <a:prstGeom prst="rect">
                        <a:avLst/>
                      </a:prstGeom>
                    </p:spPr>
                  </p:pic>
                </p:oleObj>
              </mc:Fallback>
            </mc:AlternateContent>
          </a:graphicData>
        </a:graphic>
      </p:graphicFrame>
    </p:spTree>
    <p:extLst>
      <p:ext uri="{BB962C8B-B14F-4D97-AF65-F5344CB8AC3E}">
        <p14:creationId xmlns:p14="http://schemas.microsoft.com/office/powerpoint/2010/main" val="400673516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C5D04-9640-3B48-820B-127523AD9848}"/>
              </a:ext>
            </a:extLst>
          </p:cNvPr>
          <p:cNvSpPr>
            <a:spLocks noGrp="1"/>
          </p:cNvSpPr>
          <p:nvPr>
            <p:ph type="title"/>
          </p:nvPr>
        </p:nvSpPr>
        <p:spPr>
          <a:xfrm>
            <a:off x="379228" y="233529"/>
            <a:ext cx="10515600" cy="602284"/>
          </a:xfrm>
        </p:spPr>
        <p:txBody>
          <a:bodyPr/>
          <a:lstStyle/>
          <a:p>
            <a:r>
              <a:rPr lang="en-US" dirty="0"/>
              <a:t>Ratings for</a:t>
            </a:r>
          </a:p>
        </p:txBody>
      </p:sp>
      <p:pic>
        <p:nvPicPr>
          <p:cNvPr id="3" name="Picture 2">
            <a:extLst>
              <a:ext uri="{FF2B5EF4-FFF2-40B4-BE49-F238E27FC236}">
                <a16:creationId xmlns:a16="http://schemas.microsoft.com/office/drawing/2014/main" id="{4F52164E-8D88-46A6-A8CB-31897D2F0C9F}"/>
              </a:ext>
            </a:extLst>
          </p:cNvPr>
          <p:cNvPicPr>
            <a:picLocks noChangeAspect="1"/>
          </p:cNvPicPr>
          <p:nvPr/>
        </p:nvPicPr>
        <p:blipFill>
          <a:blip r:embed="rId3"/>
          <a:stretch>
            <a:fillRect/>
          </a:stretch>
        </p:blipFill>
        <p:spPr>
          <a:xfrm>
            <a:off x="1302765" y="1228699"/>
            <a:ext cx="7556009" cy="5132243"/>
          </a:xfrm>
          <a:prstGeom prst="rect">
            <a:avLst/>
          </a:prstGeom>
        </p:spPr>
      </p:pic>
      <p:pic>
        <p:nvPicPr>
          <p:cNvPr id="6" name="Picture 5">
            <a:extLst>
              <a:ext uri="{FF2B5EF4-FFF2-40B4-BE49-F238E27FC236}">
                <a16:creationId xmlns:a16="http://schemas.microsoft.com/office/drawing/2014/main" id="{27F8B9E4-4D25-465C-B266-627B2459093D}"/>
              </a:ext>
            </a:extLst>
          </p:cNvPr>
          <p:cNvPicPr>
            <a:picLocks noChangeAspect="1"/>
          </p:cNvPicPr>
          <p:nvPr/>
        </p:nvPicPr>
        <p:blipFill>
          <a:blip r:embed="rId4"/>
          <a:stretch>
            <a:fillRect/>
          </a:stretch>
        </p:blipFill>
        <p:spPr>
          <a:xfrm>
            <a:off x="9165270" y="1402724"/>
            <a:ext cx="1672705" cy="2277197"/>
          </a:xfrm>
          <a:prstGeom prst="rect">
            <a:avLst/>
          </a:prstGeom>
        </p:spPr>
      </p:pic>
      <p:graphicFrame>
        <p:nvGraphicFramePr>
          <p:cNvPr id="8" name="Object 7">
            <a:extLst>
              <a:ext uri="{FF2B5EF4-FFF2-40B4-BE49-F238E27FC236}">
                <a16:creationId xmlns:a16="http://schemas.microsoft.com/office/drawing/2014/main" id="{BD79BEB5-8263-4D67-BC88-1B0BF30B40C2}"/>
              </a:ext>
            </a:extLst>
          </p:cNvPr>
          <p:cNvGraphicFramePr>
            <a:graphicFrameLocks noChangeAspect="1"/>
          </p:cNvGraphicFramePr>
          <p:nvPr>
            <p:extLst>
              <p:ext uri="{D42A27DB-BD31-4B8C-83A1-F6EECF244321}">
                <p14:modId xmlns:p14="http://schemas.microsoft.com/office/powerpoint/2010/main" val="3772236938"/>
              </p:ext>
            </p:extLst>
          </p:nvPr>
        </p:nvGraphicFramePr>
        <p:xfrm>
          <a:off x="1278636" y="918463"/>
          <a:ext cx="5770852" cy="316325"/>
        </p:xfrm>
        <a:graphic>
          <a:graphicData uri="http://schemas.openxmlformats.org/presentationml/2006/ole">
            <mc:AlternateContent xmlns:mc="http://schemas.openxmlformats.org/markup-compatibility/2006">
              <mc:Choice xmlns:v="urn:schemas-microsoft-com:vml" Requires="v">
                <p:oleObj name="Macro-Enabled Worksheet" r:id="rId5" imgW="3238548" imgH="171578" progId="Excel.SheetMacroEnabled.12">
                  <p:link updateAutomatic="1"/>
                </p:oleObj>
              </mc:Choice>
              <mc:Fallback>
                <p:oleObj name="Macro-Enabled Worksheet" r:id="rId5" imgW="3238548" imgH="171578" progId="Excel.SheetMacroEnabled.12">
                  <p:link updateAutomatic="1"/>
                  <p:pic>
                    <p:nvPicPr>
                      <p:cNvPr id="9" name="Object 8">
                        <a:extLst>
                          <a:ext uri="{FF2B5EF4-FFF2-40B4-BE49-F238E27FC236}">
                            <a16:creationId xmlns:a16="http://schemas.microsoft.com/office/drawing/2014/main" id="{B0F803CF-F7D1-4E81-837D-96BCE30CB8B5}"/>
                          </a:ext>
                        </a:extLst>
                      </p:cNvPr>
                      <p:cNvPicPr/>
                      <p:nvPr/>
                    </p:nvPicPr>
                    <p:blipFill>
                      <a:blip r:embed="rId6"/>
                      <a:stretch>
                        <a:fillRect/>
                      </a:stretch>
                    </p:blipFill>
                    <p:spPr>
                      <a:xfrm>
                        <a:off x="1278636" y="918463"/>
                        <a:ext cx="5770852" cy="316325"/>
                      </a:xfrm>
                      <a:prstGeom prst="rect">
                        <a:avLst/>
                      </a:prstGeom>
                    </p:spPr>
                  </p:pic>
                </p:oleObj>
              </mc:Fallback>
            </mc:AlternateContent>
          </a:graphicData>
        </a:graphic>
      </p:graphicFrame>
    </p:spTree>
    <p:extLst>
      <p:ext uri="{BB962C8B-B14F-4D97-AF65-F5344CB8AC3E}">
        <p14:creationId xmlns:p14="http://schemas.microsoft.com/office/powerpoint/2010/main" val="161362705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3544" y="908050"/>
            <a:ext cx="8153400" cy="935265"/>
          </a:xfrm>
        </p:spPr>
        <p:txBody>
          <a:bodyPr/>
          <a:lstStyle/>
          <a:p>
            <a:r>
              <a:rPr lang="en-ZA" dirty="0"/>
              <a:t>Congratulations!</a:t>
            </a:r>
          </a:p>
        </p:txBody>
      </p:sp>
      <p:sp>
        <p:nvSpPr>
          <p:cNvPr id="3" name="Content Placeholder 2"/>
          <p:cNvSpPr>
            <a:spLocks noGrp="1"/>
          </p:cNvSpPr>
          <p:nvPr>
            <p:ph idx="1"/>
          </p:nvPr>
        </p:nvSpPr>
        <p:spPr>
          <a:xfrm>
            <a:off x="993544" y="1754857"/>
            <a:ext cx="10337141" cy="4195093"/>
          </a:xfrm>
        </p:spPr>
        <p:txBody>
          <a:bodyPr>
            <a:normAutofit fontScale="62500" lnSpcReduction="20000"/>
          </a:bodyPr>
          <a:lstStyle/>
          <a:p>
            <a:pPr marL="0" indent="0">
              <a:buNone/>
            </a:pPr>
            <a:r>
              <a:rPr lang="en-ZA" sz="2000" dirty="0"/>
              <a:t>On being rated</a:t>
            </a:r>
          </a:p>
          <a:p>
            <a:pPr marL="0" indent="0">
              <a:buNone/>
            </a:pPr>
            <a:r>
              <a:rPr lang="en-ZA" sz="4800" b="1" dirty="0">
                <a:ea typeface="+mj-ea"/>
                <a:cs typeface="+mj-cs"/>
              </a:rPr>
              <a:t>Maturity</a:t>
            </a:r>
            <a:r>
              <a:rPr lang="en-ZA" sz="4400" dirty="0"/>
              <a:t> </a:t>
            </a:r>
            <a:r>
              <a:rPr lang="en-ZA" sz="4800" b="1" dirty="0">
                <a:ea typeface="+mj-ea"/>
                <a:cs typeface="+mj-cs"/>
              </a:rPr>
              <a:t>Level 5</a:t>
            </a:r>
          </a:p>
          <a:p>
            <a:pPr marL="0" indent="0">
              <a:buNone/>
            </a:pPr>
            <a:r>
              <a:rPr lang="zh-CN" altLang="en-US" sz="3200" dirty="0">
                <a:solidFill>
                  <a:srgbClr val="1F497D"/>
                </a:solidFill>
              </a:rPr>
              <a:t>恭喜贵公司顺利通过</a:t>
            </a:r>
            <a:r>
              <a:rPr lang="en-US" altLang="zh-CN" sz="3200" dirty="0">
                <a:solidFill>
                  <a:srgbClr val="1F497D"/>
                </a:solidFill>
              </a:rPr>
              <a:t>CMMI</a:t>
            </a:r>
            <a:r>
              <a:rPr lang="zh-CN" altLang="en-US" sz="3200" dirty="0">
                <a:solidFill>
                  <a:srgbClr val="1F497D"/>
                </a:solidFill>
              </a:rPr>
              <a:t>成熟度</a:t>
            </a:r>
            <a:r>
              <a:rPr lang="en-US" altLang="zh-CN" sz="3200" dirty="0">
                <a:solidFill>
                  <a:srgbClr val="1F497D"/>
                </a:solidFill>
              </a:rPr>
              <a:t>5</a:t>
            </a:r>
            <a:r>
              <a:rPr lang="zh-CN" altLang="en-US" sz="3200" dirty="0">
                <a:solidFill>
                  <a:srgbClr val="1F497D"/>
                </a:solidFill>
              </a:rPr>
              <a:t>级评估</a:t>
            </a:r>
          </a:p>
          <a:p>
            <a:pPr marL="0" indent="0" algn="just">
              <a:buNone/>
            </a:pPr>
            <a:r>
              <a:rPr lang="en-ZA" sz="2000" b="1" u="sng" dirty="0"/>
              <a:t>Note: </a:t>
            </a:r>
            <a:r>
              <a:rPr lang="zh-CN" altLang="en-US" sz="2000" b="1" u="sng" dirty="0"/>
              <a:t>注：</a:t>
            </a:r>
            <a:endParaRPr lang="en-ZA" sz="2000" b="1" u="sng" dirty="0"/>
          </a:p>
          <a:p>
            <a:pPr marL="0" indent="0" algn="just">
              <a:buNone/>
            </a:pPr>
            <a:r>
              <a:rPr lang="en-ZA" sz="2400" dirty="0"/>
              <a:t>Before the results of this appraisal become public record, e.g., announced in a press release or on an organization’s public Web site, or used in response to a request for proposal, the appraisal must first be accepted by the </a:t>
            </a:r>
            <a:r>
              <a:rPr lang="en-ZA" sz="2400" dirty="0" err="1"/>
              <a:t>ISACA</a:t>
            </a:r>
            <a:r>
              <a:rPr lang="en-ZA" sz="2400" dirty="0"/>
              <a:t> CMMI quality team. </a:t>
            </a:r>
          </a:p>
          <a:p>
            <a:pPr marL="0" indent="0" algn="just">
              <a:lnSpc>
                <a:spcPct val="120000"/>
              </a:lnSpc>
              <a:buNone/>
            </a:pPr>
            <a:r>
              <a:rPr lang="zh-CN" altLang="en-US" sz="3200" dirty="0">
                <a:solidFill>
                  <a:srgbClr val="1F497D"/>
                </a:solidFill>
              </a:rPr>
              <a:t>在评估结果正式公开之前，例如在新闻稿或公司官网上公开，或将其用于响应请求建议书之前，该评估须首先被</a:t>
            </a:r>
            <a:r>
              <a:rPr lang="en-US" altLang="zh-CN" sz="3200" dirty="0" err="1">
                <a:solidFill>
                  <a:srgbClr val="1F497D"/>
                </a:solidFill>
              </a:rPr>
              <a:t>ISACA</a:t>
            </a:r>
            <a:r>
              <a:rPr lang="en-US" altLang="zh-CN" sz="3200" dirty="0">
                <a:solidFill>
                  <a:srgbClr val="1F497D"/>
                </a:solidFill>
              </a:rPr>
              <a:t> CMMI </a:t>
            </a:r>
            <a:r>
              <a:rPr lang="zh-CN" altLang="en-US" sz="3200" dirty="0">
                <a:solidFill>
                  <a:srgbClr val="1F497D"/>
                </a:solidFill>
              </a:rPr>
              <a:t>质量团队认可</a:t>
            </a:r>
          </a:p>
          <a:p>
            <a:pPr marL="0" indent="0" algn="just">
              <a:buNone/>
            </a:pPr>
            <a:r>
              <a:rPr lang="en-ZA" sz="2400" dirty="0"/>
              <a:t>This can take up to </a:t>
            </a:r>
            <a:r>
              <a:rPr lang="en-ZA" sz="2400" b="1" dirty="0"/>
              <a:t>8 weeks </a:t>
            </a:r>
            <a:r>
              <a:rPr lang="en-ZA" sz="2400" dirty="0"/>
              <a:t>from the time that the appraisal results are submitted to the </a:t>
            </a:r>
            <a:r>
              <a:rPr lang="en-ZA" sz="2400" dirty="0" err="1"/>
              <a:t>ISACA</a:t>
            </a:r>
            <a:r>
              <a:rPr lang="en-ZA" sz="2400" dirty="0"/>
              <a:t> CMMI quality team for review. Results are submitted to the </a:t>
            </a:r>
            <a:r>
              <a:rPr lang="en-ZA" sz="2400" dirty="0" err="1"/>
              <a:t>ISACA</a:t>
            </a:r>
            <a:r>
              <a:rPr lang="en-ZA" sz="2400" dirty="0"/>
              <a:t> CMMI quality team typically within 4-6 working days after the final findings presentation has been made.</a:t>
            </a:r>
          </a:p>
          <a:p>
            <a:pPr marL="0" indent="0">
              <a:lnSpc>
                <a:spcPct val="120000"/>
              </a:lnSpc>
              <a:buNone/>
            </a:pPr>
            <a:r>
              <a:rPr lang="zh-CN" altLang="en-US" sz="3200" dirty="0">
                <a:solidFill>
                  <a:srgbClr val="1F497D"/>
                </a:solidFill>
              </a:rPr>
              <a:t>从将评估结果提交给</a:t>
            </a:r>
            <a:r>
              <a:rPr lang="en-US" altLang="zh-CN" sz="3200" dirty="0" err="1">
                <a:solidFill>
                  <a:srgbClr val="1F497D"/>
                </a:solidFill>
              </a:rPr>
              <a:t>ISACA</a:t>
            </a:r>
            <a:r>
              <a:rPr lang="en-US" altLang="zh-CN" sz="3200" dirty="0">
                <a:solidFill>
                  <a:srgbClr val="1F497D"/>
                </a:solidFill>
              </a:rPr>
              <a:t> CMMI</a:t>
            </a:r>
            <a:r>
              <a:rPr lang="zh-CN" altLang="en-US" sz="3200" dirty="0">
                <a:solidFill>
                  <a:srgbClr val="1F497D"/>
                </a:solidFill>
              </a:rPr>
              <a:t>质量团队起，最长可能需要</a:t>
            </a:r>
            <a:r>
              <a:rPr lang="en-US" altLang="zh-CN" sz="3200" dirty="0">
                <a:solidFill>
                  <a:srgbClr val="1F497D"/>
                </a:solidFill>
              </a:rPr>
              <a:t>8</a:t>
            </a:r>
            <a:r>
              <a:rPr lang="zh-CN" altLang="en-US" sz="3200" dirty="0">
                <a:solidFill>
                  <a:srgbClr val="1F497D"/>
                </a:solidFill>
              </a:rPr>
              <a:t>周进行审核。通常在完成最终发现展示后的</a:t>
            </a:r>
            <a:r>
              <a:rPr lang="en-US" altLang="zh-CN" sz="3200" dirty="0">
                <a:solidFill>
                  <a:srgbClr val="1F497D"/>
                </a:solidFill>
              </a:rPr>
              <a:t>4-6</a:t>
            </a:r>
            <a:r>
              <a:rPr lang="zh-CN" altLang="en-US" sz="3200" dirty="0">
                <a:solidFill>
                  <a:srgbClr val="1F497D"/>
                </a:solidFill>
              </a:rPr>
              <a:t>个工作日内，评估结果会提交给</a:t>
            </a:r>
            <a:r>
              <a:rPr lang="en-US" altLang="zh-CN" sz="3200" dirty="0" err="1">
                <a:solidFill>
                  <a:srgbClr val="1F497D"/>
                </a:solidFill>
              </a:rPr>
              <a:t>ISACA</a:t>
            </a:r>
            <a:r>
              <a:rPr lang="en-US" altLang="zh-CN" sz="3200" dirty="0">
                <a:solidFill>
                  <a:srgbClr val="1F497D"/>
                </a:solidFill>
              </a:rPr>
              <a:t> CMMI</a:t>
            </a:r>
            <a:r>
              <a:rPr lang="zh-CN" altLang="en-US" sz="3200" dirty="0">
                <a:solidFill>
                  <a:srgbClr val="1F497D"/>
                </a:solidFill>
              </a:rPr>
              <a:t>质量团队。</a:t>
            </a:r>
          </a:p>
        </p:txBody>
      </p:sp>
    </p:spTree>
    <p:extLst>
      <p:ext uri="{BB962C8B-B14F-4D97-AF65-F5344CB8AC3E}">
        <p14:creationId xmlns:p14="http://schemas.microsoft.com/office/powerpoint/2010/main" val="388650392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2">
            <a:extLst>
              <a:ext uri="{FF2B5EF4-FFF2-40B4-BE49-F238E27FC236}">
                <a16:creationId xmlns:a16="http://schemas.microsoft.com/office/drawing/2014/main" id="{D2171307-9004-194B-9398-1B155E182EBC}"/>
              </a:ext>
            </a:extLst>
          </p:cNvPr>
          <p:cNvSpPr>
            <a:spLocks noGrp="1" noChangeArrowheads="1"/>
          </p:cNvSpPr>
          <p:nvPr>
            <p:ph type="title"/>
          </p:nvPr>
        </p:nvSpPr>
        <p:spPr>
          <a:xfrm>
            <a:off x="955964" y="1022653"/>
            <a:ext cx="10397836" cy="602284"/>
          </a:xfrm>
        </p:spPr>
        <p:txBody>
          <a:bodyPr>
            <a:normAutofit/>
          </a:bodyPr>
          <a:lstStyle/>
          <a:p>
            <a:pPr eaLnBrk="1" hangingPunct="1"/>
            <a:r>
              <a:rPr lang="en-US" altLang="en-US" sz="3200" dirty="0"/>
              <a:t>Appraisal Team Affirmations </a:t>
            </a:r>
            <a:r>
              <a:rPr lang="en-US" altLang="en-US" dirty="0"/>
              <a:t>– </a:t>
            </a:r>
            <a:r>
              <a:rPr lang="en-US" altLang="en-US" sz="3200" dirty="0"/>
              <a:t>Signature Page</a:t>
            </a:r>
          </a:p>
        </p:txBody>
      </p:sp>
      <p:sp>
        <p:nvSpPr>
          <p:cNvPr id="47108" name="Rectangle 3">
            <a:extLst>
              <a:ext uri="{FF2B5EF4-FFF2-40B4-BE49-F238E27FC236}">
                <a16:creationId xmlns:a16="http://schemas.microsoft.com/office/drawing/2014/main" id="{97924523-D0AC-3F42-BB46-91A314A482F5}"/>
              </a:ext>
            </a:extLst>
          </p:cNvPr>
          <p:cNvSpPr>
            <a:spLocks noGrp="1" noChangeArrowheads="1"/>
          </p:cNvSpPr>
          <p:nvPr>
            <p:ph type="body" sz="half" idx="4294967295"/>
          </p:nvPr>
        </p:nvSpPr>
        <p:spPr>
          <a:xfrm>
            <a:off x="955964" y="1665288"/>
            <a:ext cx="10647151" cy="468224"/>
          </a:xfrm>
        </p:spPr>
        <p:txBody>
          <a:bodyPr>
            <a:noAutofit/>
          </a:bodyPr>
          <a:lstStyle/>
          <a:p>
            <a:pPr marL="0" indent="0">
              <a:buNone/>
            </a:pPr>
            <a:r>
              <a:rPr lang="en-US" altLang="en-US" sz="2000" dirty="0"/>
              <a:t>I support the findings in this presentation and affirm that to the best of my knowledge it represents an accurate portrayal of the state of the process in the appraised organization.</a:t>
            </a:r>
          </a:p>
        </p:txBody>
      </p:sp>
      <p:graphicFrame>
        <p:nvGraphicFramePr>
          <p:cNvPr id="2" name="Object 1">
            <a:extLst>
              <a:ext uri="{FF2B5EF4-FFF2-40B4-BE49-F238E27FC236}">
                <a16:creationId xmlns:a16="http://schemas.microsoft.com/office/drawing/2014/main" id="{58972A5E-A6FC-4357-9F5F-83EB57C57EE0}"/>
              </a:ext>
            </a:extLst>
          </p:cNvPr>
          <p:cNvGraphicFramePr>
            <a:graphicFrameLocks noChangeAspect="1"/>
          </p:cNvGraphicFramePr>
          <p:nvPr>
            <p:extLst>
              <p:ext uri="{D42A27DB-BD31-4B8C-83A1-F6EECF244321}">
                <p14:modId xmlns:p14="http://schemas.microsoft.com/office/powerpoint/2010/main" val="1695784772"/>
              </p:ext>
            </p:extLst>
          </p:nvPr>
        </p:nvGraphicFramePr>
        <p:xfrm>
          <a:off x="1278021" y="2412999"/>
          <a:ext cx="8128000" cy="2779713"/>
        </p:xfrm>
        <a:graphic>
          <a:graphicData uri="http://schemas.openxmlformats.org/presentationml/2006/ole">
            <mc:AlternateContent xmlns:mc="http://schemas.openxmlformats.org/markup-compatibility/2006">
              <mc:Choice xmlns:v="urn:schemas-microsoft-com:vml" Requires="v">
                <p:oleObj name="Macro-Enabled Worksheet" r:id="rId3" imgW="12277881" imgH="4400379" progId="Excel.SheetMacroEnabled.12">
                  <p:link updateAutomatic="1"/>
                </p:oleObj>
              </mc:Choice>
              <mc:Fallback>
                <p:oleObj name="Macro-Enabled Worksheet" r:id="rId3" imgW="12277881" imgH="4400379" progId="Excel.SheetMacroEnabled.12">
                  <p:link updateAutomatic="1"/>
                  <p:pic>
                    <p:nvPicPr>
                      <p:cNvPr id="0" name=""/>
                      <p:cNvPicPr/>
                      <p:nvPr/>
                    </p:nvPicPr>
                    <p:blipFill>
                      <a:blip r:embed="rId4"/>
                      <a:stretch>
                        <a:fillRect/>
                      </a:stretch>
                    </p:blipFill>
                    <p:spPr>
                      <a:xfrm>
                        <a:off x="1278021" y="2412999"/>
                        <a:ext cx="8128000" cy="2779713"/>
                      </a:xfrm>
                      <a:prstGeom prst="rect">
                        <a:avLst/>
                      </a:prstGeom>
                    </p:spPr>
                  </p:pic>
                </p:oleObj>
              </mc:Fallback>
            </mc:AlternateContent>
          </a:graphicData>
        </a:graphic>
      </p:graphicFrame>
    </p:spTree>
    <p:extLst>
      <p:ext uri="{BB962C8B-B14F-4D97-AF65-F5344CB8AC3E}">
        <p14:creationId xmlns:p14="http://schemas.microsoft.com/office/powerpoint/2010/main" val="373832882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3BA5C3F-5201-8B46-AF8B-D946599531E1}"/>
              </a:ext>
            </a:extLst>
          </p:cNvPr>
          <p:cNvSpPr>
            <a:spLocks noGrp="1"/>
          </p:cNvSpPr>
          <p:nvPr>
            <p:ph type="title"/>
          </p:nvPr>
        </p:nvSpPr>
        <p:spPr/>
        <p:txBody>
          <a:bodyPr/>
          <a:lstStyle/>
          <a:p>
            <a:r>
              <a:rPr lang="en-US" b="1" dirty="0">
                <a:latin typeface="+mn-lt"/>
              </a:rPr>
              <a:t>Annexures</a:t>
            </a:r>
          </a:p>
        </p:txBody>
      </p:sp>
      <p:sp>
        <p:nvSpPr>
          <p:cNvPr id="6" name="Text Placeholder 5">
            <a:extLst>
              <a:ext uri="{FF2B5EF4-FFF2-40B4-BE49-F238E27FC236}">
                <a16:creationId xmlns:a16="http://schemas.microsoft.com/office/drawing/2014/main" id="{8CA29D2B-3E58-464A-ABFB-B30A49403BDB}"/>
              </a:ext>
            </a:extLst>
          </p:cNvPr>
          <p:cNvSpPr>
            <a:spLocks noGrp="1"/>
          </p:cNvSpPr>
          <p:nvPr>
            <p:ph type="body" idx="1"/>
          </p:nvPr>
        </p:nvSpPr>
        <p:spPr/>
        <p:txBody>
          <a:bodyPr/>
          <a:lstStyle/>
          <a:p>
            <a:r>
              <a:rPr lang="zh-CN" altLang="en-US" dirty="0"/>
              <a:t>附加展示</a:t>
            </a:r>
            <a:endParaRPr lang="en-US" dirty="0"/>
          </a:p>
        </p:txBody>
      </p:sp>
    </p:spTree>
    <p:extLst>
      <p:ext uri="{BB962C8B-B14F-4D97-AF65-F5344CB8AC3E}">
        <p14:creationId xmlns:p14="http://schemas.microsoft.com/office/powerpoint/2010/main" val="285572245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4E4DA-31D0-475D-9F89-8DFFD4763FDD}"/>
              </a:ext>
            </a:extLst>
          </p:cNvPr>
          <p:cNvSpPr>
            <a:spLocks noGrp="1"/>
          </p:cNvSpPr>
          <p:nvPr>
            <p:ph type="title"/>
          </p:nvPr>
        </p:nvSpPr>
        <p:spPr/>
        <p:txBody>
          <a:bodyPr/>
          <a:lstStyle/>
          <a:p>
            <a:r>
              <a:rPr lang="en-ZA" dirty="0"/>
              <a:t>Non model findings</a:t>
            </a:r>
          </a:p>
        </p:txBody>
      </p:sp>
      <p:graphicFrame>
        <p:nvGraphicFramePr>
          <p:cNvPr id="4" name="Object 3">
            <a:extLst>
              <a:ext uri="{FF2B5EF4-FFF2-40B4-BE49-F238E27FC236}">
                <a16:creationId xmlns:a16="http://schemas.microsoft.com/office/drawing/2014/main" id="{A69442D9-C7CA-46D7-9026-BAFCAC0C3C94}"/>
              </a:ext>
            </a:extLst>
          </p:cNvPr>
          <p:cNvGraphicFramePr>
            <a:graphicFrameLocks noChangeAspect="1"/>
          </p:cNvGraphicFramePr>
          <p:nvPr>
            <p:extLst>
              <p:ext uri="{D42A27DB-BD31-4B8C-83A1-F6EECF244321}">
                <p14:modId xmlns:p14="http://schemas.microsoft.com/office/powerpoint/2010/main" val="3374334700"/>
              </p:ext>
            </p:extLst>
          </p:nvPr>
        </p:nvGraphicFramePr>
        <p:xfrm>
          <a:off x="1055688" y="2272631"/>
          <a:ext cx="8737600" cy="1974850"/>
        </p:xfrm>
        <a:graphic>
          <a:graphicData uri="http://schemas.openxmlformats.org/presentationml/2006/ole">
            <mc:AlternateContent xmlns:mc="http://schemas.openxmlformats.org/markup-compatibility/2006">
              <mc:Choice xmlns:v="urn:schemas-microsoft-com:vml" Requires="v">
                <p:oleObj name="Macro-Enabled Worksheet" r:id="rId2" imgW="8343852" imgH="2009803" progId="Excel.SheetMacroEnabled.12">
                  <p:link updateAutomatic="1"/>
                </p:oleObj>
              </mc:Choice>
              <mc:Fallback>
                <p:oleObj name="Macro-Enabled Worksheet" r:id="rId2" imgW="8343852" imgH="2009803" progId="Excel.SheetMacroEnabled.12">
                  <p:link updateAutomatic="1"/>
                  <p:pic>
                    <p:nvPicPr>
                      <p:cNvPr id="0" name=""/>
                      <p:cNvPicPr/>
                      <p:nvPr/>
                    </p:nvPicPr>
                    <p:blipFill>
                      <a:blip r:embed="rId3"/>
                      <a:stretch>
                        <a:fillRect/>
                      </a:stretch>
                    </p:blipFill>
                    <p:spPr>
                      <a:xfrm>
                        <a:off x="1055688" y="2272631"/>
                        <a:ext cx="8737600" cy="1974850"/>
                      </a:xfrm>
                      <a:prstGeom prst="rect">
                        <a:avLst/>
                      </a:prstGeom>
                    </p:spPr>
                  </p:pic>
                </p:oleObj>
              </mc:Fallback>
            </mc:AlternateContent>
          </a:graphicData>
        </a:graphic>
      </p:graphicFrame>
    </p:spTree>
    <p:extLst>
      <p:ext uri="{BB962C8B-B14F-4D97-AF65-F5344CB8AC3E}">
        <p14:creationId xmlns:p14="http://schemas.microsoft.com/office/powerpoint/2010/main" val="6472464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4E4DA-31D0-475D-9F89-8DFFD4763FDD}"/>
              </a:ext>
            </a:extLst>
          </p:cNvPr>
          <p:cNvSpPr>
            <a:spLocks noGrp="1"/>
          </p:cNvSpPr>
          <p:nvPr>
            <p:ph type="title"/>
          </p:nvPr>
        </p:nvSpPr>
        <p:spPr/>
        <p:txBody>
          <a:bodyPr/>
          <a:lstStyle/>
          <a:p>
            <a:r>
              <a:rPr lang="en-ZA" dirty="0"/>
              <a:t>Non model findings</a:t>
            </a:r>
          </a:p>
        </p:txBody>
      </p:sp>
      <p:graphicFrame>
        <p:nvGraphicFramePr>
          <p:cNvPr id="3" name="Object 2">
            <a:extLst>
              <a:ext uri="{FF2B5EF4-FFF2-40B4-BE49-F238E27FC236}">
                <a16:creationId xmlns:a16="http://schemas.microsoft.com/office/drawing/2014/main" id="{F0C0BC17-AB37-4DA5-A9B9-89E64CFEB916}"/>
              </a:ext>
            </a:extLst>
          </p:cNvPr>
          <p:cNvGraphicFramePr>
            <a:graphicFrameLocks noChangeAspect="1"/>
          </p:cNvGraphicFramePr>
          <p:nvPr>
            <p:extLst>
              <p:ext uri="{D42A27DB-BD31-4B8C-83A1-F6EECF244321}">
                <p14:modId xmlns:p14="http://schemas.microsoft.com/office/powerpoint/2010/main" val="3228501137"/>
              </p:ext>
            </p:extLst>
          </p:nvPr>
        </p:nvGraphicFramePr>
        <p:xfrm>
          <a:off x="1167983" y="2303546"/>
          <a:ext cx="8737600" cy="2959100"/>
        </p:xfrm>
        <a:graphic>
          <a:graphicData uri="http://schemas.openxmlformats.org/presentationml/2006/ole">
            <mc:AlternateContent xmlns:mc="http://schemas.openxmlformats.org/markup-compatibility/2006">
              <mc:Choice xmlns:v="urn:schemas-microsoft-com:vml" Requires="v">
                <p:oleObj name="Macro-Enabled Worksheet" r:id="rId2" imgW="8343852" imgH="3009715" progId="Excel.SheetMacroEnabled.12">
                  <p:link updateAutomatic="1"/>
                </p:oleObj>
              </mc:Choice>
              <mc:Fallback>
                <p:oleObj name="Macro-Enabled Worksheet" r:id="rId2" imgW="8343852" imgH="3009715" progId="Excel.SheetMacroEnabled.12">
                  <p:link updateAutomatic="1"/>
                  <p:pic>
                    <p:nvPicPr>
                      <p:cNvPr id="0" name=""/>
                      <p:cNvPicPr/>
                      <p:nvPr/>
                    </p:nvPicPr>
                    <p:blipFill>
                      <a:blip r:embed="rId3"/>
                      <a:stretch>
                        <a:fillRect/>
                      </a:stretch>
                    </p:blipFill>
                    <p:spPr>
                      <a:xfrm>
                        <a:off x="1167983" y="2303546"/>
                        <a:ext cx="8737600" cy="2959100"/>
                      </a:xfrm>
                      <a:prstGeom prst="rect">
                        <a:avLst/>
                      </a:prstGeom>
                    </p:spPr>
                  </p:pic>
                </p:oleObj>
              </mc:Fallback>
            </mc:AlternateContent>
          </a:graphicData>
        </a:graphic>
      </p:graphicFrame>
    </p:spTree>
    <p:extLst>
      <p:ext uri="{BB962C8B-B14F-4D97-AF65-F5344CB8AC3E}">
        <p14:creationId xmlns:p14="http://schemas.microsoft.com/office/powerpoint/2010/main" val="83450336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C47C9-2410-0F46-A0CE-9498896DE8D4}"/>
              </a:ext>
            </a:extLst>
          </p:cNvPr>
          <p:cNvSpPr>
            <a:spLocks noGrp="1"/>
          </p:cNvSpPr>
          <p:nvPr>
            <p:ph type="title"/>
          </p:nvPr>
        </p:nvSpPr>
        <p:spPr/>
        <p:txBody>
          <a:bodyPr/>
          <a:lstStyle/>
          <a:p>
            <a:r>
              <a:rPr lang="en-US" dirty="0"/>
              <a:t>Findings Definitions – Optional Findings Categories</a:t>
            </a:r>
          </a:p>
        </p:txBody>
      </p:sp>
      <p:sp>
        <p:nvSpPr>
          <p:cNvPr id="3" name="Content Placeholder 2">
            <a:extLst>
              <a:ext uri="{FF2B5EF4-FFF2-40B4-BE49-F238E27FC236}">
                <a16:creationId xmlns:a16="http://schemas.microsoft.com/office/drawing/2014/main" id="{065982AE-496D-8E4C-B62D-137BEFC39377}"/>
              </a:ext>
            </a:extLst>
          </p:cNvPr>
          <p:cNvSpPr>
            <a:spLocks noGrp="1"/>
          </p:cNvSpPr>
          <p:nvPr>
            <p:ph idx="1"/>
          </p:nvPr>
        </p:nvSpPr>
        <p:spPr/>
        <p:txBody>
          <a:bodyPr>
            <a:normAutofit fontScale="77500" lnSpcReduction="20000"/>
          </a:bodyPr>
          <a:lstStyle/>
          <a:p>
            <a:r>
              <a:rPr lang="en-US" u="sng" dirty="0"/>
              <a:t>Notes</a:t>
            </a:r>
            <a:r>
              <a:rPr lang="en-US" dirty="0"/>
              <a:t> – additional explanatory information regarding weaknesses or strengths, e.g., examples, supporting indicators, and consequences resulting from weaknesses.  </a:t>
            </a:r>
            <a:r>
              <a:rPr lang="en-US" b="1" i="1" dirty="0"/>
              <a:t>Notes must NOT be used as a category in lieu of weaknesses.</a:t>
            </a:r>
          </a:p>
          <a:p>
            <a:r>
              <a:rPr lang="en-US" u="sng" dirty="0"/>
              <a:t>Improvement Opportunities </a:t>
            </a:r>
            <a:r>
              <a:rPr lang="en-US" dirty="0"/>
              <a:t>– A type of preliminary or final finding about a particular practice area or practice which is typically compliant with the CMMI but represents an opportunity where the process could be improved.</a:t>
            </a:r>
          </a:p>
          <a:p>
            <a:r>
              <a:rPr lang="en-US" u="sng" dirty="0"/>
              <a:t>Improvements in Progress </a:t>
            </a:r>
            <a:r>
              <a:rPr lang="en-US" dirty="0"/>
              <a:t>– A type of preliminary or final finding statement that is a reflection of the current state of a practice area or practice which is newly implemented for the project(s) or Organizational Unit and shows promise of helping to achieve further improvement. Due to the recent nature of that process implementation, artifacts may be limited.  </a:t>
            </a:r>
            <a:endParaRPr lang="en-US" b="1" dirty="0"/>
          </a:p>
          <a:p>
            <a:r>
              <a:rPr lang="en-US" u="sng" dirty="0"/>
              <a:t>Recommendations/Next Steps </a:t>
            </a:r>
            <a:r>
              <a:rPr lang="en-US" dirty="0"/>
              <a:t>– Recommendations by the appraisal team for ways to address findings.  These must not be conveyed as mandatory or guarantees of future characterizations or ratings. Recommendations must be either a separate report or separate section from the main appraisal findings, including the ratings and a disclaimer that “These recommendations are not mandatory nor guarantee of addressing findings or future characterizations or ratings.” </a:t>
            </a:r>
          </a:p>
        </p:txBody>
      </p:sp>
    </p:spTree>
    <p:extLst>
      <p:ext uri="{BB962C8B-B14F-4D97-AF65-F5344CB8AC3E}">
        <p14:creationId xmlns:p14="http://schemas.microsoft.com/office/powerpoint/2010/main" val="31138190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A629AD6-E198-3A47-A696-9DF21F27875F}"/>
              </a:ext>
            </a:extLst>
          </p:cNvPr>
          <p:cNvSpPr>
            <a:spLocks noGrp="1"/>
          </p:cNvSpPr>
          <p:nvPr>
            <p:ph type="title"/>
          </p:nvPr>
        </p:nvSpPr>
        <p:spPr/>
        <p:txBody>
          <a:bodyPr/>
          <a:lstStyle/>
          <a:p>
            <a:r>
              <a:rPr lang="en-US" b="1" dirty="0">
                <a:latin typeface="+mn-lt"/>
              </a:rPr>
              <a:t>Appraisal Overview </a:t>
            </a:r>
            <a:br>
              <a:rPr lang="en-US" b="1" dirty="0">
                <a:latin typeface="+mn-lt"/>
              </a:rPr>
            </a:br>
            <a:r>
              <a:rPr lang="zh-CN" altLang="en-US" sz="6000" b="1" dirty="0">
                <a:latin typeface="+mn-ea"/>
                <a:ea typeface="+mn-ea"/>
              </a:rPr>
              <a:t>评估概述</a:t>
            </a:r>
            <a:endParaRPr lang="en-US" b="1" dirty="0">
              <a:latin typeface="+mn-lt"/>
            </a:endParaRPr>
          </a:p>
        </p:txBody>
      </p:sp>
    </p:spTree>
    <p:extLst>
      <p:ext uri="{BB962C8B-B14F-4D97-AF65-F5344CB8AC3E}">
        <p14:creationId xmlns:p14="http://schemas.microsoft.com/office/powerpoint/2010/main" val="393832220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BBF0C2E-1DA5-4B8A-8EA9-A8A74D5EEDCB}"/>
              </a:ext>
            </a:extLst>
          </p:cNvPr>
          <p:cNvSpPr>
            <a:spLocks noGrp="1"/>
          </p:cNvSpPr>
          <p:nvPr>
            <p:ph type="title"/>
          </p:nvPr>
        </p:nvSpPr>
        <p:spPr/>
        <p:txBody>
          <a:bodyPr vert="horz" lIns="91440" tIns="45720" rIns="91440" bIns="45720" rtlCol="0" anchor="ctr">
            <a:normAutofit/>
          </a:bodyPr>
          <a:lstStyle/>
          <a:p>
            <a:r>
              <a:rPr lang="en-US" dirty="0"/>
              <a:t>Improvement Opportunities</a:t>
            </a:r>
            <a:endParaRPr lang="en-ZA" dirty="0"/>
          </a:p>
        </p:txBody>
      </p:sp>
      <p:sp>
        <p:nvSpPr>
          <p:cNvPr id="5" name="Content Placeholder 4">
            <a:extLst>
              <a:ext uri="{FF2B5EF4-FFF2-40B4-BE49-F238E27FC236}">
                <a16:creationId xmlns:a16="http://schemas.microsoft.com/office/drawing/2014/main" id="{3C5B1544-5F60-4280-9237-53230A016280}"/>
              </a:ext>
            </a:extLst>
          </p:cNvPr>
          <p:cNvSpPr>
            <a:spLocks noGrp="1"/>
          </p:cNvSpPr>
          <p:nvPr>
            <p:ph idx="1"/>
          </p:nvPr>
        </p:nvSpPr>
        <p:spPr/>
        <p:txBody>
          <a:bodyPr>
            <a:normAutofit fontScale="62500" lnSpcReduction="20000"/>
          </a:bodyPr>
          <a:lstStyle/>
          <a:p>
            <a:r>
              <a:rPr lang="en-ZA" dirty="0"/>
              <a:t>CAR 2.1 - Consider also using opportunity data as outcomes for further analysis.</a:t>
            </a:r>
            <a:br>
              <a:rPr lang="en-ZA" dirty="0"/>
            </a:br>
            <a:r>
              <a:rPr lang="zh-CN" altLang="en-US" sz="2900" dirty="0">
                <a:solidFill>
                  <a:srgbClr val="1F497D"/>
                </a:solidFill>
              </a:rPr>
              <a:t>考虑将机会数据用作进一步分析的结果</a:t>
            </a:r>
            <a:r>
              <a:rPr lang="zh-CN" altLang="en-US" dirty="0"/>
              <a:t>。</a:t>
            </a:r>
            <a:endParaRPr lang="en-ZA" altLang="zh-CN" dirty="0"/>
          </a:p>
          <a:p>
            <a:r>
              <a:rPr lang="en-ZA" dirty="0"/>
              <a:t>CAR 3.4 - Consider reviewing causes and applying appropriate causal analysis methods for specific outcomes, such as fishbone for the common cause of variation vs 5-why for special cause of variation</a:t>
            </a:r>
            <a:br>
              <a:rPr lang="en-ZA" dirty="0"/>
            </a:br>
            <a:r>
              <a:rPr lang="zh-CN" altLang="en-US" sz="2900" dirty="0">
                <a:solidFill>
                  <a:srgbClr val="1F497D"/>
                </a:solidFill>
              </a:rPr>
              <a:t>考虑对原因进行审查并针对特定结果应用适当的因果分析方法，例如，将鱼骨用于公共原因偏差，而对于特殊原因偏差则使用</a:t>
            </a:r>
            <a:r>
              <a:rPr lang="en-US" altLang="zh-CN" sz="2900" dirty="0">
                <a:solidFill>
                  <a:srgbClr val="1F497D"/>
                </a:solidFill>
              </a:rPr>
              <a:t>5</a:t>
            </a:r>
            <a:r>
              <a:rPr lang="zh-CN" altLang="en-US" sz="2900" dirty="0">
                <a:solidFill>
                  <a:srgbClr val="1F497D"/>
                </a:solidFill>
              </a:rPr>
              <a:t>个</a:t>
            </a:r>
            <a:r>
              <a:rPr lang="en-ZA" sz="2900" dirty="0">
                <a:solidFill>
                  <a:srgbClr val="1F497D"/>
                </a:solidFill>
              </a:rPr>
              <a:t>why.</a:t>
            </a:r>
            <a:r>
              <a:rPr lang="ja-JP" altLang="en-US" sz="2900" dirty="0">
                <a:solidFill>
                  <a:srgbClr val="1F497D"/>
                </a:solidFill>
              </a:rPr>
              <a:t>。</a:t>
            </a:r>
            <a:endParaRPr lang="en-US" altLang="ja-JP" sz="2900" dirty="0">
              <a:solidFill>
                <a:srgbClr val="1F497D"/>
              </a:solidFill>
            </a:endParaRPr>
          </a:p>
          <a:p>
            <a:r>
              <a:rPr lang="en-ZA" dirty="0"/>
              <a:t>DAR 2.1 - Consider expanding </a:t>
            </a:r>
            <a:r>
              <a:rPr lang="en-ZA" dirty="0" err="1"/>
              <a:t>DAR's</a:t>
            </a:r>
            <a:r>
              <a:rPr lang="en-ZA" dirty="0"/>
              <a:t> use across different process areas by informing stakeholders when a criteria-based decision-making process could be beneficial. </a:t>
            </a:r>
            <a:br>
              <a:rPr lang="en-ZA" dirty="0"/>
            </a:br>
            <a:r>
              <a:rPr lang="zh-CN" altLang="en-US" sz="2900" dirty="0">
                <a:solidFill>
                  <a:srgbClr val="1F497D"/>
                </a:solidFill>
              </a:rPr>
              <a:t>考虑将</a:t>
            </a:r>
            <a:r>
              <a:rPr lang="en-ZA" sz="2900" dirty="0">
                <a:solidFill>
                  <a:srgbClr val="1F497D"/>
                </a:solidFill>
              </a:rPr>
              <a:t>DAR</a:t>
            </a:r>
            <a:r>
              <a:rPr lang="zh-CN" altLang="en-US" sz="2900" dirty="0">
                <a:solidFill>
                  <a:srgbClr val="1F497D"/>
                </a:solidFill>
              </a:rPr>
              <a:t>的用途扩展到不同的过程领域，在基于标准的决策过程有益处时，通知相关的干系人。</a:t>
            </a:r>
            <a:endParaRPr lang="en-ZA" altLang="zh-CN" sz="2900" dirty="0">
              <a:solidFill>
                <a:srgbClr val="1F497D"/>
              </a:solidFill>
            </a:endParaRPr>
          </a:p>
          <a:p>
            <a:r>
              <a:rPr lang="en-ZA" dirty="0"/>
              <a:t>II 3.3 - Consider providing a centralised portal through which all process improvement suggestions can be registered.</a:t>
            </a:r>
            <a:br>
              <a:rPr lang="en-ZA" dirty="0"/>
            </a:br>
            <a:r>
              <a:rPr lang="zh-CN" altLang="en-US" sz="2900" dirty="0">
                <a:solidFill>
                  <a:srgbClr val="1F497D"/>
                </a:solidFill>
              </a:rPr>
              <a:t>考虑提供一个集中式门户，通过该门户可以提交所有过程改进建议。</a:t>
            </a:r>
            <a:endParaRPr lang="en-ZA" altLang="zh-CN" sz="2900" dirty="0">
              <a:solidFill>
                <a:srgbClr val="1F497D"/>
              </a:solidFill>
            </a:endParaRPr>
          </a:p>
          <a:p>
            <a:r>
              <a:rPr lang="en-ZA" dirty="0" err="1"/>
              <a:t>MPM</a:t>
            </a:r>
            <a:r>
              <a:rPr lang="en-ZA" dirty="0"/>
              <a:t> 3.6 - Consideration should be given to establish a public dashboard where measurement results are displayed.</a:t>
            </a:r>
            <a:br>
              <a:rPr lang="en-ZA" dirty="0"/>
            </a:br>
            <a:r>
              <a:rPr lang="zh-CN" altLang="en-US" sz="2900" dirty="0">
                <a:solidFill>
                  <a:srgbClr val="1F497D"/>
                </a:solidFill>
              </a:rPr>
              <a:t>应该考虑建立一个公共板面来显示度量结果。</a:t>
            </a:r>
            <a:endParaRPr lang="en-ZA" altLang="zh-CN" sz="2900" dirty="0">
              <a:solidFill>
                <a:srgbClr val="1F497D"/>
              </a:solidFill>
            </a:endParaRPr>
          </a:p>
          <a:p>
            <a:r>
              <a:rPr lang="en-ZA" dirty="0" err="1"/>
              <a:t>MPM</a:t>
            </a:r>
            <a:r>
              <a:rPr lang="en-ZA" dirty="0"/>
              <a:t> 4.2 - Consider expanding and maturing the measurement practices by adopting a technique such as </a:t>
            </a:r>
            <a:r>
              <a:rPr lang="en-ZA" dirty="0" err="1"/>
              <a:t>GQIM</a:t>
            </a:r>
            <a:r>
              <a:rPr lang="en-ZA" dirty="0"/>
              <a:t> (Goal Question Indicator Metric).</a:t>
            </a:r>
            <a:br>
              <a:rPr lang="en-ZA" dirty="0"/>
            </a:br>
            <a:r>
              <a:rPr lang="zh-CN" altLang="en-US" sz="2900" dirty="0">
                <a:solidFill>
                  <a:srgbClr val="1F497D"/>
                </a:solidFill>
              </a:rPr>
              <a:t>考虑采用诸如</a:t>
            </a:r>
            <a:r>
              <a:rPr lang="en-ZA" sz="2900" dirty="0" err="1">
                <a:solidFill>
                  <a:srgbClr val="1F497D"/>
                </a:solidFill>
              </a:rPr>
              <a:t>GQIM</a:t>
            </a:r>
            <a:r>
              <a:rPr lang="en-ZA" sz="2900" dirty="0">
                <a:solidFill>
                  <a:srgbClr val="1F497D"/>
                </a:solidFill>
              </a:rPr>
              <a:t>（</a:t>
            </a:r>
            <a:r>
              <a:rPr lang="zh-CN" altLang="en-US" sz="2900" dirty="0">
                <a:solidFill>
                  <a:srgbClr val="1F497D"/>
                </a:solidFill>
              </a:rPr>
              <a:t>目标问题指标度量）之类的技术来扩展和完善度量实践。</a:t>
            </a:r>
            <a:endParaRPr lang="en-ZA" altLang="zh-CN" sz="2900" dirty="0">
              <a:solidFill>
                <a:srgbClr val="1F497D"/>
              </a:solidFill>
            </a:endParaRPr>
          </a:p>
        </p:txBody>
      </p:sp>
    </p:spTree>
    <p:extLst>
      <p:ext uri="{BB962C8B-B14F-4D97-AF65-F5344CB8AC3E}">
        <p14:creationId xmlns:p14="http://schemas.microsoft.com/office/powerpoint/2010/main" val="286825478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BBF0C2E-1DA5-4B8A-8EA9-A8A74D5EEDCB}"/>
              </a:ext>
            </a:extLst>
          </p:cNvPr>
          <p:cNvSpPr>
            <a:spLocks noGrp="1"/>
          </p:cNvSpPr>
          <p:nvPr>
            <p:ph type="title"/>
          </p:nvPr>
        </p:nvSpPr>
        <p:spPr/>
        <p:txBody>
          <a:bodyPr vert="horz" lIns="91440" tIns="45720" rIns="91440" bIns="45720" rtlCol="0" anchor="ctr">
            <a:normAutofit/>
          </a:bodyPr>
          <a:lstStyle/>
          <a:p>
            <a:r>
              <a:rPr lang="en-US" dirty="0"/>
              <a:t>Improvement Opportunities - continued</a:t>
            </a:r>
            <a:endParaRPr lang="en-ZA" dirty="0"/>
          </a:p>
        </p:txBody>
      </p:sp>
      <p:sp>
        <p:nvSpPr>
          <p:cNvPr id="5" name="Content Placeholder 4">
            <a:extLst>
              <a:ext uri="{FF2B5EF4-FFF2-40B4-BE49-F238E27FC236}">
                <a16:creationId xmlns:a16="http://schemas.microsoft.com/office/drawing/2014/main" id="{3C5B1544-5F60-4280-9237-53230A016280}"/>
              </a:ext>
            </a:extLst>
          </p:cNvPr>
          <p:cNvSpPr>
            <a:spLocks noGrp="1"/>
          </p:cNvSpPr>
          <p:nvPr>
            <p:ph idx="1"/>
          </p:nvPr>
        </p:nvSpPr>
        <p:spPr/>
        <p:txBody>
          <a:bodyPr>
            <a:normAutofit fontScale="62500" lnSpcReduction="20000"/>
          </a:bodyPr>
          <a:lstStyle/>
          <a:p>
            <a:r>
              <a:rPr lang="en-ZA" dirty="0"/>
              <a:t>PLAN 2.1 - Consider conducting research and feasibility into following another development approach, such as SCRUM Agile.</a:t>
            </a:r>
            <a:br>
              <a:rPr lang="en-ZA" dirty="0"/>
            </a:br>
            <a:r>
              <a:rPr lang="zh-CN" altLang="en-US" sz="2900" dirty="0">
                <a:solidFill>
                  <a:srgbClr val="1F497D"/>
                </a:solidFill>
              </a:rPr>
              <a:t>考虑进行另一种开发方法，例如</a:t>
            </a:r>
            <a:r>
              <a:rPr lang="en-ZA" sz="2900" dirty="0">
                <a:solidFill>
                  <a:srgbClr val="1F497D"/>
                </a:solidFill>
              </a:rPr>
              <a:t>SCRUM Agile</a:t>
            </a:r>
            <a:r>
              <a:rPr lang="zh-CN" altLang="en-US" sz="2900" dirty="0">
                <a:solidFill>
                  <a:srgbClr val="1F497D"/>
                </a:solidFill>
              </a:rPr>
              <a:t>的可行性研究。</a:t>
            </a:r>
            <a:endParaRPr lang="en-ZA" altLang="zh-CN" sz="2900" dirty="0">
              <a:solidFill>
                <a:srgbClr val="1F497D"/>
              </a:solidFill>
            </a:endParaRPr>
          </a:p>
          <a:p>
            <a:r>
              <a:rPr lang="en-ZA" dirty="0"/>
              <a:t>PR 2.1 - Consider using more of the available peer review data to identify potential improvement opportunities.</a:t>
            </a:r>
            <a:br>
              <a:rPr lang="en-ZA" dirty="0"/>
            </a:br>
            <a:r>
              <a:rPr lang="zh-CN" altLang="en-US" sz="2900" dirty="0">
                <a:solidFill>
                  <a:srgbClr val="1F497D"/>
                </a:solidFill>
              </a:rPr>
              <a:t>考虑使用更多可用的同行评审数据来识别潜在的改进机会。</a:t>
            </a:r>
            <a:endParaRPr lang="en-ZA" altLang="zh-CN" sz="2900" dirty="0">
              <a:solidFill>
                <a:srgbClr val="1F497D"/>
              </a:solidFill>
            </a:endParaRPr>
          </a:p>
          <a:p>
            <a:r>
              <a:rPr lang="en-ZA" dirty="0" err="1"/>
              <a:t>RSK</a:t>
            </a:r>
            <a:r>
              <a:rPr lang="en-ZA" dirty="0"/>
              <a:t> 2.1 - The analysis of opportunities should consider their leverage by assigning the highest priority for those with the greatest  benefits.</a:t>
            </a:r>
            <a:br>
              <a:rPr lang="en-ZA" dirty="0"/>
            </a:br>
            <a:r>
              <a:rPr lang="zh-CN" altLang="en-US" sz="2900" dirty="0">
                <a:solidFill>
                  <a:srgbClr val="1F497D"/>
                </a:solidFill>
              </a:rPr>
              <a:t>机会分析应考虑为收益最大的机会分配最高优先级。</a:t>
            </a:r>
            <a:endParaRPr lang="en-ZA" altLang="zh-CN" sz="2900" dirty="0">
              <a:solidFill>
                <a:srgbClr val="1F497D"/>
              </a:solidFill>
            </a:endParaRPr>
          </a:p>
          <a:p>
            <a:r>
              <a:rPr lang="en-ZA" dirty="0" err="1"/>
              <a:t>RSK</a:t>
            </a:r>
            <a:r>
              <a:rPr lang="en-ZA" dirty="0"/>
              <a:t> 2.2 - Consider reviewing risks or opportunities periodically, including changing conditions, in order to uncover risks or opportunities which were previously overlooked or did not exist when identification &amp; priorities were last updated.</a:t>
            </a:r>
            <a:br>
              <a:rPr lang="en-ZA" dirty="0"/>
            </a:br>
            <a:r>
              <a:rPr lang="zh-CN" altLang="en-US" sz="2900" dirty="0">
                <a:solidFill>
                  <a:srgbClr val="1F497D"/>
                </a:solidFill>
              </a:rPr>
              <a:t>考虑定期检查风险或机会，包括变化的条件，以发现在上一次识别和制定优先级被忽略或不存在的风险或机会。</a:t>
            </a:r>
            <a:endParaRPr lang="en-ZA" altLang="zh-CN" sz="2900" dirty="0">
              <a:solidFill>
                <a:srgbClr val="1F497D"/>
              </a:solidFill>
            </a:endParaRPr>
          </a:p>
          <a:p>
            <a:r>
              <a:rPr lang="en-ZA" dirty="0" err="1"/>
              <a:t>RSK</a:t>
            </a:r>
            <a:r>
              <a:rPr lang="en-ZA" dirty="0"/>
              <a:t> 3.3 - Consider a systematic approach to risk or opportunity management which avoids problems and leverages opportunities to increase the likelihood of achieving business objectives and meeting </a:t>
            </a:r>
            <a:r>
              <a:rPr lang="en-ZA" dirty="0" err="1"/>
              <a:t>QPPOs</a:t>
            </a:r>
            <a:r>
              <a:rPr lang="en-ZA" dirty="0"/>
              <a:t>.</a:t>
            </a:r>
            <a:br>
              <a:rPr lang="en-ZA" dirty="0"/>
            </a:br>
            <a:r>
              <a:rPr lang="zh-CN" altLang="en-US" sz="2900" dirty="0">
                <a:solidFill>
                  <a:srgbClr val="1F497D"/>
                </a:solidFill>
              </a:rPr>
              <a:t>考虑一种风险或机会管理的系统方法，该方法可以避免问题并利用机会来增加实现业务目标和满足</a:t>
            </a:r>
            <a:r>
              <a:rPr lang="en-ZA" sz="2900" dirty="0" err="1">
                <a:solidFill>
                  <a:srgbClr val="1F497D"/>
                </a:solidFill>
              </a:rPr>
              <a:t>QPPO</a:t>
            </a:r>
            <a:r>
              <a:rPr lang="zh-CN" altLang="en-US" sz="2900" dirty="0">
                <a:solidFill>
                  <a:srgbClr val="1F497D"/>
                </a:solidFill>
              </a:rPr>
              <a:t>的可能性。</a:t>
            </a:r>
            <a:endParaRPr lang="en-ZA" sz="2900" dirty="0">
              <a:solidFill>
                <a:srgbClr val="1F497D"/>
              </a:solidFill>
            </a:endParaRPr>
          </a:p>
        </p:txBody>
      </p:sp>
    </p:spTree>
    <p:extLst>
      <p:ext uri="{BB962C8B-B14F-4D97-AF65-F5344CB8AC3E}">
        <p14:creationId xmlns:p14="http://schemas.microsoft.com/office/powerpoint/2010/main" val="1869312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3544" y="0"/>
            <a:ext cx="8153400" cy="935265"/>
          </a:xfrm>
        </p:spPr>
        <p:txBody>
          <a:bodyPr/>
          <a:lstStyle/>
          <a:p>
            <a:r>
              <a:rPr lang="en-ZA" dirty="0"/>
              <a:t>Next steps</a:t>
            </a:r>
          </a:p>
        </p:txBody>
      </p:sp>
      <p:graphicFrame>
        <p:nvGraphicFramePr>
          <p:cNvPr id="3" name="Object 2">
            <a:extLst>
              <a:ext uri="{FF2B5EF4-FFF2-40B4-BE49-F238E27FC236}">
                <a16:creationId xmlns:a16="http://schemas.microsoft.com/office/drawing/2014/main" id="{C04315D2-739C-48F8-BDA2-13F36BAA9FF8}"/>
              </a:ext>
            </a:extLst>
          </p:cNvPr>
          <p:cNvGraphicFramePr>
            <a:graphicFrameLocks noChangeAspect="1"/>
          </p:cNvGraphicFramePr>
          <p:nvPr>
            <p:extLst>
              <p:ext uri="{D42A27DB-BD31-4B8C-83A1-F6EECF244321}">
                <p14:modId xmlns:p14="http://schemas.microsoft.com/office/powerpoint/2010/main" val="1955871127"/>
              </p:ext>
            </p:extLst>
          </p:nvPr>
        </p:nvGraphicFramePr>
        <p:xfrm>
          <a:off x="1189038" y="2047875"/>
          <a:ext cx="8970962" cy="1849438"/>
        </p:xfrm>
        <a:graphic>
          <a:graphicData uri="http://schemas.openxmlformats.org/presentationml/2006/ole">
            <mc:AlternateContent xmlns:mc="http://schemas.openxmlformats.org/markup-compatibility/2006">
              <mc:Choice xmlns:v="urn:schemas-microsoft-com:vml" Requires="v">
                <p:oleObj name="Macro-Enabled Worksheet" r:id="rId2" imgW="8820030" imgH="1847822" progId="Excel.SheetMacroEnabled.12">
                  <p:link updateAutomatic="1"/>
                </p:oleObj>
              </mc:Choice>
              <mc:Fallback>
                <p:oleObj name="Macro-Enabled Worksheet" r:id="rId2" imgW="8820030" imgH="1847822" progId="Excel.SheetMacroEnabled.12">
                  <p:link updateAutomatic="1"/>
                  <p:pic>
                    <p:nvPicPr>
                      <p:cNvPr id="0" name=""/>
                      <p:cNvPicPr/>
                      <p:nvPr/>
                    </p:nvPicPr>
                    <p:blipFill>
                      <a:blip r:embed="rId3"/>
                      <a:stretch>
                        <a:fillRect/>
                      </a:stretch>
                    </p:blipFill>
                    <p:spPr>
                      <a:xfrm>
                        <a:off x="1189038" y="2047875"/>
                        <a:ext cx="8970962" cy="1849438"/>
                      </a:xfrm>
                      <a:prstGeom prst="rect">
                        <a:avLst/>
                      </a:prstGeom>
                    </p:spPr>
                  </p:pic>
                </p:oleObj>
              </mc:Fallback>
            </mc:AlternateContent>
          </a:graphicData>
        </a:graphic>
      </p:graphicFrame>
    </p:spTree>
    <p:extLst>
      <p:ext uri="{BB962C8B-B14F-4D97-AF65-F5344CB8AC3E}">
        <p14:creationId xmlns:p14="http://schemas.microsoft.com/office/powerpoint/2010/main" val="259268294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Re-appraisal</a:t>
            </a:r>
          </a:p>
        </p:txBody>
      </p:sp>
      <p:sp>
        <p:nvSpPr>
          <p:cNvPr id="5" name="Pentagon 4"/>
          <p:cNvSpPr/>
          <p:nvPr/>
        </p:nvSpPr>
        <p:spPr>
          <a:xfrm flipH="1">
            <a:off x="4904085" y="3665236"/>
            <a:ext cx="4503405" cy="596769"/>
          </a:xfrm>
          <a:prstGeom prst="homePlate">
            <a:avLst/>
          </a:prstGeom>
          <a:solidFill>
            <a:srgbClr val="4584D3">
              <a:alpha val="30196"/>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6" name="Pentagon 5"/>
          <p:cNvSpPr/>
          <p:nvPr/>
        </p:nvSpPr>
        <p:spPr>
          <a:xfrm>
            <a:off x="4557975" y="3009156"/>
            <a:ext cx="3775111" cy="612881"/>
          </a:xfrm>
          <a:prstGeom prst="homePlate">
            <a:avLst/>
          </a:prstGeom>
          <a:solidFill>
            <a:srgbClr val="4584D3">
              <a:alpha val="30196"/>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pic>
        <p:nvPicPr>
          <p:cNvPr id="7" name="Picture 45" descr="DEV-Module 12.pdf"/>
          <p:cNvPicPr>
            <a:picLocks noChangeAspect="1"/>
          </p:cNvPicPr>
          <p:nvPr/>
        </p:nvPicPr>
        <p:blipFill rotWithShape="1">
          <a:blip r:embed="rId2" cstate="print"/>
          <a:srcRect t="8787" b="16112"/>
          <a:stretch/>
        </p:blipFill>
        <p:spPr bwMode="auto">
          <a:xfrm>
            <a:off x="1972389" y="1706694"/>
            <a:ext cx="6360696" cy="3762121"/>
          </a:xfrm>
          <a:prstGeom prst="rect">
            <a:avLst/>
          </a:prstGeom>
          <a:noFill/>
          <a:ln>
            <a:noFill/>
          </a:ln>
        </p:spPr>
      </p:pic>
      <p:sp>
        <p:nvSpPr>
          <p:cNvPr id="8" name="Title 1"/>
          <p:cNvSpPr txBox="1">
            <a:spLocks/>
          </p:cNvSpPr>
          <p:nvPr/>
        </p:nvSpPr>
        <p:spPr bwMode="auto">
          <a:xfrm>
            <a:off x="5101757" y="3043438"/>
            <a:ext cx="1343772" cy="54431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63500" tIns="25400" rIns="63500" bIns="25400" numCol="1" anchor="t" anchorCtr="0" compatLnSpc="1">
            <a:prstTxWarp prst="textNoShape">
              <a:avLst/>
            </a:prstTxWarp>
            <a:spAutoFit/>
          </a:bodyPr>
          <a:lstStyle>
            <a:defPPr>
              <a:defRPr lang="en-US"/>
            </a:defPPr>
            <a:lvl1pPr marL="0" indent="0" algn="ctr" eaLnBrk="1" hangingPunct="1">
              <a:lnSpc>
                <a:spcPct val="89000"/>
              </a:lnSpc>
              <a:spcBef>
                <a:spcPct val="44000"/>
              </a:spcBef>
              <a:buFont typeface="Arial" charset="0"/>
              <a:buNone/>
              <a:defRPr sz="1200">
                <a:latin typeface="Arial" charset="0"/>
                <a:cs typeface="Arial" pitchFamily="34" charset="0"/>
              </a:defRPr>
            </a:lvl1pPr>
            <a:lvl2pPr marL="742950" indent="-285750" eaLnBrk="0" hangingPunct="0">
              <a:spcBef>
                <a:spcPct val="20000"/>
              </a:spcBef>
              <a:buFont typeface="Arial" charset="0"/>
              <a:buChar char="–"/>
              <a:defRPr sz="1800">
                <a:latin typeface="Arial" pitchFamily="34" charset="0"/>
                <a:cs typeface="Arial" pitchFamily="34" charset="0"/>
              </a:defRPr>
            </a:lvl2pPr>
            <a:lvl3pPr marL="1143000" indent="-228600" eaLnBrk="0" hangingPunct="0">
              <a:spcBef>
                <a:spcPct val="20000"/>
              </a:spcBef>
              <a:buFont typeface="Arial" charset="0"/>
              <a:buChar char="•"/>
              <a:defRPr sz="1600">
                <a:latin typeface="Arial" pitchFamily="34" charset="0"/>
                <a:cs typeface="Arial" pitchFamily="34" charset="0"/>
              </a:defRPr>
            </a:lvl3pPr>
            <a:lvl4pPr marL="1600200" indent="-228600" eaLnBrk="0" hangingPunct="0">
              <a:spcBef>
                <a:spcPct val="20000"/>
              </a:spcBef>
              <a:buFont typeface="Arial" charset="0"/>
              <a:buChar char="–"/>
              <a:defRPr sz="1400">
                <a:latin typeface="Arial" pitchFamily="34" charset="0"/>
                <a:cs typeface="Arial" pitchFamily="34" charset="0"/>
              </a:defRPr>
            </a:lvl4pPr>
            <a:lvl5pPr marL="2057400" indent="-228600" eaLnBrk="0" hangingPunct="0">
              <a:spcBef>
                <a:spcPct val="20000"/>
              </a:spcBef>
              <a:buFont typeface="Arial" charset="0"/>
              <a:buChar char="»"/>
              <a:defRPr sz="1400">
                <a:latin typeface="Arial" pitchFamily="34" charset="0"/>
                <a:cs typeface="Arial" pitchFamily="34" charset="0"/>
              </a:defRPr>
            </a:lvl5pPr>
            <a:lvl6pPr marL="2514600" indent="-228600">
              <a:spcBef>
                <a:spcPct val="20000"/>
              </a:spcBef>
              <a:buFont typeface="Arial" pitchFamily="34" charset="0"/>
              <a:buChar char="•"/>
              <a:defRPr sz="2000">
                <a:latin typeface="+mn-lt"/>
              </a:defRPr>
            </a:lvl6pPr>
            <a:lvl7pPr marL="2971800" indent="-228600">
              <a:spcBef>
                <a:spcPct val="20000"/>
              </a:spcBef>
              <a:buFont typeface="Arial" pitchFamily="34" charset="0"/>
              <a:buChar char="•"/>
              <a:defRPr sz="2000">
                <a:latin typeface="+mn-lt"/>
              </a:defRPr>
            </a:lvl7pPr>
            <a:lvl8pPr marL="3429000" indent="-228600">
              <a:spcBef>
                <a:spcPct val="20000"/>
              </a:spcBef>
              <a:buFont typeface="Arial" pitchFamily="34" charset="0"/>
              <a:buChar char="•"/>
              <a:defRPr sz="2000">
                <a:latin typeface="+mn-lt"/>
              </a:defRPr>
            </a:lvl8pPr>
            <a:lvl9pPr marL="3886200" indent="-228600">
              <a:spcBef>
                <a:spcPct val="20000"/>
              </a:spcBef>
              <a:buFont typeface="Arial" pitchFamily="34" charset="0"/>
              <a:buChar char="•"/>
              <a:defRPr sz="2000">
                <a:latin typeface="+mn-lt"/>
              </a:defRPr>
            </a:lvl9pPr>
          </a:lstStyle>
          <a:p>
            <a:r>
              <a:rPr lang="en-US" dirty="0"/>
              <a:t>Continuous improvement over next 3 years</a:t>
            </a:r>
          </a:p>
        </p:txBody>
      </p:sp>
      <p:sp>
        <p:nvSpPr>
          <p:cNvPr id="13" name="Title 1"/>
          <p:cNvSpPr txBox="1">
            <a:spLocks/>
          </p:cNvSpPr>
          <p:nvPr/>
        </p:nvSpPr>
        <p:spPr bwMode="auto">
          <a:xfrm>
            <a:off x="4958143" y="3862596"/>
            <a:ext cx="1343772" cy="2156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63500" tIns="25400" rIns="63500" bIns="25400" numCol="1" anchor="t" anchorCtr="0" compatLnSpc="1">
            <a:prstTxWarp prst="textNoShape">
              <a:avLst/>
            </a:prstTxWarp>
            <a:spAutoFit/>
          </a:bodyPr>
          <a:lstStyle>
            <a:defPPr>
              <a:defRPr lang="en-US"/>
            </a:defPPr>
            <a:lvl1pPr marL="0" indent="0" algn="ctr" eaLnBrk="1" hangingPunct="1">
              <a:lnSpc>
                <a:spcPct val="89000"/>
              </a:lnSpc>
              <a:spcBef>
                <a:spcPct val="44000"/>
              </a:spcBef>
              <a:buFont typeface="Arial" charset="0"/>
              <a:buNone/>
              <a:defRPr sz="1200">
                <a:latin typeface="Arial" charset="0"/>
                <a:cs typeface="Arial" pitchFamily="34" charset="0"/>
              </a:defRPr>
            </a:lvl1pPr>
            <a:lvl2pPr marL="742950" indent="-285750" eaLnBrk="0" hangingPunct="0">
              <a:spcBef>
                <a:spcPct val="20000"/>
              </a:spcBef>
              <a:buFont typeface="Arial" charset="0"/>
              <a:buChar char="–"/>
              <a:defRPr sz="1800">
                <a:latin typeface="Arial" pitchFamily="34" charset="0"/>
                <a:cs typeface="Arial" pitchFamily="34" charset="0"/>
              </a:defRPr>
            </a:lvl2pPr>
            <a:lvl3pPr marL="1143000" indent="-228600" eaLnBrk="0" hangingPunct="0">
              <a:spcBef>
                <a:spcPct val="20000"/>
              </a:spcBef>
              <a:buFont typeface="Arial" charset="0"/>
              <a:buChar char="•"/>
              <a:defRPr sz="1600">
                <a:latin typeface="Arial" pitchFamily="34" charset="0"/>
                <a:cs typeface="Arial" pitchFamily="34" charset="0"/>
              </a:defRPr>
            </a:lvl3pPr>
            <a:lvl4pPr marL="1600200" indent="-228600" eaLnBrk="0" hangingPunct="0">
              <a:spcBef>
                <a:spcPct val="20000"/>
              </a:spcBef>
              <a:buFont typeface="Arial" charset="0"/>
              <a:buChar char="–"/>
              <a:defRPr sz="1400">
                <a:latin typeface="Arial" pitchFamily="34" charset="0"/>
                <a:cs typeface="Arial" pitchFamily="34" charset="0"/>
              </a:defRPr>
            </a:lvl4pPr>
            <a:lvl5pPr marL="2057400" indent="-228600" eaLnBrk="0" hangingPunct="0">
              <a:spcBef>
                <a:spcPct val="20000"/>
              </a:spcBef>
              <a:buFont typeface="Arial" charset="0"/>
              <a:buChar char="»"/>
              <a:defRPr sz="1400">
                <a:latin typeface="Arial" pitchFamily="34" charset="0"/>
                <a:cs typeface="Arial" pitchFamily="34" charset="0"/>
              </a:defRPr>
            </a:lvl5pPr>
            <a:lvl6pPr marL="2514600" indent="-228600">
              <a:spcBef>
                <a:spcPct val="20000"/>
              </a:spcBef>
              <a:buFont typeface="Arial" pitchFamily="34" charset="0"/>
              <a:buChar char="•"/>
              <a:defRPr sz="2000">
                <a:latin typeface="+mn-lt"/>
              </a:defRPr>
            </a:lvl6pPr>
            <a:lvl7pPr marL="2971800" indent="-228600">
              <a:spcBef>
                <a:spcPct val="20000"/>
              </a:spcBef>
              <a:buFont typeface="Arial" pitchFamily="34" charset="0"/>
              <a:buChar char="•"/>
              <a:defRPr sz="2000">
                <a:latin typeface="+mn-lt"/>
              </a:defRPr>
            </a:lvl7pPr>
            <a:lvl8pPr marL="3429000" indent="-228600">
              <a:spcBef>
                <a:spcPct val="20000"/>
              </a:spcBef>
              <a:buFont typeface="Arial" pitchFamily="34" charset="0"/>
              <a:buChar char="•"/>
              <a:defRPr sz="2000">
                <a:latin typeface="+mn-lt"/>
              </a:defRPr>
            </a:lvl8pPr>
            <a:lvl9pPr marL="3886200" indent="-228600">
              <a:spcBef>
                <a:spcPct val="20000"/>
              </a:spcBef>
              <a:buFont typeface="Arial" pitchFamily="34" charset="0"/>
              <a:buChar char="•"/>
              <a:defRPr sz="2000">
                <a:latin typeface="+mn-lt"/>
              </a:defRPr>
            </a:lvl9pPr>
          </a:lstStyle>
          <a:p>
            <a:r>
              <a:rPr lang="en-US" dirty="0"/>
              <a:t>Re appraise</a:t>
            </a:r>
          </a:p>
        </p:txBody>
      </p:sp>
      <p:sp>
        <p:nvSpPr>
          <p:cNvPr id="14" name="Hexagon 13">
            <a:extLst>
              <a:ext uri="{FF2B5EF4-FFF2-40B4-BE49-F238E27FC236}">
                <a16:creationId xmlns:a16="http://schemas.microsoft.com/office/drawing/2014/main" id="{D634449D-A3DC-485A-AC6D-C782A8DB06E5}"/>
              </a:ext>
            </a:extLst>
          </p:cNvPr>
          <p:cNvSpPr/>
          <p:nvPr/>
        </p:nvSpPr>
        <p:spPr>
          <a:xfrm>
            <a:off x="7611632" y="2237448"/>
            <a:ext cx="2508651" cy="2171265"/>
          </a:xfrm>
          <a:prstGeom prst="hexagon">
            <a:avLst/>
          </a:prstGeom>
          <a:solidFill>
            <a:srgbClr val="FF0000"/>
          </a:solidFill>
          <a:ln w="34925">
            <a:solidFill>
              <a:srgbClr val="FFFFFF"/>
            </a:solidFill>
          </a:ln>
          <a:effectLst>
            <a:outerShdw blurRad="317500" dir="2700000" algn="ctr">
              <a:srgbClr val="000000">
                <a:alpha val="43000"/>
              </a:srgbClr>
            </a:outerShdw>
          </a:effectLst>
          <a:scene3d>
            <a:camera prst="perspectiveFront" fov="2700000">
              <a:rot lat="19086000" lon="19067999" rev="3108000"/>
            </a:camera>
            <a:lightRig rig="threePt" dir="t">
              <a:rot lat="0" lon="0" rev="0"/>
            </a:lightRig>
          </a:scene3d>
          <a:sp3d extrusionH="38100" prstMaterial="clear">
            <a:bevelT w="260350" h="50800" prst="softRound"/>
            <a:bevelB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solidFill>
                <a:schemeClr val="bg1"/>
              </a:solidFill>
            </a:endParaRPr>
          </a:p>
        </p:txBody>
      </p:sp>
      <p:graphicFrame>
        <p:nvGraphicFramePr>
          <p:cNvPr id="12" name="Object 11">
            <a:extLst>
              <a:ext uri="{FF2B5EF4-FFF2-40B4-BE49-F238E27FC236}">
                <a16:creationId xmlns:a16="http://schemas.microsoft.com/office/drawing/2014/main" id="{67723560-5F1E-43B3-BEB6-61A12968C1A8}"/>
              </a:ext>
            </a:extLst>
          </p:cNvPr>
          <p:cNvGraphicFramePr>
            <a:graphicFrameLocks noChangeAspect="1"/>
          </p:cNvGraphicFramePr>
          <p:nvPr>
            <p:extLst>
              <p:ext uri="{D42A27DB-BD31-4B8C-83A1-F6EECF244321}">
                <p14:modId xmlns:p14="http://schemas.microsoft.com/office/powerpoint/2010/main" val="2190166283"/>
              </p:ext>
            </p:extLst>
          </p:nvPr>
        </p:nvGraphicFramePr>
        <p:xfrm>
          <a:off x="7372350" y="2982913"/>
          <a:ext cx="2997200" cy="711200"/>
        </p:xfrm>
        <a:graphic>
          <a:graphicData uri="http://schemas.openxmlformats.org/presentationml/2006/ole">
            <mc:AlternateContent xmlns:mc="http://schemas.openxmlformats.org/markup-compatibility/2006">
              <mc:Choice xmlns:v="urn:schemas-microsoft-com:vml" Requires="v">
                <p:oleObj name="Macro-Enabled Worksheet" r:id="rId3" imgW="2857452" imgH="723928" progId="Excel.SheetMacroEnabled.12">
                  <p:link updateAutomatic="1"/>
                </p:oleObj>
              </mc:Choice>
              <mc:Fallback>
                <p:oleObj name="Macro-Enabled Worksheet" r:id="rId3" imgW="2857452" imgH="723928" progId="Excel.SheetMacroEnabled.12">
                  <p:link updateAutomatic="1"/>
                  <p:pic>
                    <p:nvPicPr>
                      <p:cNvPr id="0" name=""/>
                      <p:cNvPicPr/>
                      <p:nvPr/>
                    </p:nvPicPr>
                    <p:blipFill>
                      <a:blip r:embed="rId4"/>
                      <a:stretch>
                        <a:fillRect/>
                      </a:stretch>
                    </p:blipFill>
                    <p:spPr>
                      <a:xfrm>
                        <a:off x="7372350" y="2982913"/>
                        <a:ext cx="2997200" cy="711200"/>
                      </a:xfrm>
                      <a:prstGeom prst="rect">
                        <a:avLst/>
                      </a:prstGeom>
                    </p:spPr>
                  </p:pic>
                </p:oleObj>
              </mc:Fallback>
            </mc:AlternateContent>
          </a:graphicData>
        </a:graphic>
      </p:graphicFrame>
      <p:sp>
        <p:nvSpPr>
          <p:cNvPr id="11" name="Rectangle 3">
            <a:extLst>
              <a:ext uri="{FF2B5EF4-FFF2-40B4-BE49-F238E27FC236}">
                <a16:creationId xmlns:a16="http://schemas.microsoft.com/office/drawing/2014/main" id="{8595402B-6A67-487D-BE45-48413B9C755B}"/>
              </a:ext>
            </a:extLst>
          </p:cNvPr>
          <p:cNvSpPr>
            <a:spLocks noChangeArrowheads="1"/>
          </p:cNvSpPr>
          <p:nvPr/>
        </p:nvSpPr>
        <p:spPr bwMode="auto">
          <a:xfrm>
            <a:off x="2559329" y="5894090"/>
            <a:ext cx="8077200" cy="430887"/>
          </a:xfrm>
          <a:prstGeom prst="rect">
            <a:avLst/>
          </a:prstGeom>
          <a:noFill/>
          <a:ln w="9525">
            <a:noFill/>
            <a:miter lim="800000"/>
            <a:headEnd/>
            <a:tailEnd/>
          </a:ln>
        </p:spPr>
        <p:txBody>
          <a:bodyPr wrap="square" lIns="0" tIns="0" rIns="0" bIns="0">
            <a:spAutoFit/>
          </a:bodyPr>
          <a:lstStyle/>
          <a:p>
            <a:pPr defTabSz="1027113"/>
            <a:r>
              <a:rPr lang="en-US" sz="1400" dirty="0">
                <a:solidFill>
                  <a:schemeClr val="tx2"/>
                </a:solidFill>
                <a:hlinkClick r:id="rId5"/>
              </a:rPr>
              <a:t>The IDEAL Model</a:t>
            </a:r>
            <a:r>
              <a:rPr lang="en-US" sz="1400" dirty="0">
                <a:solidFill>
                  <a:schemeClr val="tx2"/>
                </a:solidFill>
              </a:rPr>
              <a:t> </a:t>
            </a:r>
          </a:p>
          <a:p>
            <a:pPr defTabSz="1027113"/>
            <a:endParaRPr lang="en-US" sz="1400" dirty="0">
              <a:solidFill>
                <a:schemeClr val="tx2"/>
              </a:solidFill>
            </a:endParaRPr>
          </a:p>
        </p:txBody>
      </p:sp>
    </p:spTree>
    <p:extLst>
      <p:ext uri="{BB962C8B-B14F-4D97-AF65-F5344CB8AC3E}">
        <p14:creationId xmlns:p14="http://schemas.microsoft.com/office/powerpoint/2010/main" val="18332124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BB69704-CCDD-47E9-9932-964965E91D94}"/>
              </a:ext>
            </a:extLst>
          </p:cNvPr>
          <p:cNvSpPr>
            <a:spLocks noGrp="1"/>
          </p:cNvSpPr>
          <p:nvPr>
            <p:ph idx="1"/>
          </p:nvPr>
        </p:nvSpPr>
        <p:spPr/>
        <p:txBody>
          <a:bodyPr/>
          <a:lstStyle/>
          <a:p>
            <a:r>
              <a:rPr lang="en-ZA" dirty="0"/>
              <a:t>CERTIFICATE</a:t>
            </a:r>
          </a:p>
        </p:txBody>
      </p:sp>
    </p:spTree>
    <p:extLst>
      <p:ext uri="{BB962C8B-B14F-4D97-AF65-F5344CB8AC3E}">
        <p14:creationId xmlns:p14="http://schemas.microsoft.com/office/powerpoint/2010/main" val="102880411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1ED6D-359B-4DB9-A138-F6149B35A537}"/>
              </a:ext>
            </a:extLst>
          </p:cNvPr>
          <p:cNvSpPr>
            <a:spLocks noGrp="1"/>
          </p:cNvSpPr>
          <p:nvPr>
            <p:ph type="title"/>
          </p:nvPr>
        </p:nvSpPr>
        <p:spPr/>
        <p:txBody>
          <a:bodyPr/>
          <a:lstStyle/>
          <a:p>
            <a:r>
              <a:rPr lang="en-ZA" dirty="0"/>
              <a:t>Notice</a:t>
            </a:r>
          </a:p>
        </p:txBody>
      </p:sp>
      <p:sp>
        <p:nvSpPr>
          <p:cNvPr id="3" name="Content Placeholder 2">
            <a:extLst>
              <a:ext uri="{FF2B5EF4-FFF2-40B4-BE49-F238E27FC236}">
                <a16:creationId xmlns:a16="http://schemas.microsoft.com/office/drawing/2014/main" id="{7F18C33A-3F28-4A57-89CE-6D34B3F734A0}"/>
              </a:ext>
            </a:extLst>
          </p:cNvPr>
          <p:cNvSpPr>
            <a:spLocks noGrp="1"/>
          </p:cNvSpPr>
          <p:nvPr>
            <p:ph idx="1"/>
          </p:nvPr>
        </p:nvSpPr>
        <p:spPr/>
        <p:txBody>
          <a:bodyPr>
            <a:normAutofit/>
          </a:bodyPr>
          <a:lstStyle/>
          <a:p>
            <a:r>
              <a:rPr lang="en-US" sz="2000" dirty="0"/>
              <a:t>This pptx has embedded links to </a:t>
            </a:r>
            <a:r>
              <a:rPr lang="en-US" sz="2000" dirty="0" err="1"/>
              <a:t>00_Data_Reference.xlsm</a:t>
            </a:r>
            <a:endParaRPr lang="en-US" sz="2000" dirty="0"/>
          </a:p>
          <a:p>
            <a:r>
              <a:rPr lang="en-US" sz="2000" dirty="0"/>
              <a:t>The latest information and version of the Benchmark Appraiser Support Environment (BASE) can be accessed at </a:t>
            </a:r>
            <a:r>
              <a:rPr lang="en-US" sz="2000" dirty="0" err="1">
                <a:hlinkClick r:id="rId2"/>
              </a:rPr>
              <a:t>www.demix.org</a:t>
            </a:r>
            <a:r>
              <a:rPr lang="en-US" sz="2000" dirty="0">
                <a:hlinkClick r:id="rId2"/>
              </a:rPr>
              <a:t>/tools</a:t>
            </a:r>
            <a:r>
              <a:rPr lang="en-US" sz="2000" dirty="0"/>
              <a:t> </a:t>
            </a:r>
          </a:p>
        </p:txBody>
      </p:sp>
    </p:spTree>
    <p:extLst>
      <p:ext uri="{BB962C8B-B14F-4D97-AF65-F5344CB8AC3E}">
        <p14:creationId xmlns:p14="http://schemas.microsoft.com/office/powerpoint/2010/main" val="41542175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3"/>
          <p:cNvSpPr>
            <a:spLocks noGrp="1" noChangeArrowheads="1"/>
          </p:cNvSpPr>
          <p:nvPr>
            <p:ph type="title"/>
          </p:nvPr>
        </p:nvSpPr>
        <p:spPr>
          <a:xfrm>
            <a:off x="962488" y="1039828"/>
            <a:ext cx="10515600" cy="602284"/>
          </a:xfrm>
        </p:spPr>
        <p:txBody>
          <a:bodyPr/>
          <a:lstStyle/>
          <a:p>
            <a:pPr eaLnBrk="1" hangingPunct="1"/>
            <a:r>
              <a:rPr lang="en-US" altLang="en-US" dirty="0">
                <a:ea typeface="ＭＳ Ｐゴシック" charset="-128"/>
              </a:rPr>
              <a:t>Appraisal Overview</a:t>
            </a:r>
          </a:p>
        </p:txBody>
      </p:sp>
      <p:graphicFrame>
        <p:nvGraphicFramePr>
          <p:cNvPr id="4" name="Object 3">
            <a:extLst>
              <a:ext uri="{FF2B5EF4-FFF2-40B4-BE49-F238E27FC236}">
                <a16:creationId xmlns:a16="http://schemas.microsoft.com/office/drawing/2014/main" id="{FCC0375A-AB43-4EF1-AA10-2B58425CCC04}"/>
              </a:ext>
            </a:extLst>
          </p:cNvPr>
          <p:cNvGraphicFramePr>
            <a:graphicFrameLocks noChangeAspect="1"/>
          </p:cNvGraphicFramePr>
          <p:nvPr>
            <p:extLst>
              <p:ext uri="{D42A27DB-BD31-4B8C-83A1-F6EECF244321}">
                <p14:modId xmlns:p14="http://schemas.microsoft.com/office/powerpoint/2010/main" val="1089615381"/>
              </p:ext>
            </p:extLst>
          </p:nvPr>
        </p:nvGraphicFramePr>
        <p:xfrm>
          <a:off x="1219200" y="2470150"/>
          <a:ext cx="8407400" cy="1657350"/>
        </p:xfrm>
        <a:graphic>
          <a:graphicData uri="http://schemas.openxmlformats.org/presentationml/2006/ole">
            <mc:AlternateContent xmlns:mc="http://schemas.openxmlformats.org/markup-compatibility/2006">
              <mc:Choice xmlns:v="urn:schemas-microsoft-com:vml" Requires="v">
                <p:oleObj name="Macro-Enabled Worksheet" r:id="rId3" imgW="8019882" imgH="1190682" progId="Excel.SheetMacroEnabled.12">
                  <p:link updateAutomatic="1"/>
                </p:oleObj>
              </mc:Choice>
              <mc:Fallback>
                <p:oleObj name="Macro-Enabled Worksheet" r:id="rId3" imgW="8019882" imgH="1190682" progId="Excel.SheetMacroEnabled.12">
                  <p:link updateAutomatic="1"/>
                  <p:pic>
                    <p:nvPicPr>
                      <p:cNvPr id="0" name=""/>
                      <p:cNvPicPr/>
                      <p:nvPr/>
                    </p:nvPicPr>
                    <p:blipFill>
                      <a:blip r:embed="rId4"/>
                      <a:stretch>
                        <a:fillRect/>
                      </a:stretch>
                    </p:blipFill>
                    <p:spPr>
                      <a:xfrm>
                        <a:off x="1219200" y="2470150"/>
                        <a:ext cx="8407400" cy="1657350"/>
                      </a:xfrm>
                      <a:prstGeom prst="rect">
                        <a:avLst/>
                      </a:prstGeom>
                    </p:spPr>
                  </p:pic>
                </p:oleObj>
              </mc:Fallback>
            </mc:AlternateContent>
          </a:graphicData>
        </a:graphic>
      </p:graphicFrame>
    </p:spTree>
    <p:extLst>
      <p:ext uri="{BB962C8B-B14F-4D97-AF65-F5344CB8AC3E}">
        <p14:creationId xmlns:p14="http://schemas.microsoft.com/office/powerpoint/2010/main" val="23914731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3"/>
          <p:cNvSpPr>
            <a:spLocks noGrp="1" noChangeArrowheads="1"/>
          </p:cNvSpPr>
          <p:nvPr>
            <p:ph type="title"/>
          </p:nvPr>
        </p:nvSpPr>
        <p:spPr/>
        <p:txBody>
          <a:bodyPr/>
          <a:lstStyle/>
          <a:p>
            <a:pPr eaLnBrk="1" hangingPunct="1"/>
            <a:r>
              <a:rPr lang="en-US" altLang="en-US" dirty="0">
                <a:ea typeface="ＭＳ Ｐゴシック" charset="-128"/>
              </a:rPr>
              <a:t>Appraisal Overview</a:t>
            </a:r>
          </a:p>
        </p:txBody>
      </p:sp>
      <p:graphicFrame>
        <p:nvGraphicFramePr>
          <p:cNvPr id="2" name="Object 1">
            <a:extLst>
              <a:ext uri="{FF2B5EF4-FFF2-40B4-BE49-F238E27FC236}">
                <a16:creationId xmlns:a16="http://schemas.microsoft.com/office/drawing/2014/main" id="{4F12F536-D078-428E-B653-1084535DE167}"/>
              </a:ext>
            </a:extLst>
          </p:cNvPr>
          <p:cNvGraphicFramePr>
            <a:graphicFrameLocks noChangeAspect="1"/>
          </p:cNvGraphicFramePr>
          <p:nvPr>
            <p:extLst>
              <p:ext uri="{D42A27DB-BD31-4B8C-83A1-F6EECF244321}">
                <p14:modId xmlns:p14="http://schemas.microsoft.com/office/powerpoint/2010/main" val="2378047037"/>
              </p:ext>
            </p:extLst>
          </p:nvPr>
        </p:nvGraphicFramePr>
        <p:xfrm>
          <a:off x="1218531" y="2280236"/>
          <a:ext cx="8407400" cy="1492250"/>
        </p:xfrm>
        <a:graphic>
          <a:graphicData uri="http://schemas.openxmlformats.org/presentationml/2006/ole">
            <mc:AlternateContent xmlns:mc="http://schemas.openxmlformats.org/markup-compatibility/2006">
              <mc:Choice xmlns:v="urn:schemas-microsoft-com:vml" Requires="v">
                <p:oleObj name="Macro-Enabled Worksheet" r:id="rId3" imgW="8019882" imgH="1466665" progId="Excel.SheetMacroEnabled.12">
                  <p:link updateAutomatic="1"/>
                </p:oleObj>
              </mc:Choice>
              <mc:Fallback>
                <p:oleObj name="Macro-Enabled Worksheet" r:id="rId3" imgW="8019882" imgH="1466665" progId="Excel.SheetMacroEnabled.12">
                  <p:link updateAutomatic="1"/>
                  <p:pic>
                    <p:nvPicPr>
                      <p:cNvPr id="0" name=""/>
                      <p:cNvPicPr/>
                      <p:nvPr/>
                    </p:nvPicPr>
                    <p:blipFill>
                      <a:blip r:embed="rId4"/>
                      <a:stretch>
                        <a:fillRect/>
                      </a:stretch>
                    </p:blipFill>
                    <p:spPr>
                      <a:xfrm>
                        <a:off x="1218531" y="2280236"/>
                        <a:ext cx="8407400" cy="1492250"/>
                      </a:xfrm>
                      <a:prstGeom prst="rect">
                        <a:avLst/>
                      </a:prstGeom>
                    </p:spPr>
                  </p:pic>
                </p:oleObj>
              </mc:Fallback>
            </mc:AlternateContent>
          </a:graphicData>
        </a:graphic>
      </p:graphicFrame>
    </p:spTree>
    <p:extLst>
      <p:ext uri="{BB962C8B-B14F-4D97-AF65-F5344CB8AC3E}">
        <p14:creationId xmlns:p14="http://schemas.microsoft.com/office/powerpoint/2010/main" val="25058054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4"/>
          <p:cNvSpPr>
            <a:spLocks noGrp="1" noChangeArrowheads="1"/>
          </p:cNvSpPr>
          <p:nvPr>
            <p:ph type="title"/>
          </p:nvPr>
        </p:nvSpPr>
        <p:spPr/>
        <p:txBody>
          <a:bodyPr/>
          <a:lstStyle/>
          <a:p>
            <a:pPr eaLnBrk="1" hangingPunct="1"/>
            <a:r>
              <a:rPr lang="en-US" altLang="en-US" dirty="0">
                <a:ea typeface="ＭＳ Ｐゴシック" charset="-128"/>
              </a:rPr>
              <a:t>Business and Appraisal Objectives</a:t>
            </a:r>
          </a:p>
        </p:txBody>
      </p:sp>
      <p:graphicFrame>
        <p:nvGraphicFramePr>
          <p:cNvPr id="2" name="Object 1">
            <a:extLst>
              <a:ext uri="{FF2B5EF4-FFF2-40B4-BE49-F238E27FC236}">
                <a16:creationId xmlns:a16="http://schemas.microsoft.com/office/drawing/2014/main" id="{67C2CD64-6A5D-498F-99FD-010361EEC9DC}"/>
              </a:ext>
            </a:extLst>
          </p:cNvPr>
          <p:cNvGraphicFramePr>
            <a:graphicFrameLocks noChangeAspect="1"/>
          </p:cNvGraphicFramePr>
          <p:nvPr>
            <p:extLst>
              <p:ext uri="{D42A27DB-BD31-4B8C-83A1-F6EECF244321}">
                <p14:modId xmlns:p14="http://schemas.microsoft.com/office/powerpoint/2010/main" val="2861441024"/>
              </p:ext>
            </p:extLst>
          </p:nvPr>
        </p:nvGraphicFramePr>
        <p:xfrm>
          <a:off x="1268413" y="2270125"/>
          <a:ext cx="7569200" cy="1384300"/>
        </p:xfrm>
        <a:graphic>
          <a:graphicData uri="http://schemas.openxmlformats.org/presentationml/2006/ole">
            <mc:AlternateContent xmlns:mc="http://schemas.openxmlformats.org/markup-compatibility/2006">
              <mc:Choice xmlns:v="urn:schemas-microsoft-com:vml" Requires="v">
                <p:oleObj name="Macro-Enabled Worksheet" r:id="rId3" imgW="7229319" imgH="1409856" progId="Excel.SheetMacroEnabled.12">
                  <p:link updateAutomatic="1"/>
                </p:oleObj>
              </mc:Choice>
              <mc:Fallback>
                <p:oleObj name="Macro-Enabled Worksheet" r:id="rId3" imgW="7229319" imgH="1409856" progId="Excel.SheetMacroEnabled.12">
                  <p:link updateAutomatic="1"/>
                  <p:pic>
                    <p:nvPicPr>
                      <p:cNvPr id="0" name=""/>
                      <p:cNvPicPr/>
                      <p:nvPr/>
                    </p:nvPicPr>
                    <p:blipFill>
                      <a:blip r:embed="rId4"/>
                      <a:stretch>
                        <a:fillRect/>
                      </a:stretch>
                    </p:blipFill>
                    <p:spPr>
                      <a:xfrm>
                        <a:off x="1268413" y="2270125"/>
                        <a:ext cx="7569200" cy="1384300"/>
                      </a:xfrm>
                      <a:prstGeom prst="rect">
                        <a:avLst/>
                      </a:prstGeom>
                    </p:spPr>
                  </p:pic>
                </p:oleObj>
              </mc:Fallback>
            </mc:AlternateContent>
          </a:graphicData>
        </a:graphic>
      </p:graphicFrame>
    </p:spTree>
    <p:extLst>
      <p:ext uri="{BB962C8B-B14F-4D97-AF65-F5344CB8AC3E}">
        <p14:creationId xmlns:p14="http://schemas.microsoft.com/office/powerpoint/2010/main" val="1485953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984020" y="995024"/>
            <a:ext cx="7772400" cy="609600"/>
          </a:xfrm>
          <a:noFill/>
        </p:spPr>
        <p:txBody>
          <a:bodyPr vert="horz" wrap="none" lIns="90488" tIns="44450" rIns="90488" bIns="44450" rtlCol="0" anchor="ctr">
            <a:normAutofit/>
          </a:bodyPr>
          <a:lstStyle/>
          <a:p>
            <a:pPr algn="l" eaLnBrk="1" hangingPunct="1">
              <a:lnSpc>
                <a:spcPct val="85000"/>
              </a:lnSpc>
            </a:pPr>
            <a:r>
              <a:rPr lang="en-US" altLang="zh-CN" dirty="0">
                <a:latin typeface="Arial" charset="0"/>
              </a:rPr>
              <a:t>Appraisal Principles</a:t>
            </a:r>
          </a:p>
        </p:txBody>
      </p:sp>
      <p:sp>
        <p:nvSpPr>
          <p:cNvPr id="6147" name="Rectangle 3"/>
          <p:cNvSpPr>
            <a:spLocks noGrp="1" noChangeArrowheads="1"/>
          </p:cNvSpPr>
          <p:nvPr>
            <p:ph idx="1"/>
          </p:nvPr>
        </p:nvSpPr>
        <p:spPr>
          <a:xfrm>
            <a:off x="1055688" y="1848439"/>
            <a:ext cx="7772400" cy="3809248"/>
          </a:xfrm>
        </p:spPr>
        <p:txBody>
          <a:bodyPr vert="horz" lIns="63500" tIns="25400" rIns="63500" bIns="25400" rtlCol="0">
            <a:spAutoFit/>
          </a:bodyPr>
          <a:lstStyle/>
          <a:p>
            <a:r>
              <a:rPr lang="en-ZA" sz="1800" dirty="0">
                <a:solidFill>
                  <a:srgbClr val="000000"/>
                </a:solidFill>
                <a:effectLst/>
                <a:latin typeface="Arial" panose="020B0604020202020204" pitchFamily="34" charset="0"/>
                <a:ea typeface="Calibri" panose="020F0502020204030204" pitchFamily="34" charset="0"/>
              </a:rPr>
              <a:t>Start with a process framework</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以一个过程框架作为开始</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Observe strict confidentiality and non-attribution</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严格遵循保密性和不归因性</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Involve senior management as appraisal sponsor</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把高层作为评估发起人</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Approach appraisal collaboratively to the extent possible</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评估需要协调合作进行</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Focus on action</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关注行动</a:t>
            </a:r>
            <a:endParaRPr lang="en-ZA" sz="1800" dirty="0">
              <a:solidFill>
                <a:srgbClr val="1F497D"/>
              </a:solidFill>
              <a:latin typeface="宋体" panose="02010600030101010101" pitchFamily="2" charset="-122"/>
              <a:ea typeface="宋体" panose="02010600030101010101" pitchFamily="2" charset="-122"/>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1F513751AC33344AB32CFD2920EFE649" ma:contentTypeVersion="11" ma:contentTypeDescription="Create a new document." ma:contentTypeScope="" ma:versionID="683516f7d70434a0e4dbd6c476be8d5b">
  <xsd:schema xmlns:xsd="http://www.w3.org/2001/XMLSchema" xmlns:xs="http://www.w3.org/2001/XMLSchema" xmlns:p="http://schemas.microsoft.com/office/2006/metadata/properties" xmlns:ns2="72e3a154-4955-46c3-9573-e9dec3e1f195" xmlns:ns3="ec500478-62e0-46fc-87f1-cfa988e486b4" targetNamespace="http://schemas.microsoft.com/office/2006/metadata/properties" ma:root="true" ma:fieldsID="cf4a15c6a1eec5dbba94230cc6a50510" ns2:_="" ns3:_="">
    <xsd:import namespace="72e3a154-4955-46c3-9573-e9dec3e1f195"/>
    <xsd:import namespace="ec500478-62e0-46fc-87f1-cfa988e486b4"/>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2e3a154-4955-46c3-9573-e9dec3e1f19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c500478-62e0-46fc-87f1-cfa988e486b4"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F07B0D7-F930-4230-933E-ABA84959494E}">
  <ds:schemaRefs>
    <ds:schemaRef ds:uri="http://purl.org/dc/elements/1.1/"/>
    <ds:schemaRef ds:uri="http://schemas.microsoft.com/office/2006/metadata/properties"/>
    <ds:schemaRef ds:uri="http://schemas.microsoft.com/office/2006/documentManagement/types"/>
    <ds:schemaRef ds:uri="http://schemas.openxmlformats.org/package/2006/metadata/core-properties"/>
    <ds:schemaRef ds:uri="72e3a154-4955-46c3-9573-e9dec3e1f195"/>
    <ds:schemaRef ds:uri="http://purl.org/dc/dcmitype/"/>
    <ds:schemaRef ds:uri="http://schemas.microsoft.com/office/infopath/2007/PartnerControls"/>
    <ds:schemaRef ds:uri="ec500478-62e0-46fc-87f1-cfa988e486b4"/>
    <ds:schemaRef ds:uri="http://www.w3.org/XML/1998/namespace"/>
    <ds:schemaRef ds:uri="http://purl.org/dc/terms/"/>
  </ds:schemaRefs>
</ds:datastoreItem>
</file>

<file path=customXml/itemProps2.xml><?xml version="1.0" encoding="utf-8"?>
<ds:datastoreItem xmlns:ds="http://schemas.openxmlformats.org/officeDocument/2006/customXml" ds:itemID="{B8B49826-D5EE-4D24-B649-7C3A19B527D2}">
  <ds:schemaRefs>
    <ds:schemaRef ds:uri="http://schemas.microsoft.com/sharepoint/v3/contenttype/forms"/>
  </ds:schemaRefs>
</ds:datastoreItem>
</file>

<file path=customXml/itemProps3.xml><?xml version="1.0" encoding="utf-8"?>
<ds:datastoreItem xmlns:ds="http://schemas.openxmlformats.org/officeDocument/2006/customXml" ds:itemID="{CBD4B3B2-3D3C-4F85-B2D6-F89B005D67E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2e3a154-4955-46c3-9573-e9dec3e1f195"/>
    <ds:schemaRef ds:uri="ec500478-62e0-46fc-87f1-cfa988e486b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666</TotalTime>
  <Words>6876</Words>
  <Application>Microsoft Office PowerPoint</Application>
  <PresentationFormat>Widescreen</PresentationFormat>
  <Paragraphs>328</Paragraphs>
  <Slides>55</Slides>
  <Notes>15</Notes>
  <HiddenSlides>0</HiddenSlides>
  <MMClips>0</MMClips>
  <ScaleCrop>false</ScaleCrop>
  <HeadingPairs>
    <vt:vector size="8" baseType="variant">
      <vt:variant>
        <vt:lpstr>Fonts Used</vt:lpstr>
      </vt:variant>
      <vt:variant>
        <vt:i4>6</vt:i4>
      </vt:variant>
      <vt:variant>
        <vt:lpstr>Theme</vt:lpstr>
      </vt:variant>
      <vt:variant>
        <vt:i4>1</vt:i4>
      </vt:variant>
      <vt:variant>
        <vt:lpstr>Links</vt:lpstr>
      </vt:variant>
      <vt:variant>
        <vt:i4>19</vt:i4>
      </vt:variant>
      <vt:variant>
        <vt:lpstr>Slide Titles</vt:lpstr>
      </vt:variant>
      <vt:variant>
        <vt:i4>55</vt:i4>
      </vt:variant>
    </vt:vector>
  </HeadingPairs>
  <TitlesOfParts>
    <vt:vector size="81" baseType="lpstr">
      <vt:lpstr>等线</vt:lpstr>
      <vt:lpstr>宋体</vt:lpstr>
      <vt:lpstr>Arial</vt:lpstr>
      <vt:lpstr>Calibri</vt:lpstr>
      <vt:lpstr>Calibri Light</vt:lpstr>
      <vt:lpstr>Open Sans</vt:lpstr>
      <vt:lpstr>Office Theme</vt:lpstr>
      <vt:lpstr>C:\Users\Jared\Documents\GitHub\CMMITools\2021-04-12to04-16 (A5) C53517 SoftMARS\00_Data_Reference.xlsm!pptxCover!R4C2:R12C2</vt:lpstr>
      <vt:lpstr>C:\Users\Jared\Documents\GitHub\CMMITools\2021-04-12to04-16 (A5) C53517 SoftMARS\00_Data_Reference.xlsm!pptxCover!R15C2:R17C2</vt:lpstr>
      <vt:lpstr>C:\Users\Jared\Documents\GitHub\CMMITools\2021-04-12to04-16 (A5) C53517 SoftMARS\00_Data_Reference.xlsm!pptxCover!R21C2</vt:lpstr>
      <vt:lpstr>C:\Users\Jared\Documents\GitHub\CMMITools\2021-04-12to04-16 (A5) C53517 SoftMARS\00_Data_Reference.xlsm!pptxLink1!R1C1:R7C2</vt:lpstr>
      <vt:lpstr>C:\Users\Jared\Documents\GitHub\CMMITools\2021-04-12to04-16 (A5) C53517 SoftMARS\00_Data_Reference.xlsm!pptxLink1!R9C1:R17C2</vt:lpstr>
      <vt:lpstr>C:\Users\Jared\Documents\GitHub\CMMITools\2021-04-12to04-16 (A5) C53517 SoftMARS\00_Data_Reference.xlsm!pptxLink2!R1C1:R4C1</vt:lpstr>
      <vt:lpstr>C:\Users\Jared\Documents\GitHub\CMMITools\2021-04-12to04-16 (A5) C53517 SoftMARS\00_Data_Reference.xlsm!pptxLink1!R19C1:R30C2</vt:lpstr>
      <vt:lpstr>C:\Users\Jared\Documents\GitHub\CMMITools\2021-04-12to04-16 (A5) C53517 SoftMARS\00_Data_Reference.xlsm!pptxLink3!R2C1:R24C9</vt:lpstr>
      <vt:lpstr>C:\Users\Jared\Documents\GitHub\CMMITools\2021-04-12to04-16 (A5) C53517 SoftMARS\00_Data_Reference.xlsm!pptxLink2!R30C1:R35C1</vt:lpstr>
      <vt:lpstr>C:\Users\Jared\Documents\GitHub\CMMITools\2021-04-12to04-16 (A5) C53517 SoftMARS\00_Data_Reference.xlsm!pptxLink4!R10C1:R27C20</vt:lpstr>
      <vt:lpstr>C:\Users\Jared\Documents\GitHub\CMMITools\2021-04-12to04-16 (A5) C53517 SoftMARS\00_Data_Reference.xlsm!pptxLink5!R1C1:R11C5</vt:lpstr>
      <vt:lpstr>C:\Users\Jared\Documents\GitHub\CMMITools\2021-04-12to04-16 (A5) C53517 SoftMARS\00_Data_Reference.xlsm!pptxLink5!R15C1:R21C5</vt:lpstr>
      <vt:lpstr>C:\Users\Jared\Documents\GitHub\CMMITools\2021-04-12to04-16 (A5) C53517 SoftMARS\00_Data_Reference.xlsm!pptxLink1!R8C4</vt:lpstr>
      <vt:lpstr>C:\Users\Jared\Documents\GitHub\CMMITools\2021-04-12to04-16 (A5) C53517 SoftMARS\00_Data_Reference.xlsm!pptxLink1!R8C4</vt:lpstr>
      <vt:lpstr>C:\Users\Jared\Documents\GitHub\CMMITools\2021-04-12to04-16 (A5) C53517 SoftMARS\00_Data_Reference.xlsm!pptxLink6!R2C2:R13C5</vt:lpstr>
      <vt:lpstr>C:\Users\Jared\Documents\GitHub\CMMITools\2021-04-12to04-16 (A5) C53517 SoftMARS\00_Data_Reference.xlsm!pptxLink7!R2C2:R16C4</vt:lpstr>
      <vt:lpstr>C:\Users\Jared\Documents\GitHub\CMMITools\2021-04-12to04-16 (A5) C53517 SoftMARS\00_Data_Reference.xlsm!pptxLink7!R18C2:R32C4</vt:lpstr>
      <vt:lpstr>C:\Users\Jared\Documents\GitHub\CMMITools\2021-04-12to04-16 (A5) C53517 SoftMARS\00_Data_Reference.xlsm!pptxCover!R25C2:R32C4</vt:lpstr>
      <vt:lpstr>C:\Users\Jared\Documents\GitHub\CMMITools\2021-04-12to04-16 (A5) C53517 SoftMARS\00_Data_Reference.xlsm!pptxCover!R22C7</vt:lpstr>
      <vt:lpstr>PowerPoint Presentation</vt:lpstr>
      <vt:lpstr>CMMI / ISACA Information</vt:lpstr>
      <vt:lpstr>PowerPoint Presentation</vt:lpstr>
      <vt:lpstr>DEMIXIUM™</vt:lpstr>
      <vt:lpstr>Appraisal Overview  评估概述</vt:lpstr>
      <vt:lpstr>Appraisal Overview</vt:lpstr>
      <vt:lpstr>Appraisal Overview</vt:lpstr>
      <vt:lpstr>Business and Appraisal Objectives</vt:lpstr>
      <vt:lpstr>Appraisal Principles</vt:lpstr>
      <vt:lpstr>Virtual appraisals – code of conduct</vt:lpstr>
      <vt:lpstr>Appraisal Team and Support Personnel</vt:lpstr>
      <vt:lpstr>Appraisal Scope – Benchmark Model View</vt:lpstr>
      <vt:lpstr>Appraisal Scope – Organizational Scope</vt:lpstr>
      <vt:lpstr>Appraisal Scope – Organizational Sample</vt:lpstr>
      <vt:lpstr>Appraisal Scope – Organizational Sample </vt:lpstr>
      <vt:lpstr>Appraisal Scope – Organizational Sample</vt:lpstr>
      <vt:lpstr>PowerPoint Presentation</vt:lpstr>
      <vt:lpstr>Findings Definitions – Required Categories</vt:lpstr>
      <vt:lpstr>Practice Area Findings 实践域发现</vt:lpstr>
      <vt:lpstr>Causal Analysis and Resolution (CAR) 原因分析与解决</vt:lpstr>
      <vt:lpstr>Configuration Management (CM) 配置管理</vt:lpstr>
      <vt:lpstr>Decision Analysis and Resolution (DAR) 决策分析与解决</vt:lpstr>
      <vt:lpstr>Estimating (EST) 估算</vt:lpstr>
      <vt:lpstr>Governance (GOV) 管治</vt:lpstr>
      <vt:lpstr>Implementation Infrastructure (II) 实施基础条件</vt:lpstr>
      <vt:lpstr>Managing Performance and Measurement (MPM) 管理绩效与度量</vt:lpstr>
      <vt:lpstr>Managing Performance and Measurement (MPM) 管理绩效与度量</vt:lpstr>
      <vt:lpstr>Monitor and Control (MC) 控制与监督</vt:lpstr>
      <vt:lpstr>Organizational Training (OT) 组织级培训</vt:lpstr>
      <vt:lpstr>Peer Reviews (PR) 同行评审</vt:lpstr>
      <vt:lpstr>Planning (PLAN) 策划</vt:lpstr>
      <vt:lpstr>Process Asset Development (PAD) 过程资产开发</vt:lpstr>
      <vt:lpstr>Process Management (PCM) 过程管理</vt:lpstr>
      <vt:lpstr>Process Management (PCM) 过程管理</vt:lpstr>
      <vt:lpstr>Process Quality Assurance (PQA) 过程质量保证</vt:lpstr>
      <vt:lpstr>Product Integration (PI) 产品集成</vt:lpstr>
      <vt:lpstr>Requirements Development and Management (RDM) 需求开发与管理</vt:lpstr>
      <vt:lpstr>Risk and Opportunity Management (RSK) 风险与机会管理</vt:lpstr>
      <vt:lpstr>Technical Solution (TS) 技术解决方案</vt:lpstr>
      <vt:lpstr>Verification and Validation (VV) 验证与确认</vt:lpstr>
      <vt:lpstr>Ratings</vt:lpstr>
      <vt:lpstr>Ratings for</vt:lpstr>
      <vt:lpstr>Ratings for</vt:lpstr>
      <vt:lpstr>Congratulations!</vt:lpstr>
      <vt:lpstr>Appraisal Team Affirmations – Signature Page</vt:lpstr>
      <vt:lpstr>Annexures</vt:lpstr>
      <vt:lpstr>Non model findings</vt:lpstr>
      <vt:lpstr>Non model findings</vt:lpstr>
      <vt:lpstr>Findings Definitions – Optional Findings Categories</vt:lpstr>
      <vt:lpstr>Improvement Opportunities</vt:lpstr>
      <vt:lpstr>Improvement Opportunities - continued</vt:lpstr>
      <vt:lpstr>Next steps</vt:lpstr>
      <vt:lpstr>Re-appraisal</vt:lpstr>
      <vt:lpstr>PowerPoint Presentation</vt:lpstr>
      <vt:lpstr>Notice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Pieter van Zyl</dc:creator>
  <cp:lastModifiedBy>Jared Twigg</cp:lastModifiedBy>
  <cp:revision>66</cp:revision>
  <cp:lastPrinted>2020-11-23T18:22:15Z</cp:lastPrinted>
  <dcterms:created xsi:type="dcterms:W3CDTF">2020-11-22T06:57:57Z</dcterms:created>
  <dcterms:modified xsi:type="dcterms:W3CDTF">2021-07-12T04:38:56Z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0x0101001F513751AC33344AB32CFD2920EFE649</vt:lpwstr>
  </property>
</Properties>
</file>