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9"/>
  </p:notesMasterIdLst>
  <p:handoutMasterIdLst>
    <p:handoutMasterId r:id="rId40"/>
  </p:handoutMasterIdLst>
  <p:sldIdLst>
    <p:sldId id="256" r:id="rId5"/>
    <p:sldId id="1547" r:id="rId6"/>
    <p:sldId id="1546" r:id="rId7"/>
    <p:sldId id="493" r:id="rId8"/>
    <p:sldId id="1545" r:id="rId9"/>
    <p:sldId id="439" r:id="rId10"/>
    <p:sldId id="1476" r:id="rId11"/>
    <p:sldId id="1026" r:id="rId12"/>
    <p:sldId id="1543" r:id="rId13"/>
    <p:sldId id="926" r:id="rId14"/>
    <p:sldId id="1548" r:id="rId15"/>
    <p:sldId id="887" r:id="rId16"/>
    <p:sldId id="888" r:id="rId17"/>
    <p:sldId id="889" r:id="rId18"/>
    <p:sldId id="890" r:id="rId19"/>
    <p:sldId id="891" r:id="rId20"/>
    <p:sldId id="892" r:id="rId21"/>
    <p:sldId id="894" r:id="rId22"/>
    <p:sldId id="1477" r:id="rId23"/>
    <p:sldId id="895" r:id="rId24"/>
    <p:sldId id="896" r:id="rId25"/>
    <p:sldId id="897" r:id="rId26"/>
    <p:sldId id="898" r:id="rId27"/>
    <p:sldId id="899" r:id="rId28"/>
    <p:sldId id="900" r:id="rId29"/>
    <p:sldId id="1478" r:id="rId30"/>
    <p:sldId id="901" r:id="rId31"/>
    <p:sldId id="902" r:id="rId32"/>
    <p:sldId id="903" r:id="rId33"/>
    <p:sldId id="904" r:id="rId34"/>
    <p:sldId id="906" r:id="rId35"/>
    <p:sldId id="907" r:id="rId36"/>
    <p:sldId id="298" r:id="rId37"/>
    <p:sldId id="151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327" autoAdjust="0"/>
    <p:restoredTop sz="94687"/>
  </p:normalViewPr>
  <p:slideViewPr>
    <p:cSldViewPr snapToGrid="0">
      <p:cViewPr varScale="1">
        <p:scale>
          <a:sx n="75" d="100"/>
          <a:sy n="75" d="100"/>
        </p:scale>
        <p:origin x="72" y="654"/>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1/6/2022</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Demix</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has LAs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3</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33</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4715B51E-F992-4C20-A31E-2C828A5DAA5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627B859E-7AE1-42C5-91B0-C99C8B2E8022}"/>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4039BE4B-7FAE-4D96-AE72-33674D67ECB2}"/>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TextBox 13">
            <a:extLst>
              <a:ext uri="{FF2B5EF4-FFF2-40B4-BE49-F238E27FC236}">
                <a16:creationId xmlns:a16="http://schemas.microsoft.com/office/drawing/2014/main" id="{87164027-697A-4253-8B65-BBBC5DAB0269}"/>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1B270D06-440C-4CC1-B029-90833AC8221F}"/>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C:\Users\Jared\Documents\GitHub\CMMITools\2021-04-12to04-16%20(A5)%20C53517%20SoftMARS\00_Data_Reference.xlsm!pptxCover!R4C2:R12C2" TargetMode="External"/><Relationship Id="rId7" Type="http://schemas.openxmlformats.org/officeDocument/2006/relationships/oleObject" Target="file:///C:\Users\Jared\Documents\GitHub\CMMITools\2021-04-12to04-16%20(A5)%20C53517%20SoftMARS\00_Data_Reference.xlsm!pptxCover!R20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C:\Users\Jared\Documents\GitHub\CMMITools\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2.svg"/></Relationships>
</file>

<file path=ppt/slides/_rels/slide34.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9.jpeg"/><Relationship Id="rId21" Type="http://schemas.openxmlformats.org/officeDocument/2006/relationships/image" Target="../media/image24.gif"/><Relationship Id="rId7" Type="http://schemas.openxmlformats.org/officeDocument/2006/relationships/image" Target="../media/image11.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2" Type="http://schemas.openxmlformats.org/officeDocument/2006/relationships/notesSlide" Target="../notesSlides/notesSlide3.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4.jpg"/><Relationship Id="rId24" Type="http://schemas.openxmlformats.org/officeDocument/2006/relationships/image" Target="../media/image27.png"/><Relationship Id="rId5" Type="http://schemas.openxmlformats.org/officeDocument/2006/relationships/image" Target="../media/image10.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6.jpg"/><Relationship Id="rId19" Type="http://schemas.openxmlformats.org/officeDocument/2006/relationships/image" Target="../media/image22.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7.png"/><Relationship Id="rId22"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Findings</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1403545720"/>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spid="_x0000_s2056" name="Macro-Enabled Worksheet" r:id="rId3" imgW="5057763" imgH="2971715" progId="Excel.SheetMacroEnabled.12">
                  <p:link updateAutomatic="1"/>
                </p:oleObj>
              </mc:Choice>
              <mc:Fallback>
                <p:oleObj name="Macro-Enabled Worksheet" r:id="rId3" imgW="5057763" imgH="2971715"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4"/>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418242085"/>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spid="_x0000_s2057" name="Macro-Enabled Worksheet" r:id="rId5" imgW="5057763" imgH="676332" progId="Excel.SheetMacroEnabled.12">
                  <p:link updateAutomatic="1"/>
                </p:oleObj>
              </mc:Choice>
              <mc:Fallback>
                <p:oleObj name="Macro-Enabled Worksheet" r:id="rId5" imgW="5057763" imgH="676332"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6"/>
                      <a:stretch>
                        <a:fillRect/>
                      </a:stretch>
                    </p:blipFill>
                    <p:spPr>
                      <a:xfrm>
                        <a:off x="3448050" y="5380038"/>
                        <a:ext cx="5295900" cy="66675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08B2789D-16C1-4065-90CA-DD0F5D61B2A1}"/>
              </a:ext>
            </a:extLst>
          </p:cNvPr>
          <p:cNvGraphicFramePr>
            <a:graphicFrameLocks noChangeAspect="1"/>
          </p:cNvGraphicFramePr>
          <p:nvPr>
            <p:extLst>
              <p:ext uri="{D42A27DB-BD31-4B8C-83A1-F6EECF244321}">
                <p14:modId xmlns:p14="http://schemas.microsoft.com/office/powerpoint/2010/main" val="3029824373"/>
              </p:ext>
            </p:extLst>
          </p:nvPr>
        </p:nvGraphicFramePr>
        <p:xfrm>
          <a:off x="3448050" y="5037138"/>
          <a:ext cx="5295900" cy="273050"/>
        </p:xfrm>
        <a:graphic>
          <a:graphicData uri="http://schemas.openxmlformats.org/presentationml/2006/ole">
            <mc:AlternateContent xmlns:mc="http://schemas.openxmlformats.org/markup-compatibility/2006">
              <mc:Choice xmlns:v="urn:schemas-microsoft-com:vml" Requires="v">
                <p:oleObj spid="_x0000_s2058" name="Macro-Enabled Worksheet" r:id="rId7" imgW="5057763" imgH="276367" progId="Excel.SheetMacroEnabled.12">
                  <p:link updateAutomatic="1"/>
                </p:oleObj>
              </mc:Choice>
              <mc:Fallback>
                <p:oleObj name="Macro-Enabled Worksheet" r:id="rId7" imgW="5057763" imgH="276367" progId="Excel.SheetMacroEnabled.12">
                  <p:link updateAutomatic="1"/>
                  <p:pic>
                    <p:nvPicPr>
                      <p:cNvPr id="12" name="Object 11">
                        <a:extLst>
                          <a:ext uri="{FF2B5EF4-FFF2-40B4-BE49-F238E27FC236}">
                            <a16:creationId xmlns:a16="http://schemas.microsoft.com/office/drawing/2014/main" id="{08B2789D-16C1-4065-90CA-DD0F5D61B2A1}"/>
                          </a:ext>
                        </a:extLst>
                      </p:cNvPr>
                      <p:cNvPicPr/>
                      <p:nvPr/>
                    </p:nvPicPr>
                    <p:blipFill>
                      <a:blip r:embed="rId8"/>
                      <a:stretch>
                        <a:fillRect/>
                      </a:stretch>
                    </p:blipFill>
                    <p:spPr>
                      <a:xfrm>
                        <a:off x="3448050" y="5037138"/>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a:xfrm>
            <a:off x="955962" y="1645919"/>
            <a:ext cx="10397837" cy="4646726"/>
          </a:xfrm>
        </p:spPr>
        <p:txBody>
          <a:bodyPr>
            <a:normAutofit fontScale="92500" lnSpcReduction="1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000" dirty="0">
                <a:solidFill>
                  <a:srgbClr val="1F497D"/>
                </a:solidFill>
              </a:rPr>
              <a:t>所需结果类别：</a:t>
            </a:r>
          </a:p>
          <a:p>
            <a:pPr lvl="1"/>
            <a:r>
              <a:rPr lang="zh-CN" altLang="en-US" sz="1800" dirty="0">
                <a:solidFill>
                  <a:srgbClr val="1F497D"/>
                </a:solidFill>
              </a:rPr>
              <a:t>弱项</a:t>
            </a:r>
            <a:r>
              <a:rPr lang="en-US" altLang="zh-CN" sz="1800" dirty="0">
                <a:solidFill>
                  <a:srgbClr val="1F497D"/>
                </a:solidFill>
              </a:rPr>
              <a:t>——</a:t>
            </a:r>
            <a:r>
              <a:rPr lang="zh-CN" altLang="en-US" sz="18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1800" dirty="0">
                <a:solidFill>
                  <a:srgbClr val="1F497D"/>
                </a:solidFill>
              </a:rPr>
              <a:t>a</a:t>
            </a:r>
            <a:r>
              <a:rPr lang="zh-CN" altLang="en-US" sz="1800" dirty="0">
                <a:solidFill>
                  <a:srgbClr val="1F497D"/>
                </a:solidFill>
              </a:rPr>
              <a:t>）过程本身没有满足</a:t>
            </a:r>
            <a:r>
              <a:rPr lang="en-US" altLang="zh-CN" sz="1800" dirty="0">
                <a:solidFill>
                  <a:srgbClr val="1F497D"/>
                </a:solidFill>
              </a:rPr>
              <a:t>CMMI</a:t>
            </a:r>
            <a:r>
              <a:rPr lang="zh-CN" altLang="en-US" sz="1800" dirty="0">
                <a:solidFill>
                  <a:srgbClr val="1F497D"/>
                </a:solidFill>
              </a:rPr>
              <a:t>实践需求，或者</a:t>
            </a:r>
            <a:r>
              <a:rPr lang="en-US" altLang="zh-CN" sz="1800" dirty="0">
                <a:solidFill>
                  <a:srgbClr val="1F497D"/>
                </a:solidFill>
              </a:rPr>
              <a:t>b</a:t>
            </a:r>
            <a:r>
              <a:rPr lang="zh-CN" altLang="en-US" sz="1800" dirty="0">
                <a:solidFill>
                  <a:srgbClr val="1F497D"/>
                </a:solidFill>
              </a:rPr>
              <a:t>）项目或组织支持职能组没有遵循符合适用</a:t>
            </a:r>
            <a:r>
              <a:rPr lang="en-US" altLang="zh-CN" sz="1800" dirty="0">
                <a:solidFill>
                  <a:srgbClr val="1F497D"/>
                </a:solidFill>
              </a:rPr>
              <a:t>CMMI</a:t>
            </a:r>
            <a:r>
              <a:rPr lang="zh-CN" altLang="en-US" sz="1800" dirty="0">
                <a:solidFill>
                  <a:srgbClr val="1F497D"/>
                </a:solidFill>
              </a:rPr>
              <a:t>实践意图和价值的过程。</a:t>
            </a:r>
            <a:endParaRPr lang="en-ZA" altLang="zh-CN" sz="1800" dirty="0">
              <a:solidFill>
                <a:srgbClr val="1F497D"/>
              </a:solidFill>
            </a:endParaRPr>
          </a:p>
          <a:p>
            <a:pPr lvl="1"/>
            <a:r>
              <a:rPr lang="zh-CN" altLang="en-US" sz="1800" dirty="0">
                <a:solidFill>
                  <a:srgbClr val="1F497D"/>
                </a:solidFill>
              </a:rPr>
              <a:t>强项</a:t>
            </a:r>
            <a:r>
              <a:rPr lang="en-US" altLang="zh-CN" sz="1800" dirty="0">
                <a:solidFill>
                  <a:srgbClr val="1F497D"/>
                </a:solidFill>
              </a:rPr>
              <a:t>——</a:t>
            </a:r>
            <a:r>
              <a:rPr lang="zh-CN" altLang="en-US" sz="1800" dirty="0">
                <a:solidFill>
                  <a:srgbClr val="1F497D"/>
                </a:solidFill>
              </a:rPr>
              <a:t>一种初步或最终的发现，是一个模范性或值得注意的过程实现，其符合</a:t>
            </a:r>
            <a:r>
              <a:rPr lang="en-US" altLang="zh-CN" sz="1800" dirty="0">
                <a:solidFill>
                  <a:srgbClr val="1F497D"/>
                </a:solidFill>
              </a:rPr>
              <a:t>CMMI</a:t>
            </a:r>
            <a:r>
              <a:rPr lang="zh-CN" altLang="en-US" sz="1800" dirty="0">
                <a:solidFill>
                  <a:srgbClr val="1F497D"/>
                </a:solidFill>
              </a:rPr>
              <a:t>模型实践的意图和价值。</a:t>
            </a:r>
          </a:p>
        </p:txBody>
      </p:sp>
    </p:spTree>
    <p:extLst>
      <p:ext uri="{BB962C8B-B14F-4D97-AF65-F5344CB8AC3E}">
        <p14:creationId xmlns:p14="http://schemas.microsoft.com/office/powerpoint/2010/main" val="723158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在某些情况下，用于选择</a:t>
            </a:r>
            <a:r>
              <a:rPr lang="en-US" sz="1800" b="0" dirty="0">
                <a:solidFill>
                  <a:srgbClr val="1F497D"/>
                </a:solidFill>
              </a:rPr>
              <a:t>CAR</a:t>
            </a:r>
            <a:r>
              <a:rPr lang="zh-CN" altLang="en-US" sz="1800" b="0" dirty="0">
                <a:solidFill>
                  <a:srgbClr val="1F497D"/>
                </a:solidFill>
              </a:rPr>
              <a:t>方法的组织指南和标准需要更多内容</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在某些情况下，无法提供所需的资源（包括人员和资金）来解决根本原因行动。</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公司建立了代表管理层和员工的</a:t>
            </a:r>
            <a:r>
              <a:rPr lang="en-US" sz="1800" b="0" dirty="0" err="1">
                <a:solidFill>
                  <a:srgbClr val="1F497D"/>
                </a:solidFill>
              </a:rPr>
              <a:t>CCB</a:t>
            </a:r>
            <a:r>
              <a:rPr lang="en-US" sz="1800" b="0" dirty="0">
                <a:solidFill>
                  <a:srgbClr val="1F497D"/>
                </a:solidFill>
              </a:rPr>
              <a:t>，</a:t>
            </a:r>
            <a:r>
              <a:rPr lang="zh-CN" altLang="en-US" sz="1800" b="0" dirty="0">
                <a:solidFill>
                  <a:srgbClr val="1F497D"/>
                </a:solidFill>
              </a:rPr>
              <a:t>以管理对基线和发布的更改。</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1212394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在适当的情况下，通过“头脑风暴”会议从受影响的利益相关者那里寻求替代解决方案。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01728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a:t>
            </a:r>
            <a:r>
              <a:rPr lang="en-US" sz="1800" b="0" dirty="0" err="1"/>
              <a:t>QPPOs</a:t>
            </a:r>
            <a:r>
              <a:rPr lang="en-US" sz="1800" b="0" dirty="0"/>
              <a:t>.</a:t>
            </a:r>
            <a:br>
              <a:rPr lang="en-US" sz="1800" b="0" dirty="0"/>
            </a:br>
            <a:r>
              <a:rPr lang="zh-CN" altLang="en-US" sz="1800" b="0" dirty="0">
                <a:solidFill>
                  <a:srgbClr val="1F497D"/>
                </a:solidFill>
              </a:rPr>
              <a:t>明确的定义了估算值可用于跟踪工作并及时采取纠正措施，以提供满足</a:t>
            </a:r>
            <a:r>
              <a:rPr lang="en-US" sz="1800" b="0" dirty="0" err="1">
                <a:solidFill>
                  <a:srgbClr val="1F497D"/>
                </a:solidFill>
              </a:rPr>
              <a:t>QPPO</a:t>
            </a:r>
            <a:r>
              <a:rPr lang="zh-CN" altLang="en-US" sz="1800" b="0" dirty="0">
                <a:solidFill>
                  <a:srgbClr val="1F497D"/>
                </a:solidFill>
              </a:rPr>
              <a:t>要求的解决方案。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1113113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pPr marL="0" indent="0">
              <a:buNone/>
            </a:pPr>
            <a:r>
              <a:rPr lang="en-US" sz="2000" b="1" dirty="0"/>
              <a:t>Strengths </a:t>
            </a:r>
            <a:r>
              <a:rPr lang="ja-JP" altLang="en-US" sz="2000" b="1" dirty="0">
                <a:solidFill>
                  <a:srgbClr val="1F497D"/>
                </a:solidFill>
                <a:latin typeface="DengXian" panose="02010600030101010101" pitchFamily="2" charset="-122"/>
                <a:ea typeface="DengXian" panose="02010600030101010101" pitchFamily="2" charset="-122"/>
              </a:rPr>
              <a:t>强项</a:t>
            </a:r>
            <a:r>
              <a:rPr lang="en-US" altLang="ja-JP" sz="2000" b="1"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pPr marL="0" indent="0">
              <a:buNone/>
            </a:pPr>
            <a:r>
              <a:rPr lang="en-US" sz="2000" b="1" dirty="0"/>
              <a:t>Weaknesses </a:t>
            </a:r>
            <a:r>
              <a:rPr lang="zh-CN" altLang="en-US" sz="2000" dirty="0">
                <a:solidFill>
                  <a:srgbClr val="1F497D"/>
                </a:solidFill>
                <a:latin typeface="DengXian" panose="02010600030101010101" pitchFamily="2" charset="-122"/>
                <a:ea typeface="DengXian" panose="02010600030101010101" pitchFamily="2" charset="-122"/>
              </a:rPr>
              <a:t>弱项</a:t>
            </a:r>
            <a:r>
              <a:rPr lang="en-US" altLang="ja-JP" sz="2000" b="1"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379169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pPr marL="0" indent="0">
              <a:buNone/>
            </a:pPr>
            <a:r>
              <a:rPr lang="en-US" sz="2400" b="1" dirty="0"/>
              <a:t>Strengths </a:t>
            </a:r>
            <a:r>
              <a:rPr lang="ja-JP" altLang="en-US" sz="2400" b="1" dirty="0">
                <a:solidFill>
                  <a:srgbClr val="1F497D"/>
                </a:solidFill>
                <a:latin typeface="DengXian" panose="02010600030101010101" pitchFamily="2" charset="-122"/>
                <a:ea typeface="DengXian" panose="02010600030101010101" pitchFamily="2" charset="-122"/>
              </a:rPr>
              <a:t>强项</a:t>
            </a:r>
            <a:r>
              <a:rPr lang="en-US" altLang="ja-JP" sz="2400" b="1" dirty="0"/>
              <a:t>:</a:t>
            </a:r>
            <a:endParaRPr lang="en-US" sz="2400"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pPr marL="0" indent="0">
              <a:buNone/>
            </a:pPr>
            <a:r>
              <a:rPr lang="en-US" sz="2000" b="1" dirty="0"/>
              <a:t>Weaknesses </a:t>
            </a:r>
            <a:r>
              <a:rPr lang="zh-CN" altLang="en-US" sz="2000" dirty="0">
                <a:solidFill>
                  <a:srgbClr val="1F497D"/>
                </a:solidFill>
                <a:latin typeface="DengXian" panose="02010600030101010101" pitchFamily="2" charset="-122"/>
                <a:ea typeface="DengXian" panose="02010600030101010101" pitchFamily="2" charset="-122"/>
              </a:rPr>
              <a:t>弱项</a:t>
            </a:r>
            <a:r>
              <a:rPr lang="en-US" altLang="ja-JP" sz="2000" b="1"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2000" b="0" dirty="0">
                <a:solidFill>
                  <a:srgbClr val="1F497D"/>
                </a:solidFill>
              </a:rPr>
              <a:t>在某些情况下，上岗培训不足</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2000" b="0" dirty="0">
                <a:solidFill>
                  <a:srgbClr val="1F497D"/>
                </a:solidFill>
              </a:rPr>
              <a:t>一些项目经理对使用统计和定量技术来管理他们的项目以实现业务</a:t>
            </a:r>
            <a:r>
              <a:rPr lang="en-US" altLang="zh-CN" sz="2000" b="0" dirty="0" err="1">
                <a:solidFill>
                  <a:srgbClr val="1F497D"/>
                </a:solidFill>
              </a:rPr>
              <a:t>QPPO</a:t>
            </a:r>
            <a:r>
              <a:rPr lang="zh-CN" altLang="en-US" sz="2000" b="0" dirty="0">
                <a:solidFill>
                  <a:srgbClr val="1F497D"/>
                </a:solidFill>
              </a:rPr>
              <a:t>缺乏了解</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699119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0" indent="0">
              <a:buNone/>
            </a:pPr>
            <a:r>
              <a:rPr lang="en-US" sz="2400" b="1" dirty="0"/>
              <a:t>Strengths </a:t>
            </a:r>
            <a:r>
              <a:rPr lang="ja-JP" altLang="en-US" sz="2400" b="1" dirty="0">
                <a:solidFill>
                  <a:srgbClr val="1F497D"/>
                </a:solidFill>
                <a:latin typeface="DengXian" panose="02010600030101010101" pitchFamily="2" charset="-122"/>
                <a:ea typeface="DengXian" panose="02010600030101010101" pitchFamily="2" charset="-122"/>
              </a:rPr>
              <a:t>强项</a:t>
            </a:r>
            <a:r>
              <a:rPr lang="en-US" altLang="ja-JP" sz="2400" b="1" dirty="0"/>
              <a:t>:</a:t>
            </a:r>
            <a:endParaRPr lang="en-US" sz="2400"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p:txBody>
      </p:sp>
    </p:spTree>
    <p:extLst>
      <p:ext uri="{BB962C8B-B14F-4D97-AF65-F5344CB8AC3E}">
        <p14:creationId xmlns:p14="http://schemas.microsoft.com/office/powerpoint/2010/main" val="1578273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pPr marL="0" indent="0">
              <a:buNone/>
            </a:pPr>
            <a:r>
              <a:rPr lang="en-US" sz="2400" b="1" dirty="0"/>
              <a:t>Weaknesses </a:t>
            </a:r>
            <a:r>
              <a:rPr lang="zh-CN" altLang="en-US" sz="2400" dirty="0">
                <a:solidFill>
                  <a:srgbClr val="1F497D"/>
                </a:solidFill>
                <a:latin typeface="DengXian" panose="02010600030101010101" pitchFamily="2" charset="-122"/>
                <a:ea typeface="DengXian" panose="02010600030101010101" pitchFamily="2" charset="-122"/>
              </a:rPr>
              <a:t>弱项</a:t>
            </a:r>
            <a:r>
              <a:rPr lang="en-US" altLang="ja-JP" sz="2400" b="1" dirty="0"/>
              <a:t>:</a:t>
            </a:r>
            <a:endParaRPr lang="en-US" sz="2400"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2000" b="0" dirty="0">
                <a:solidFill>
                  <a:srgbClr val="1F497D"/>
                </a:solidFill>
              </a:rPr>
              <a:t>在某些情况下，不能明确将</a:t>
            </a:r>
            <a:r>
              <a:rPr lang="en-US" altLang="ja-JP" sz="2000" b="0" dirty="0" err="1">
                <a:solidFill>
                  <a:srgbClr val="1F497D"/>
                </a:solidFill>
              </a:rPr>
              <a:t>QPPO</a:t>
            </a:r>
            <a:r>
              <a:rPr lang="zh-CN" altLang="en-US" sz="2000" b="0" dirty="0">
                <a:solidFill>
                  <a:srgbClr val="1F497D"/>
                </a:solidFill>
              </a:rPr>
              <a:t>追溯到所有业务，绩效和</a:t>
            </a:r>
            <a:r>
              <a:rPr lang="en-US" altLang="zh-CN" sz="2000" b="0" dirty="0">
                <a:solidFill>
                  <a:srgbClr val="1F497D"/>
                </a:solidFill>
              </a:rPr>
              <a:t>/</a:t>
            </a:r>
            <a:r>
              <a:rPr lang="zh-CN" altLang="en-US" sz="2000" b="0" dirty="0">
                <a:solidFill>
                  <a:srgbClr val="1F497D"/>
                </a:solidFill>
              </a:rPr>
              <a:t>或度量目标。</a:t>
            </a:r>
            <a:endParaRPr lang="en-ZA" altLang="zh-CN" sz="20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2000" b="0" dirty="0">
                <a:solidFill>
                  <a:srgbClr val="1F497D"/>
                </a:solidFill>
              </a:rPr>
              <a:t>尽管已开发了许多预测模型，但其中一些模型尚未更新。</a:t>
            </a:r>
            <a:endParaRPr lang="en-US"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496060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1F497D"/>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a:latin typeface="+mn-lt"/>
              </a:rPr>
              <a:t>CMMI（Capability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b="1" dirty="0">
                <a:solidFill>
                  <a:srgbClr val="1F497D"/>
                </a:solidFill>
                <a:latin typeface="+mn-lt"/>
              </a:rPr>
              <a:t>Note:</a:t>
            </a:r>
            <a:r>
              <a:rPr lang="zh-CN" altLang="en-US" sz="1600" b="1" dirty="0">
                <a:solidFill>
                  <a:srgbClr val="1F497D"/>
                </a:solidFill>
                <a:latin typeface="+mn-lt"/>
              </a:rPr>
              <a:t>注：</a:t>
            </a:r>
            <a:endParaRPr lang="en-ZA" altLang="zh-CN" sz="1600" b="1" dirty="0">
              <a:solidFill>
                <a:srgbClr val="1F497D"/>
              </a:solidFill>
              <a:latin typeface="+mn-lt"/>
            </a:endParaRPr>
          </a:p>
          <a:p>
            <a:r>
              <a:rPr lang="en-ZA" altLang="zh-CN" sz="1600" b="1" dirty="0">
                <a:solidFill>
                  <a:srgbClr val="1F497D"/>
                </a:solidFill>
                <a:latin typeface="+mn-lt"/>
              </a:rPr>
              <a:t>With the above as background, refence to CMMI is now only used in relation to the model and its use, and not as an organization anymore. </a:t>
            </a:r>
          </a:p>
          <a:p>
            <a:r>
              <a:rPr lang="zh-CN" altLang="en-US" sz="1600" b="1" dirty="0">
                <a:solidFill>
                  <a:srgbClr val="1F497D"/>
                </a:solidFill>
                <a:latin typeface="+mn-lt"/>
              </a:rPr>
              <a:t>在上述背景下，现在对于</a:t>
            </a:r>
            <a:r>
              <a:rPr lang="en-US" altLang="zh-CN" sz="1600" b="1" dirty="0">
                <a:solidFill>
                  <a:srgbClr val="1F497D"/>
                </a:solidFill>
                <a:latin typeface="+mn-lt"/>
              </a:rPr>
              <a:t>CMMI</a:t>
            </a:r>
            <a:r>
              <a:rPr lang="zh-CN" altLang="en-US" sz="1600" b="1" dirty="0">
                <a:solidFill>
                  <a:srgbClr val="1F497D"/>
                </a:solidFill>
                <a:latin typeface="+mn-lt"/>
              </a:rPr>
              <a:t>的引用只涉及模型本身及其使用，而不再视之为一个组织。</a:t>
            </a:r>
            <a:endParaRPr lang="en-ZA" altLang="zh-CN" sz="1600" b="1" dirty="0">
              <a:solidFill>
                <a:srgbClr val="1F497D"/>
              </a:solidFill>
              <a:latin typeface="+mn-lt"/>
            </a:endParaRPr>
          </a:p>
          <a:p>
            <a:r>
              <a:rPr lang="en-ZA" sz="1600" b="1" dirty="0">
                <a:solidFill>
                  <a:srgbClr val="1F497D"/>
                </a:solidFill>
                <a:latin typeface="+mn-lt"/>
              </a:rPr>
              <a:t>ISACA owns all copyright, trademark, and all other intellectual property rights of the CMMI Content.</a:t>
            </a:r>
          </a:p>
          <a:p>
            <a:r>
              <a:rPr lang="en-US" altLang="zh-CN" sz="1600" b="1" dirty="0">
                <a:solidFill>
                  <a:srgbClr val="1F497D"/>
                </a:solidFill>
                <a:latin typeface="+mn-lt"/>
              </a:rPr>
              <a:t>ISACA</a:t>
            </a:r>
            <a:r>
              <a:rPr lang="zh-CN" altLang="en-US" sz="1600" b="1" dirty="0">
                <a:solidFill>
                  <a:srgbClr val="1F497D"/>
                </a:solidFill>
                <a:latin typeface="+mn-lt"/>
              </a:rPr>
              <a:t>拥有</a:t>
            </a:r>
            <a:r>
              <a:rPr lang="en-US" altLang="zh-CN" sz="1600" b="1" dirty="0">
                <a:solidFill>
                  <a:srgbClr val="1F497D"/>
                </a:solidFill>
                <a:latin typeface="+mn-lt"/>
              </a:rPr>
              <a:t>CMMI</a:t>
            </a:r>
            <a:r>
              <a:rPr lang="zh-CN" altLang="en-US" sz="1600" b="1" dirty="0">
                <a:solidFill>
                  <a:srgbClr val="1F497D"/>
                </a:solidFill>
                <a:latin typeface="+mn-lt"/>
              </a:rPr>
              <a:t>的内容的所有版权、商标及所有其他知识产权。</a:t>
            </a:r>
            <a:endParaRPr lang="en-ZA" altLang="zh-CN" sz="1600" b="1" dirty="0">
              <a:solidFill>
                <a:srgbClr val="1F497D"/>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3513404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ja-JP" altLang="en-US" dirty="0">
                <a:solidFill>
                  <a:srgbClr val="1F497D"/>
                </a:solidFill>
              </a:rPr>
              <a:t>监控</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项目经理和质量保证监督并保证利益相关者在项目生命周期中的有效参与。</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监控报告的某些方面不完整。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46911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1396288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并非对同行评审结果中的所有可用数据都进行了充分的分析。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在某些项目中，后续审查不完整。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977225"/>
          </a:xfrm>
          <a:prstGeom prst="rect">
            <a:avLst/>
          </a:prstGeom>
          <a:noFill/>
        </p:spPr>
        <p:txBody>
          <a:bodyPr wrap="square" rtlCol="0">
            <a:sp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体系结构是基本的，并不全面。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遵守了良好的部署计划实践。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很好地记录了可追溯到过程改进目标和业务目标之间的链接。</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76765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3357685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公司展示了对产品集成策略的很好的理解和执行。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894669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(RDM)</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1383232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某些风险和管理计划未包含特定用于指导风险和管理活动的策略信息。</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风险管理是有效的。 但是，没有明确定义机会管理活动以确保有效实施。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41383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2000" dirty="0">
                <a:latin typeface="+mn-lt"/>
              </a:rPr>
              <a:t>It has been a pleasure working with you over the recent past. We are now looking forward to present the preliminary findings to you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521521" y="1137931"/>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577231" y="2015130"/>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940926" y="2012452"/>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103469" y="206478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7103469" y="111511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8514729" y="2061100"/>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4303652"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711385" y="2047657"/>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ndia - Wikipedia">
            <a:extLst>
              <a:ext uri="{FF2B5EF4-FFF2-40B4-BE49-F238E27FC236}">
                <a16:creationId xmlns:a16="http://schemas.microsoft.com/office/drawing/2014/main" id="{240C6A43-575E-4561-B76F-E763EB0D668B}"/>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700720" y="1138129"/>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err="1"/>
              <a:t>Demixium</a:t>
            </a:r>
            <a:r>
              <a:rPr lang="en-ZA" dirty="0"/>
              <a:t>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err="1"/>
              <a:t>Demixium</a:t>
            </a:r>
            <a:r>
              <a:rPr lang="en-US" altLang="zh-CN" dirty="0"/>
              <a:t> </a:t>
            </a:r>
            <a:r>
              <a:rPr lang="zh-CN" altLang="en-US" dirty="0"/>
              <a:t>是一组最佳实践的集合，用于跨各种领域和最佳实践模型评估组织。 它可根据 </a:t>
            </a:r>
            <a:r>
              <a:rPr lang="en-US" altLang="zh-CN" dirty="0"/>
              <a:t>MIT </a:t>
            </a:r>
            <a:r>
              <a:rPr lang="zh-CN" altLang="en-US" dirty="0"/>
              <a:t>免费使用许可协议免费使用。</a:t>
            </a:r>
            <a:endParaRPr lang="en-ZA" dirty="0"/>
          </a:p>
        </p:txBody>
      </p:sp>
    </p:spTree>
    <p:extLst>
      <p:ext uri="{BB962C8B-B14F-4D97-AF65-F5344CB8AC3E}">
        <p14:creationId xmlns:p14="http://schemas.microsoft.com/office/powerpoint/2010/main" val="363692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normAutofit/>
          </a:bodyPr>
          <a:lstStyle/>
          <a:p>
            <a:r>
              <a:rPr lang="en-ZA" sz="1800" dirty="0"/>
              <a:t>These are the preliminary findings. They are not the final findings. We encourage you to provide feedback on what is presented.</a:t>
            </a:r>
            <a:br>
              <a:rPr lang="en-ZA" sz="1800" dirty="0"/>
            </a:br>
            <a:r>
              <a:rPr lang="ja-JP" altLang="en-US" sz="18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1800" dirty="0">
                <a:solidFill>
                  <a:srgbClr val="1F497D"/>
                </a:solidFill>
                <a:latin typeface="宋体" panose="02010600030101010101" pitchFamily="2" charset="-122"/>
                <a:ea typeface="宋体" panose="02010600030101010101" pitchFamily="2" charset="-122"/>
              </a:rPr>
              <a:t>欢迎你们对</a:t>
            </a:r>
            <a:r>
              <a:rPr lang="ja-JP" altLang="en-US" sz="1800" dirty="0">
                <a:solidFill>
                  <a:srgbClr val="1F497D"/>
                </a:solidFill>
                <a:latin typeface="宋体" panose="02010600030101010101" pitchFamily="2" charset="-122"/>
                <a:ea typeface="宋体" panose="02010600030101010101" pitchFamily="2" charset="-122"/>
              </a:rPr>
              <a:t>发现</a:t>
            </a:r>
            <a:r>
              <a:rPr lang="zh-CN" altLang="ja-JP" sz="1800" dirty="0">
                <a:solidFill>
                  <a:srgbClr val="1F497D"/>
                </a:solidFill>
                <a:latin typeface="宋体" panose="02010600030101010101" pitchFamily="2" charset="-122"/>
                <a:ea typeface="宋体" panose="02010600030101010101" pitchFamily="2" charset="-122"/>
              </a:rPr>
              <a:t>结果</a:t>
            </a:r>
            <a:r>
              <a:rPr lang="ja-JP" altLang="en-US" sz="1800" dirty="0">
                <a:solidFill>
                  <a:srgbClr val="1F497D"/>
                </a:solidFill>
                <a:latin typeface="宋体" panose="02010600030101010101" pitchFamily="2" charset="-122"/>
                <a:ea typeface="宋体" panose="02010600030101010101" pitchFamily="2" charset="-122"/>
              </a:rPr>
              <a:t>提供反馈</a:t>
            </a:r>
          </a:p>
          <a:p>
            <a:r>
              <a:rPr lang="en-ZA" sz="1800" dirty="0"/>
              <a:t>It is a requirement of the CMMI Method Definition Document V2.0 that the presenter reads the findings verbatim.</a:t>
            </a:r>
            <a:br>
              <a:rPr lang="en-ZA" sz="1800" dirty="0"/>
            </a:br>
            <a:r>
              <a:rPr lang="ja-JP" altLang="en-US" sz="1800" dirty="0">
                <a:solidFill>
                  <a:srgbClr val="1F497D"/>
                </a:solidFill>
                <a:latin typeface="宋体" panose="02010600030101010101" pitchFamily="2" charset="-122"/>
                <a:ea typeface="宋体" panose="02010600030101010101" pitchFamily="2" charset="-122"/>
              </a:rPr>
              <a:t>按照</a:t>
            </a:r>
            <a:r>
              <a:rPr lang="en-ZA" sz="1800" dirty="0">
                <a:solidFill>
                  <a:srgbClr val="1F497D"/>
                </a:solidFill>
                <a:latin typeface="宋体" panose="02010600030101010101" pitchFamily="2" charset="-122"/>
                <a:ea typeface="宋体" panose="02010600030101010101" pitchFamily="2" charset="-122"/>
              </a:rPr>
              <a:t>CMMI </a:t>
            </a:r>
            <a:r>
              <a:rPr lang="ja-JP" altLang="en-US" sz="1800" dirty="0">
                <a:solidFill>
                  <a:srgbClr val="1F497D"/>
                </a:solidFill>
                <a:latin typeface="宋体" panose="02010600030101010101" pitchFamily="2" charset="-122"/>
                <a:ea typeface="宋体" panose="02010600030101010101" pitchFamily="2" charset="-122"/>
              </a:rPr>
              <a:t>方法定义文档</a:t>
            </a:r>
            <a:r>
              <a:rPr lang="en-US" altLang="ja-JP" sz="1800" dirty="0">
                <a:solidFill>
                  <a:srgbClr val="1F497D"/>
                </a:solidFill>
                <a:latin typeface="宋体" panose="02010600030101010101" pitchFamily="2" charset="-122"/>
                <a:ea typeface="宋体" panose="02010600030101010101" pitchFamily="2" charset="-122"/>
              </a:rPr>
              <a:t> V2.0 </a:t>
            </a:r>
            <a:r>
              <a:rPr lang="ja-JP" altLang="en-US" sz="1800" dirty="0">
                <a:solidFill>
                  <a:srgbClr val="1F497D"/>
                </a:solidFill>
                <a:latin typeface="宋体" panose="02010600030101010101" pitchFamily="2" charset="-122"/>
                <a:ea typeface="宋体" panose="02010600030101010101" pitchFamily="2" charset="-122"/>
              </a:rPr>
              <a:t>的要求，我们</a:t>
            </a:r>
            <a:r>
              <a:rPr lang="zh-CN" altLang="en-US" sz="1800" dirty="0">
                <a:solidFill>
                  <a:srgbClr val="1F497D"/>
                </a:solidFill>
                <a:latin typeface="宋体" panose="02010600030101010101" pitchFamily="2" charset="-122"/>
                <a:ea typeface="宋体" panose="02010600030101010101" pitchFamily="2" charset="-122"/>
              </a:rPr>
              <a:t>需要以</a:t>
            </a:r>
            <a:r>
              <a:rPr lang="ja-JP" altLang="en-US" sz="1800" dirty="0">
                <a:solidFill>
                  <a:srgbClr val="1F497D"/>
                </a:solidFill>
                <a:latin typeface="宋体" panose="02010600030101010101" pitchFamily="2" charset="-122"/>
                <a:ea typeface="宋体" panose="02010600030101010101" pitchFamily="2" charset="-122"/>
              </a:rPr>
              <a:t>文字</a:t>
            </a:r>
            <a:r>
              <a:rPr lang="zh-CN" altLang="en-US" sz="1800" dirty="0">
                <a:solidFill>
                  <a:srgbClr val="1F497D"/>
                </a:solidFill>
                <a:latin typeface="宋体" panose="02010600030101010101" pitchFamily="2" charset="-122"/>
                <a:ea typeface="宋体" panose="02010600030101010101" pitchFamily="2" charset="-122"/>
              </a:rPr>
              <a:t>形式进行</a:t>
            </a:r>
            <a:r>
              <a:rPr lang="ja-JP" altLang="en-US" sz="1800" dirty="0">
                <a:solidFill>
                  <a:srgbClr val="1F497D"/>
                </a:solidFill>
                <a:latin typeface="宋体" panose="02010600030101010101" pitchFamily="2" charset="-122"/>
                <a:ea typeface="宋体" panose="02010600030101010101" pitchFamily="2" charset="-122"/>
              </a:rPr>
              <a:t>表达</a:t>
            </a:r>
          </a:p>
          <a:p>
            <a:r>
              <a:rPr lang="en-ZA" sz="1800" dirty="0"/>
              <a:t>The appraisal team CANNOT commit to making changes, we will collect your input and evaluate it after the presentation.</a:t>
            </a:r>
            <a:br>
              <a:rPr lang="en-ZA" sz="1800" dirty="0"/>
            </a:br>
            <a:r>
              <a:rPr lang="ja-JP" altLang="en-US" sz="1800" dirty="0">
                <a:solidFill>
                  <a:srgbClr val="1F497D"/>
                </a:solidFill>
                <a:latin typeface="宋体" panose="02010600030101010101" pitchFamily="2" charset="-122"/>
                <a:ea typeface="宋体" panose="02010600030101010101" pitchFamily="2" charset="-122"/>
              </a:rPr>
              <a:t>评估小组成员不能</a:t>
            </a:r>
            <a:r>
              <a:rPr lang="zh-CN" altLang="ja-JP" sz="1800" dirty="0">
                <a:solidFill>
                  <a:srgbClr val="1F497D"/>
                </a:solidFill>
                <a:latin typeface="宋体" panose="02010600030101010101" pitchFamily="2" charset="-122"/>
                <a:ea typeface="宋体" panose="02010600030101010101" pitchFamily="2" charset="-122"/>
              </a:rPr>
              <a:t>向你们</a:t>
            </a:r>
            <a:r>
              <a:rPr lang="ja-JP" altLang="en-US" sz="18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1800" dirty="0"/>
              <a:t>Confidentiality and non-attribution remain in effect.</a:t>
            </a:r>
            <a:br>
              <a:rPr lang="en-ZA" sz="1800" dirty="0"/>
            </a:br>
            <a:r>
              <a:rPr lang="ja-JP" altLang="en-US" sz="1800" dirty="0">
                <a:solidFill>
                  <a:srgbClr val="1F497D"/>
                </a:solidFill>
                <a:latin typeface="宋体" panose="02010600030101010101" pitchFamily="2" charset="-122"/>
                <a:ea typeface="宋体" panose="02010600030101010101" pitchFamily="2" charset="-122"/>
              </a:rPr>
              <a:t>保密原则和</a:t>
            </a:r>
            <a:r>
              <a:rPr lang="zh-CN" altLang="ja-JP" sz="1800" dirty="0">
                <a:solidFill>
                  <a:srgbClr val="1F497D"/>
                </a:solidFill>
                <a:latin typeface="宋体" panose="02010600030101010101" pitchFamily="2" charset="-122"/>
                <a:ea typeface="宋体" panose="02010600030101010101" pitchFamily="2" charset="-122"/>
              </a:rPr>
              <a:t>非归因</a:t>
            </a:r>
            <a:r>
              <a:rPr lang="ja-JP" altLang="en-US" sz="1800" dirty="0">
                <a:solidFill>
                  <a:srgbClr val="1F497D"/>
                </a:solidFill>
                <a:latin typeface="宋体" panose="02010600030101010101" pitchFamily="2" charset="-122"/>
                <a:ea typeface="宋体" panose="02010600030101010101" pitchFamily="2" charset="-122"/>
              </a:rPr>
              <a:t>原则依然有效</a:t>
            </a:r>
          </a:p>
          <a:p>
            <a:r>
              <a:rPr lang="en-ZA" sz="1800" dirty="0"/>
              <a:t>Strengths are only noted if they are significant strengths.</a:t>
            </a:r>
            <a:br>
              <a:rPr lang="en-ZA" sz="1800" dirty="0"/>
            </a:br>
            <a:r>
              <a:rPr lang="ja-JP" altLang="en-US" sz="1800" dirty="0">
                <a:solidFill>
                  <a:srgbClr val="1F497D"/>
                </a:solidFill>
                <a:latin typeface="宋体" panose="02010600030101010101" pitchFamily="2" charset="-122"/>
                <a:ea typeface="宋体" panose="02010600030101010101" pitchFamily="2" charset="-122"/>
              </a:rPr>
              <a:t>只有发现特别</a:t>
            </a:r>
            <a:r>
              <a:rPr lang="zh-CN" altLang="ja-JP" sz="1800" dirty="0">
                <a:solidFill>
                  <a:srgbClr val="1F497D"/>
                </a:solidFill>
                <a:latin typeface="宋体" panose="02010600030101010101" pitchFamily="2" charset="-122"/>
                <a:ea typeface="宋体" panose="02010600030101010101" pitchFamily="2" charset="-122"/>
              </a:rPr>
              <a:t>明显</a:t>
            </a:r>
            <a:r>
              <a:rPr lang="ja-JP" altLang="en-US" sz="18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562793"/>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chemeClr val="accent1"/>
                </a:solidFill>
              </a:rPr>
              <a:t>远程评估行为准则必须包括以下规则：</a:t>
            </a:r>
            <a:r>
              <a:rPr lang="en-US" altLang="zh-CN" sz="1600" dirty="0">
                <a:solidFill>
                  <a:schemeClr val="accent1"/>
                </a:solidFill>
              </a:rPr>
              <a:t>(</a:t>
            </a:r>
            <a:r>
              <a:rPr lang="en-US" altLang="zh-CN" sz="1600" dirty="0" err="1">
                <a:solidFill>
                  <a:schemeClr val="accent1"/>
                </a:solidFill>
              </a:rPr>
              <a:t>ISACA</a:t>
            </a:r>
            <a:r>
              <a:rPr lang="en-US" altLang="zh-CN" sz="1600" dirty="0">
                <a:solidFill>
                  <a:schemeClr val="accent1"/>
                </a:solidFill>
              </a:rPr>
              <a:t> </a:t>
            </a:r>
            <a:r>
              <a:rPr lang="en-US" altLang="zh-CN" sz="1600" dirty="0" err="1">
                <a:solidFill>
                  <a:schemeClr val="accent1"/>
                </a:solidFill>
              </a:rPr>
              <a:t>MDD</a:t>
            </a:r>
            <a:r>
              <a:rPr lang="en-US" altLang="zh-CN" sz="1600" dirty="0">
                <a:solidFill>
                  <a:schemeClr val="accent1"/>
                </a:solidFill>
              </a:rPr>
              <a:t> v2.2)</a:t>
            </a:r>
            <a:endParaRPr lang="en-ZA" sz="1600" dirty="0">
              <a:solidFill>
                <a:schemeClr val="accent1"/>
              </a:solidFill>
            </a:endParaRPr>
          </a:p>
          <a:p>
            <a:pPr>
              <a:spcBef>
                <a:spcPts val="300"/>
              </a:spcBef>
            </a:pPr>
            <a:r>
              <a:rPr lang="en-ZA" sz="1600" dirty="0"/>
              <a:t>Participate actively in appraisal activities</a:t>
            </a:r>
            <a:br>
              <a:rPr lang="en-ZA" sz="1600" dirty="0"/>
            </a:br>
            <a:r>
              <a:rPr lang="zh-CN" altLang="en-US" sz="1600" dirty="0">
                <a:solidFill>
                  <a:schemeClr val="accent1"/>
                </a:solidFill>
              </a:rPr>
              <a:t>积极参与评估活动。</a:t>
            </a:r>
            <a:endParaRPr lang="en-ZA" altLang="zh-CN" sz="1600" dirty="0">
              <a:solidFill>
                <a:schemeClr val="accent1"/>
              </a:solidFill>
            </a:endParaRPr>
          </a:p>
          <a:p>
            <a:pPr>
              <a:spcBef>
                <a:spcPts val="300"/>
              </a:spcBef>
            </a:pPr>
            <a:r>
              <a:rPr lang="en-ZA" sz="1600" dirty="0"/>
              <a:t>No sleeping, multitasking, etc.</a:t>
            </a:r>
            <a:br>
              <a:rPr lang="en-ZA" sz="1600" dirty="0"/>
            </a:br>
            <a:r>
              <a:rPr lang="zh-CN" altLang="en-US" sz="1600" dirty="0">
                <a:solidFill>
                  <a:schemeClr val="accent1"/>
                </a:solidFill>
              </a:rPr>
              <a:t>不允许睡觉，或进行其他工作等。</a:t>
            </a:r>
            <a:endParaRPr lang="en-ZA" sz="1600" dirty="0">
              <a:solidFill>
                <a:schemeClr val="accent1"/>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chemeClr val="accent1"/>
                </a:solidFill>
              </a:rPr>
              <a:t>为了满足保密需求，除了评估所需的设备和材料外，主任评估师可能不需要其他设备或材料：包括纸质材料，其他笔记本电脑，移动设备等</a:t>
            </a:r>
            <a:r>
              <a:rPr lang="zh-CN" altLang="en-US" sz="1600" dirty="0"/>
              <a:t>。</a:t>
            </a:r>
            <a:endParaRPr lang="en-ZA" sz="1600" dirty="0"/>
          </a:p>
          <a:p>
            <a:pPr>
              <a:spcBef>
                <a:spcPts val="300"/>
              </a:spcBef>
            </a:pPr>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chemeClr val="accent1"/>
                </a:solidFill>
              </a:rPr>
              <a:t>评估师要求时，所有访谈人员需要出示身份证验证身份，身份证由政府发放且附带个人照片。</a:t>
            </a:r>
            <a:endParaRPr lang="en-ZA" sz="1600" b="1" dirty="0">
              <a:solidFill>
                <a:schemeClr val="accent1"/>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chemeClr val="accent1"/>
                </a:solidFill>
              </a:rPr>
              <a:t>其他行为准则：</a:t>
            </a:r>
            <a:endParaRPr lang="en-ZA" sz="1600" dirty="0">
              <a:solidFill>
                <a:schemeClr val="accent1"/>
              </a:solidFill>
            </a:endParaRPr>
          </a:p>
          <a:p>
            <a:pPr>
              <a:spcBef>
                <a:spcPts val="300"/>
              </a:spcBef>
            </a:pPr>
            <a:r>
              <a:rPr lang="en-ZA" sz="1600" dirty="0"/>
              <a:t>Video cameras should be on at all time.</a:t>
            </a:r>
            <a:br>
              <a:rPr lang="en-ZA" sz="1600" dirty="0"/>
            </a:br>
            <a:r>
              <a:rPr lang="zh-CN" altLang="en-US" sz="1600" dirty="0">
                <a:solidFill>
                  <a:schemeClr val="accent1"/>
                </a:solidFill>
              </a:rPr>
              <a:t>摄像机需要一直保持开启状态。</a:t>
            </a:r>
            <a:endParaRPr lang="en-ZA" sz="1600" dirty="0">
              <a:solidFill>
                <a:schemeClr val="accent1"/>
              </a:solidFill>
            </a:endParaRPr>
          </a:p>
        </p:txBody>
      </p:sp>
    </p:spTree>
    <p:extLst>
      <p:ext uri="{BB962C8B-B14F-4D97-AF65-F5344CB8AC3E}">
        <p14:creationId xmlns:p14="http://schemas.microsoft.com/office/powerpoint/2010/main" val="2957226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07B0D7-F930-4230-933E-ABA84959494E}">
  <ds:schemaRefs>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AD6DDA88-99C8-47A0-BFFC-3F4677CE5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569</TotalTime>
  <Words>5522</Words>
  <Application>Microsoft Office PowerPoint</Application>
  <PresentationFormat>Widescreen</PresentationFormat>
  <Paragraphs>256</Paragraphs>
  <Slides>34</Slides>
  <Notes>7</Notes>
  <HiddenSlides>0</HiddenSlides>
  <MMClips>0</MMClips>
  <ScaleCrop>false</ScaleCrop>
  <HeadingPairs>
    <vt:vector size="8" baseType="variant">
      <vt:variant>
        <vt:lpstr>Fonts Used</vt:lpstr>
      </vt:variant>
      <vt:variant>
        <vt:i4>7</vt:i4>
      </vt:variant>
      <vt:variant>
        <vt:lpstr>Theme</vt:lpstr>
      </vt:variant>
      <vt:variant>
        <vt:i4>1</vt:i4>
      </vt:variant>
      <vt:variant>
        <vt:lpstr>Links</vt:lpstr>
      </vt:variant>
      <vt:variant>
        <vt:i4>3</vt:i4>
      </vt:variant>
      <vt:variant>
        <vt:lpstr>Slide Titles</vt:lpstr>
      </vt:variant>
      <vt:variant>
        <vt:i4>34</vt:i4>
      </vt:variant>
    </vt:vector>
  </HeadingPairs>
  <TitlesOfParts>
    <vt:vector size="45" baseType="lpstr">
      <vt:lpstr>DengXian</vt:lpstr>
      <vt:lpstr>DengXian</vt:lpstr>
      <vt:lpstr>宋体</vt:lpstr>
      <vt:lpstr>Arial</vt:lpstr>
      <vt:lpstr>Calibri</vt:lpstr>
      <vt:lpstr>Calibri Light</vt:lpstr>
      <vt:lpstr>Open Sans</vt:lpstr>
      <vt:lpstr>Office Theme</vt:lpstr>
      <vt:lpstr>C:\Users\Jared\Documents\GitHub\CMMITools\2021-04-12to04-16 (A5) C53517 SoftMARS\00_Data_Reference.xlsm!pptxCover!R4C2:R12C2</vt:lpstr>
      <vt:lpstr>C:\Users\Jared\Documents\GitHub\CMMITools\2021-04-12to04-16 (A5) C53517 SoftMARS\00_Data_Reference.xlsm!pptxCover!R15C2:R17C2</vt:lpstr>
      <vt:lpstr>C:\Users\Jared\Documents\GitHub\CMMITools\2021-04-12to04-16 (A5) C53517 SoftMARS\00_Data_Reference.xlsm!pptxCover!R20C2</vt:lpstr>
      <vt:lpstr>PowerPoint Presentation</vt:lpstr>
      <vt:lpstr>CMMI / ISACA Information</vt:lpstr>
      <vt:lpstr>Appraisal Overview  评估概述</vt:lpstr>
      <vt:lpstr>PowerPoint Presentation</vt:lpstr>
      <vt:lpstr>DEMIXIUM™</vt:lpstr>
      <vt:lpstr>Appraisal Principles</vt:lpstr>
      <vt:lpstr>PowerPoint Presentation</vt:lpstr>
      <vt:lpstr>About Preliminary Findings</vt:lpstr>
      <vt:lpstr>Virtual appraisals – code of conduct</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监控</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Jared Twigg</cp:lastModifiedBy>
  <cp:revision>73</cp:revision>
  <dcterms:created xsi:type="dcterms:W3CDTF">2018-03-14T12:19:45Z</dcterms:created>
  <dcterms:modified xsi:type="dcterms:W3CDTF">2022-01-06T06:56:15Z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