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12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Jared\Documents\GitHub\CMMITools\2021-04-12to04-16%20(A5)%20C53517%20SoftMARS\00_Data_Reference.xlsm!pptxCertificate!R2C2:R3C9" TargetMode="External"/><Relationship Id="rId13" Type="http://schemas.openxmlformats.org/officeDocument/2006/relationships/image" Target="../media/image4.emf"/><Relationship Id="rId18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12" Type="http://schemas.openxmlformats.org/officeDocument/2006/relationships/oleObject" Target="file:///C:\Users\Jared\Documents\GitHub\CMMITools\2021-04-12to04-16%20(A5)%20C53517%20SoftMARS\00_Data_Reference.xlsm!pptxCertificate!R7C2:R7C9" TargetMode="External"/><Relationship Id="rId17" Type="http://schemas.openxmlformats.org/officeDocument/2006/relationships/oleObject" Target="file:///C:\Users\Jared\Documents\GitHub\CMMITools\2021-04-12to04-16%20(A5)%20C53517%20SoftMARS\00_Data_Reference.xlsm!pptxCertificate!R11C6:R11C8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Jared\Documents\GitHub\CMMITools\2021-04-12to04-16%20(A5)%20C53517%20SoftMARS\00_Data_Reference.xlsm!pptxCertificate!R9C7:R9C8" TargetMode="External"/><Relationship Id="rId11" Type="http://schemas.openxmlformats.org/officeDocument/2006/relationships/image" Target="../media/image3.emf"/><Relationship Id="rId5" Type="http://schemas.openxmlformats.org/officeDocument/2006/relationships/image" Target="../media/image8.jpg"/><Relationship Id="rId15" Type="http://schemas.openxmlformats.org/officeDocument/2006/relationships/oleObject" Target="file:///C:\Users\Jared\Documents\GitHub\CMMITools\2021-04-12to04-16%20(A5)%20C53517%20SoftMARS\00_Data_Reference.xlsm!pptxCertificate!R13C7:R15C9" TargetMode="External"/><Relationship Id="rId10" Type="http://schemas.openxmlformats.org/officeDocument/2006/relationships/oleObject" Target="file:///C:\Users\Jared\Documents\GitHub\CMMITools\2021-04-12to04-16%20(A5)%20C53517%20SoftMARS\00_Data_Reference.xlsm!pptxCertificate!R4C2:R5C9" TargetMode="External"/><Relationship Id="rId19" Type="http://schemas.openxmlformats.org/officeDocument/2006/relationships/image" Target="../media/image10.png"/><Relationship Id="rId4" Type="http://schemas.openxmlformats.org/officeDocument/2006/relationships/image" Target="../media/image7.jpeg"/><Relationship Id="rId9" Type="http://schemas.openxmlformats.org/officeDocument/2006/relationships/image" Target="../media/image2.emf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Jared\Documents\GitHub\CMMITools\2021-04-12to04-16%20(A5)%20C53517%20SoftMARS\00_Data_Reference.xlsm!pptxCertificate!R7C2:R7C9" TargetMode="External"/><Relationship Id="rId13" Type="http://schemas.openxmlformats.org/officeDocument/2006/relationships/image" Target="../media/image6.emf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emf"/><Relationship Id="rId12" Type="http://schemas.openxmlformats.org/officeDocument/2006/relationships/oleObject" Target="file:///C:\Users\Jared\Documents\GitHub\CMMITools\2021-04-12to04-16%20(A5)%20C53517%20SoftMARS\00_Data_Reference.xlsm!pptxCertificate!R11C6:R11C8" TargetMode="External"/><Relationship Id="rId17" Type="http://schemas.openxmlformats.org/officeDocument/2006/relationships/oleObject" Target="file:///C:\Users\Jared\Documents\GitHub\CMMITools\2021-04-12to04-16%20(A5)%20C53517%20SoftMARS\00_Data_Reference.xlsm!pptxCertificate!R4C2:R4C9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2.vml"/><Relationship Id="rId6" Type="http://schemas.openxmlformats.org/officeDocument/2006/relationships/oleObject" Target="file:///C:\Users\Jared\Documents\GitHub\CMMITools\2021-04-12to04-16%20(A5)%20C53517%20SoftMARS\00_Data_Reference.xlsm!pptxCertificate!R9C7:R9C8" TargetMode="External"/><Relationship Id="rId11" Type="http://schemas.openxmlformats.org/officeDocument/2006/relationships/image" Target="../media/image5.emf"/><Relationship Id="rId5" Type="http://schemas.openxmlformats.org/officeDocument/2006/relationships/image" Target="../media/image8.jpg"/><Relationship Id="rId15" Type="http://schemas.openxmlformats.org/officeDocument/2006/relationships/oleObject" Target="file:///C:\Users\Jared\Documents\GitHub\CMMITools\2021-04-12to04-16%20(A5)%20C53517%20SoftMARS\00_Data_Reference.xlsm!pptxCertificate!R2C2:R2C9" TargetMode="External"/><Relationship Id="rId10" Type="http://schemas.openxmlformats.org/officeDocument/2006/relationships/oleObject" Target="file:///C:\Users\Jared\Documents\GitHub\CMMITools\2021-04-12to04-16%20(A5)%20C53517%20SoftMARS\00_Data_Reference.xlsm!pptxCertificate!R13C7:R15C9" TargetMode="External"/><Relationship Id="rId19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4.emf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59931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V2.0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25230"/>
              </p:ext>
            </p:extLst>
          </p:nvPr>
        </p:nvGraphicFramePr>
        <p:xfrm>
          <a:off x="4637647" y="4791993"/>
          <a:ext cx="2533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r:id="rId6" imgW="2447985" imgH="342772" progId="Excel.SheetMacroEnabled.12">
                  <p:link updateAutomatic="1"/>
                </p:oleObj>
              </mc:Choice>
              <mc:Fallback>
                <p:oleObj name="Macro-Enabled Worksheet" r:id="rId6" imgW="2447985" imgH="34277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7647" y="4791993"/>
                        <a:ext cx="25336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05F25-B019-4315-AE22-D0939A9F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6952"/>
              </p:ext>
            </p:extLst>
          </p:nvPr>
        </p:nvGraphicFramePr>
        <p:xfrm>
          <a:off x="1895475" y="2121503"/>
          <a:ext cx="6902450" cy="64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acro-Enabled Worksheet" r:id="rId8" imgW="6619719" imgH="552350" progId="Excel.SheetMacroEnabled.12">
                  <p:link updateAutomatic="1"/>
                </p:oleObj>
              </mc:Choice>
              <mc:Fallback>
                <p:oleObj name="Macro-Enabled Worksheet" r:id="rId8" imgW="6619719" imgH="55235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5475" y="2121503"/>
                        <a:ext cx="6902450" cy="641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D7DDDC-0AB7-4F41-8650-581DCBDF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645871"/>
              </p:ext>
            </p:extLst>
          </p:nvPr>
        </p:nvGraphicFramePr>
        <p:xfrm>
          <a:off x="1815805" y="2907608"/>
          <a:ext cx="69024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cro-Enabled Worksheet" r:id="rId10" imgW="6619719" imgH="647544" progId="Excel.SheetMacroEnabled.12">
                  <p:link updateAutomatic="1"/>
                </p:oleObj>
              </mc:Choice>
              <mc:Fallback>
                <p:oleObj name="Macro-Enabled Worksheet" r:id="rId10" imgW="6619719" imgH="6475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5805" y="2907608"/>
                        <a:ext cx="6902450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173316"/>
              </p:ext>
            </p:extLst>
          </p:nvPr>
        </p:nvGraphicFramePr>
        <p:xfrm>
          <a:off x="1933572" y="3712467"/>
          <a:ext cx="6902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acro-Enabled Worksheet" r:id="rId12" imgW="6619719" imgH="342772" progId="Excel.SheetMacroEnabled.12">
                  <p:link updateAutomatic="1"/>
                </p:oleObj>
              </mc:Choice>
              <mc:Fallback>
                <p:oleObj name="Macro-Enabled Worksheet" r:id="rId12" imgW="6619719" imgH="34277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33572" y="3712467"/>
                        <a:ext cx="69024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00963"/>
              </p:ext>
            </p:extLst>
          </p:nvPr>
        </p:nvGraphicFramePr>
        <p:xfrm>
          <a:off x="5267030" y="5899201"/>
          <a:ext cx="3816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Macro-Enabled Worksheet" r:id="rId15" imgW="3667185" imgH="914315" progId="Excel.SheetMacroEnabled.12">
                  <p:link updateAutomatic="1"/>
                </p:oleObj>
              </mc:Choice>
              <mc:Fallback>
                <p:oleObj name="Macro-Enabled Worksheet" r:id="rId15" imgW="3667185" imgH="91431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7030" y="5899201"/>
                        <a:ext cx="381635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523428"/>
              </p:ext>
            </p:extLst>
          </p:nvPr>
        </p:nvGraphicFramePr>
        <p:xfrm>
          <a:off x="3741232" y="4878677"/>
          <a:ext cx="31178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acro-Enabled Worksheet" r:id="rId17" imgW="3000459" imgH="247579" progId="Excel.SheetMacroEnabled.12">
                  <p:link updateAutomatic="1"/>
                </p:oleObj>
              </mc:Choice>
              <mc:Fallback>
                <p:oleObj name="Macro-Enabled Worksheet" r:id="rId17" imgW="3000459" imgH="2475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41232" y="4878677"/>
                        <a:ext cx="31178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B2049F-EB2D-4B63-B33C-D128C22C705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sp>
        <p:nvSpPr>
          <p:cNvPr id="3" name="object 3"/>
          <p:cNvSpPr txBox="1"/>
          <p:nvPr/>
        </p:nvSpPr>
        <p:spPr>
          <a:xfrm rot="5400000">
            <a:off x="7094353" y="4662458"/>
            <a:ext cx="153888" cy="50292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7972"/>
            <a:r>
              <a:rPr sz="1000" baseline="26455" dirty="0">
                <a:solidFill>
                  <a:srgbClr val="231F20"/>
                </a:solidFill>
                <a:cs typeface="Arial"/>
              </a:rPr>
              <a:t>SM</a:t>
            </a:r>
            <a:r>
              <a:rPr sz="1000" spc="-52" baseline="26455" dirty="0">
                <a:solidFill>
                  <a:srgbClr val="231F20"/>
                </a:solidFill>
                <a:cs typeface="Arial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SCAMPI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a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vi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</a:t>
            </a:r>
            <a:r>
              <a:rPr lang="en-ZA" sz="1000" dirty="0">
                <a:solidFill>
                  <a:srgbClr val="231F20"/>
                </a:solidFill>
                <a:cs typeface="Microsoft PhagsPa"/>
              </a:rPr>
              <a:t> 	                 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注意事宜：本证书有效期三年，在证书到期前</a:t>
            </a:r>
            <a:r>
              <a:rPr lang="en-US" altLang="zh-CN" sz="700" dirty="0">
                <a:solidFill>
                  <a:srgbClr val="231F20"/>
                </a:solidFill>
                <a:cs typeface="Microsoft PhagsPa"/>
              </a:rPr>
              <a:t>6</a:t>
            </a:r>
            <a:r>
              <a:rPr lang="zh-CN" altLang="en-US" sz="700" dirty="0">
                <a:solidFill>
                  <a:srgbClr val="231F20"/>
                </a:solidFill>
                <a:cs typeface="Microsoft PhagsPa"/>
              </a:rPr>
              <a:t>个月应准备复审</a:t>
            </a:r>
            <a:endParaRPr lang="en-ZA" sz="700" spc="-7" dirty="0">
              <a:solidFill>
                <a:srgbClr val="231F20"/>
              </a:solidFill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V2.0 (CMMI-DEV) without SAM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574400"/>
              </p:ext>
            </p:extLst>
          </p:nvPr>
        </p:nvGraphicFramePr>
        <p:xfrm>
          <a:off x="4637647" y="4791993"/>
          <a:ext cx="2533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acro-Enabled Worksheet" r:id="rId6" imgW="2447985" imgH="342772" progId="Excel.SheetMacroEnabled.12">
                  <p:link updateAutomatic="1"/>
                </p:oleObj>
              </mc:Choice>
              <mc:Fallback>
                <p:oleObj name="Macro-Enabled Worksheet" r:id="rId6" imgW="2447985" imgH="342772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7647" y="4791993"/>
                        <a:ext cx="25336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860404"/>
              </p:ext>
            </p:extLst>
          </p:nvPr>
        </p:nvGraphicFramePr>
        <p:xfrm>
          <a:off x="1943082" y="3561889"/>
          <a:ext cx="6902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Macro-Enabled Worksheet" r:id="rId8" imgW="6619719" imgH="342772" progId="Excel.SheetMacroEnabled.12">
                  <p:link updateAutomatic="1"/>
                </p:oleObj>
              </mc:Choice>
              <mc:Fallback>
                <p:oleObj name="Macro-Enabled Worksheet" r:id="rId8" imgW="6619719" imgH="342772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98D737-2470-466C-A00A-4F41B5A3B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3082" y="3561889"/>
                        <a:ext cx="69024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704351"/>
              </p:ext>
            </p:extLst>
          </p:nvPr>
        </p:nvGraphicFramePr>
        <p:xfrm>
          <a:off x="5267030" y="5899201"/>
          <a:ext cx="3816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Macro-Enabled Worksheet" r:id="rId10" imgW="3667185" imgH="914315" progId="Excel.SheetMacroEnabled.12">
                  <p:link updateAutomatic="1"/>
                </p:oleObj>
              </mc:Choice>
              <mc:Fallback>
                <p:oleObj name="Macro-Enabled Worksheet" r:id="rId10" imgW="3667185" imgH="914315" progId="Excel.SheetMacroEnabled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8B2CB21-1644-4E2B-ADF6-6DE333311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67030" y="5899201"/>
                        <a:ext cx="381635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64256"/>
              </p:ext>
            </p:extLst>
          </p:nvPr>
        </p:nvGraphicFramePr>
        <p:xfrm>
          <a:off x="3741232" y="4878677"/>
          <a:ext cx="3117850" cy="25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Macro-Enabled Worksheet" r:id="rId12" imgW="3000459" imgH="247579" progId="Excel.SheetMacroEnabled.12">
                  <p:link updateAutomatic="1"/>
                </p:oleObj>
              </mc:Choice>
              <mc:Fallback>
                <p:oleObj name="Macro-Enabled Worksheet" r:id="rId12" imgW="3000459" imgH="247579" progId="Excel.SheetMacroEnabled.12">
                  <p:link updateAutomatic="1"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BCC8715-1259-49D1-9C80-B137EDDE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41232" y="4878677"/>
                        <a:ext cx="3117850" cy="257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94E6B8-41B2-425D-B6C8-A4B5B1D3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979121"/>
              </p:ext>
            </p:extLst>
          </p:nvPr>
        </p:nvGraphicFramePr>
        <p:xfrm>
          <a:off x="1933572" y="2341502"/>
          <a:ext cx="6902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Macro-Enabled Worksheet" r:id="rId15" imgW="6619719" imgH="304772" progId="Excel.SheetMacroEnabled.12">
                  <p:link updateAutomatic="1"/>
                </p:oleObj>
              </mc:Choice>
              <mc:Fallback>
                <p:oleObj name="Macro-Enabled Worksheet" r:id="rId15" imgW="6619719" imgH="30477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33572" y="2341502"/>
                        <a:ext cx="69024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138D35-4CC4-4B05-BA00-378FB047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955096"/>
              </p:ext>
            </p:extLst>
          </p:nvPr>
        </p:nvGraphicFramePr>
        <p:xfrm>
          <a:off x="1895475" y="2929559"/>
          <a:ext cx="6902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Macro-Enabled Worksheet" r:id="rId17" imgW="6619719" imgH="314368" progId="Excel.SheetMacroEnabled.12">
                  <p:link updateAutomatic="1"/>
                </p:oleObj>
              </mc:Choice>
              <mc:Fallback>
                <p:oleObj name="Macro-Enabled Worksheet" r:id="rId17" imgW="6619719" imgH="31436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95475" y="2929559"/>
                        <a:ext cx="69024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653584-A295-45B5-B872-95129987FEBB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158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Calibri</vt:lpstr>
      <vt:lpstr>Office Theme</vt:lpstr>
      <vt:lpstr>C:\Users\Jared\Documents\GitHub\CMMITools\2021-04-12to04-16 (A5) C53517 SoftMARS\00_Data_Reference.xlsm!pptxCertificate!R9C7:R9C8</vt:lpstr>
      <vt:lpstr>C:\Users\Jared\Documents\GitHub\CMMITools\2021-04-12to04-16 (A5) C53517 SoftMARS\00_Data_Reference.xlsm!pptxCertificate!R2C2:R3C9</vt:lpstr>
      <vt:lpstr>C:\Users\Jared\Documents\GitHub\CMMITools\2021-04-12to04-16 (A5) C53517 SoftMARS\00_Data_Reference.xlsm!pptxCertificate!R4C2:R5C9</vt:lpstr>
      <vt:lpstr>C:\Users\Jared\Documents\GitHub\CMMITools\2021-04-12to04-16 (A5) C53517 SoftMARS\00_Data_Reference.xlsm!pptxCertificate!R7C2:R7C9</vt:lpstr>
      <vt:lpstr>C:\Users\Jared\Documents\GitHub\CMMITools\2021-04-12to04-16 (A5) C53517 SoftMARS\00_Data_Reference.xlsm!pptxCertificate!R13C7:R15C9</vt:lpstr>
      <vt:lpstr>C:\Users\Jared\Documents\GitHub\CMMITools\2021-04-12to04-16 (A5) C53517 SoftMARS\00_Data_Reference.xlsm!pptxCertificate!R11C6:R11C8</vt:lpstr>
      <vt:lpstr>C:\Users\Jared\Documents\GitHub\CMMITools\2021-04-12to04-16 (A5) C53517 SoftMARS\00_Data_Reference.xlsm!pptxCertificate!R9C7:R9C8</vt:lpstr>
      <vt:lpstr>C:\Users\Jared\Documents\GitHub\CMMITools\2021-04-12to04-16 (A5) C53517 SoftMARS\00_Data_Reference.xlsm!pptxCertificate!R7C2:R7C9</vt:lpstr>
      <vt:lpstr>C:\Users\Jared\Documents\GitHub\CMMITools\2021-04-12to04-16 (A5) C53517 SoftMARS\00_Data_Reference.xlsm!pptxCertificate!R13C7:R15C9</vt:lpstr>
      <vt:lpstr>C:\Users\Jared\Documents\GitHub\CMMITools\2021-04-12to04-16 (A5) C53517 SoftMARS\00_Data_Reference.xlsm!pptxCertificate!R11C6:R11C8</vt:lpstr>
      <vt:lpstr>C:\Users\Jared\Documents\GitHub\CMMITools\2021-04-12to04-16 (A5) C53517 SoftMARS\00_Data_Reference.xlsm!pptxCertificate!R2C2:R2C9</vt:lpstr>
      <vt:lpstr>C:\Users\Jared\Documents\GitHub\CMMITools\2021-04-12to04-16 (A5) C53517 SoftMARS\00_Data_Reference.xlsm!pptxCertificate!R4C2:R4C9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Jared Twigg</cp:lastModifiedBy>
  <cp:revision>105</cp:revision>
  <cp:lastPrinted>2017-07-31T10:32:34Z</cp:lastPrinted>
  <dcterms:created xsi:type="dcterms:W3CDTF">2014-06-04T13:42:15Z</dcterms:created>
  <dcterms:modified xsi:type="dcterms:W3CDTF">2022-01-06T06:59:32Z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