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493" r:id="rId6"/>
    <p:sldId id="911" r:id="rId7"/>
    <p:sldId id="270" r:id="rId8"/>
    <p:sldId id="928" r:id="rId9"/>
    <p:sldId id="310" r:id="rId10"/>
    <p:sldId id="1497" r:id="rId11"/>
    <p:sldId id="912" r:id="rId12"/>
    <p:sldId id="298" r:id="rId13"/>
    <p:sldId id="151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40"/>
      </p:cViewPr>
      <p:guideLst>
        <p:guide orient="horz" pos="572"/>
        <p:guide pos="6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/>
          </a:p>
          <a:p>
            <a:r>
              <a:rPr lang="en-US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/>
              <a:t>2</a:t>
            </a:r>
            <a:r>
              <a:rPr lang="en-ZA" altLang="zh-CN" baseline="0" dirty="0"/>
              <a:t>, non – your </a:t>
            </a:r>
            <a:r>
              <a:rPr lang="en-ZA" altLang="zh-CN" baseline="0"/>
              <a:t>name will </a:t>
            </a:r>
            <a:r>
              <a:rPr lang="en-ZA" altLang="zh-CN" baseline="0" dirty="0"/>
              <a:t>not appear in any </a:t>
            </a:r>
            <a:r>
              <a:rPr lang="en-ZA" altLang="zh-CN" baseline="0"/>
              <a:t>reports        </a:t>
            </a:r>
          </a:p>
          <a:p>
            <a:r>
              <a:rPr lang="en-ZA" altLang="zh-CN" baseline="0"/>
              <a:t>collaboratively </a:t>
            </a:r>
            <a:r>
              <a:rPr lang="en-ZA" altLang="zh-CN" baseline="0" dirty="0"/>
              <a:t>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99949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E68F727-B9D3-4EEB-AB8B-1CED172E4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0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317E6-2BC9-4091-BF20-ABBFE08BE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9546" r="22589"/>
          <a:stretch/>
        </p:blipFill>
        <p:spPr>
          <a:xfrm>
            <a:off x="11927544" y="499752"/>
            <a:ext cx="158750" cy="1889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6AF71F4-CCB7-4451-BB00-A5350860AC72}"/>
              </a:ext>
            </a:extLst>
          </p:cNvPr>
          <p:cNvSpPr txBox="1">
            <a:spLocks/>
          </p:cNvSpPr>
          <p:nvPr userDrawn="1"/>
        </p:nvSpPr>
        <p:spPr>
          <a:xfrm>
            <a:off x="11395258" y="6356350"/>
            <a:ext cx="398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F78CEA-3B00-9E49-94E0-DC9AF1E867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AB615D7-D79D-42E6-9242-3BBE978D918A}"/>
              </a:ext>
            </a:extLst>
          </p:cNvPr>
          <p:cNvSpPr txBox="1">
            <a:spLocks/>
          </p:cNvSpPr>
          <p:nvPr userDrawn="1"/>
        </p:nvSpPr>
        <p:spPr>
          <a:xfrm>
            <a:off x="7636062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CMMI® Institute 2019. All Rights Reserved.​</a:t>
            </a:r>
            <a:r>
              <a:rPr lang="en-US"/>
              <a:t>  |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83C6B-67AB-49CE-8EA7-9B639C93C47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7" y="6057951"/>
            <a:ext cx="2425698" cy="8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file:///G:\2021-04-12to04-16%20(A5)%20C53517%20SoftMARS\00_Data_Reference.xlsm!pptxCover!R4C2:R12C2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G:\2021-04-12to04-16%20(A5)%20C53517%20SoftMARS\00_Data_Reference.xlsm!pptxCover!R23C2" TargetMode="External"/><Relationship Id="rId5" Type="http://schemas.openxmlformats.org/officeDocument/2006/relationships/image" Target="../media/image5.emf"/><Relationship Id="rId4" Type="http://schemas.openxmlformats.org/officeDocument/2006/relationships/oleObject" Target="file:///G:\2021-04-12to04-16%20(A5)%20C53517%20SoftMARS\00_Data_Reference.xlsm!pptxCover!R15C2:R17C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jp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1C1:R7C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9C1:R17C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19C1:R30C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Technology test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282613"/>
              </p:ext>
            </p:extLst>
          </p:nvPr>
        </p:nvGraphicFramePr>
        <p:xfrm>
          <a:off x="3448050" y="2034528"/>
          <a:ext cx="52959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296056" imgH="2940212" progId="Excel.SheetMacroEnabled.12">
                  <p:link updateAutomatic="1"/>
                </p:oleObj>
              </mc:Choice>
              <mc:Fallback>
                <p:oleObj name="Macro-Enabled Worksheet" r:id="rId2" imgW="5296056" imgH="29402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8050" y="2034528"/>
                        <a:ext cx="5295900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107148"/>
              </p:ext>
            </p:extLst>
          </p:nvPr>
        </p:nvGraphicFramePr>
        <p:xfrm>
          <a:off x="3448050" y="5380038"/>
          <a:ext cx="5295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5296056" imgH="666681" progId="Excel.SheetMacroEnabled.12">
                  <p:link updateAutomatic="1"/>
                </p:oleObj>
              </mc:Choice>
              <mc:Fallback>
                <p:oleObj name="Macro-Enabled Worksheet" r:id="rId4" imgW="5296056" imgH="66668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8050" y="5380038"/>
                        <a:ext cx="52959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FC1988B-BDD6-4CA7-B730-9D39690B3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465993"/>
              </p:ext>
            </p:extLst>
          </p:nvPr>
        </p:nvGraphicFramePr>
        <p:xfrm>
          <a:off x="3448050" y="5017033"/>
          <a:ext cx="529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5296056" imgH="304661" progId="Excel.SheetMacroEnabled.12">
                  <p:link updateAutomatic="1"/>
                </p:oleObj>
              </mc:Choice>
              <mc:Fallback>
                <p:oleObj name="Macro-Enabled Worksheet" r:id="rId6" imgW="5296056" imgH="30466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050" y="5017033"/>
                        <a:ext cx="5295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111571" y="3129444"/>
            <a:ext cx="80772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just" eaLnBrk="1" hangingPunct="1"/>
            <a:r>
              <a:rPr lang="zh-TW" altLang="en-US" sz="1800" dirty="0">
                <a:latin typeface="+mn-lt"/>
              </a:rPr>
              <a:t>今天我很高興和榮幸來到這裡，我期待著在未來的几天里與您和您的團隊一起工作。</a:t>
            </a:r>
            <a:endParaRPr lang="en-ZA" altLang="zh-CN" sz="1800" dirty="0">
              <a:latin typeface="+mn-l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70" y="4964680"/>
            <a:ext cx="728200" cy="810578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50841FAF-D96B-4746-B5BE-9D26E787C7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18576" r="13021" b="14083"/>
          <a:stretch/>
        </p:blipFill>
        <p:spPr>
          <a:xfrm>
            <a:off x="6367966" y="4942063"/>
            <a:ext cx="812573" cy="855812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97" y="4977007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8595873" y="4964680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9787040" y="5065095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89" y="5002169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21" y="5002169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20" y="5113775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7231" y="5019498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3" y="4948626"/>
            <a:ext cx="812573" cy="842689"/>
          </a:xfrm>
          <a:prstGeom prst="rect">
            <a:avLst/>
          </a:prstGeom>
        </p:spPr>
      </p:pic>
      <p:pic>
        <p:nvPicPr>
          <p:cNvPr id="29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50FDF278-D4FF-467E-A368-C1A18D314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926" y="1122988"/>
            <a:ext cx="1268760" cy="71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3CCB2D8F-7E83-40F0-8CF5-4B1B2205A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058" y="1128559"/>
            <a:ext cx="1231569" cy="7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A7482B47-3C8E-45DA-8DEE-31B05900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20" y="1137931"/>
            <a:ext cx="1268762" cy="7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3704AF88-DE67-4AA0-8DC2-ECC3A67C5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94" y="1994893"/>
            <a:ext cx="1264748" cy="7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>
            <a:extLst>
              <a:ext uri="{FF2B5EF4-FFF2-40B4-BE49-F238E27FC236}">
                <a16:creationId xmlns:a16="http://schemas.microsoft.com/office/drawing/2014/main" id="{EA455197-5916-4965-BB32-16864E962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71" y="2027939"/>
            <a:ext cx="1264745" cy="69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B779CFF-1B3F-45E6-836E-91D1DBB67C6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06358" y="1120228"/>
            <a:ext cx="1268762" cy="718248"/>
          </a:xfrm>
          <a:prstGeom prst="rect">
            <a:avLst/>
          </a:prstGeom>
        </p:spPr>
      </p:pic>
      <p:pic>
        <p:nvPicPr>
          <p:cNvPr id="59" name="Picture 58" descr="http://www.onlinenewspapers.com/images/germany.gif">
            <a:extLst>
              <a:ext uri="{FF2B5EF4-FFF2-40B4-BE49-F238E27FC236}">
                <a16:creationId xmlns:a16="http://schemas.microsoft.com/office/drawing/2014/main" id="{E5A2967C-2D16-4A7E-B882-AB9382B4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402" y="1137931"/>
            <a:ext cx="1268763" cy="7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8E4866B-C3AA-450D-837C-CA20F2A854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31" y="1122988"/>
            <a:ext cx="1274979" cy="723819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09D3DD78-DFED-4C22-BC79-2BC8704DF12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18" y="2033186"/>
            <a:ext cx="1233910" cy="6819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0620BD8-B201-4BF0-ACFE-B8B270C5B65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94834" y="1994893"/>
            <a:ext cx="1264745" cy="735807"/>
          </a:xfrm>
          <a:prstGeom prst="rect">
            <a:avLst/>
          </a:prstGeom>
        </p:spPr>
      </p:pic>
      <p:pic>
        <p:nvPicPr>
          <p:cNvPr id="63" name="Picture 2" descr="Flag of the United Arab Emirates.svg">
            <a:extLst>
              <a:ext uri="{FF2B5EF4-FFF2-40B4-BE49-F238E27FC236}">
                <a16:creationId xmlns:a16="http://schemas.microsoft.com/office/drawing/2014/main" id="{22CCF12C-634B-446F-9AA7-720D2C10C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271" y="2013201"/>
            <a:ext cx="1258708" cy="68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30989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36752B9-EAC9-46F7-800B-4FB0522ECE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43581"/>
              </p:ext>
            </p:extLst>
          </p:nvPr>
        </p:nvGraphicFramePr>
        <p:xfrm>
          <a:off x="1173163" y="1900238"/>
          <a:ext cx="8407400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371600" progId="Excel.SheetMacroEnabled.12">
                  <p:link updateAutomatic="1"/>
                </p:oleObj>
              </mc:Choice>
              <mc:Fallback>
                <p:oleObj name="Macro-Enabled Worksheet" r:id="rId3" imgW="8407504" imgH="137160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3163" y="1900238"/>
                        <a:ext cx="8407400" cy="159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616F976-4E70-4045-9C76-C212AF8E0A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552283"/>
              </p:ext>
            </p:extLst>
          </p:nvPr>
        </p:nvGraphicFramePr>
        <p:xfrm>
          <a:off x="1199842" y="2068729"/>
          <a:ext cx="84074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492135" progId="Excel.SheetMacroEnabled.12">
                  <p:link updateAutomatic="1"/>
                </p:oleObj>
              </mc:Choice>
              <mc:Fallback>
                <p:oleObj name="Macro-Enabled Worksheet" r:id="rId3" imgW="8407504" imgH="14921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9842" y="2068729"/>
                        <a:ext cx="8407400" cy="149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A79724A-B99F-4803-8DB5-3CDE25C572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883196"/>
              </p:ext>
            </p:extLst>
          </p:nvPr>
        </p:nvGraphicFramePr>
        <p:xfrm>
          <a:off x="1244230" y="2167307"/>
          <a:ext cx="840740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987573" progId="Excel.SheetMacroEnabled.12">
                  <p:link updateAutomatic="1"/>
                </p:oleObj>
              </mc:Choice>
              <mc:Fallback>
                <p:oleObj name="Macro-Enabled Worksheet" r:id="rId3" imgW="8407504" imgH="19875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4230" y="2167307"/>
                        <a:ext cx="8407400" cy="198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809248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outhcentralus1-mediap.svc.ms/transform/thumbnail?provider=spo&amp;inputFormat=png&amp;cs=fFNQTw&amp;docid=https%3A%2F%2Fcmmiinstitute951.sharepoint.com%3A443%2F_api%2Fv2.0%2Fdrives%2Fb!7IlM4k3Pp025a_nAxmhlEBq9nP-OpJ5AgP4b4gCMSh3CEvcsbH28S460E4Uj24da%2Fitems%2F01RKHJKOJEXI5QX7ODNFH372QO6YW54JXJ%3Fversion%3DPublished&amp;access_token=eyJ0eXAiOiJKV1QiLCJhbGciOiJub25lIn0.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.V21CS21McWlOQ3JNdjhaMEFMQm9qcEFsaU9sM2N1VzBndE9NWUJ2ck53OD0&amp;encodeFailures=1&amp;width=1000&amp;height=583&amp;srcWidth=1000&amp;srcHeight=583">
            <a:extLst>
              <a:ext uri="{FF2B5EF4-FFF2-40B4-BE49-F238E27FC236}">
                <a16:creationId xmlns:a16="http://schemas.microsoft.com/office/drawing/2014/main" id="{47AE2C04-8F9A-4703-B26A-CB76BF8D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4" y="1275558"/>
            <a:ext cx="8062137" cy="47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2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305716" y="1052815"/>
            <a:ext cx="5154613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EC7A36-1D41-49F4-BCB2-B864FE70D8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07B0D7-F930-4230-933E-ABA84959494E}">
  <ds:schemaRefs>
    <ds:schemaRef ds:uri="http://purl.org/dc/terms/"/>
    <ds:schemaRef ds:uri="http://schemas.openxmlformats.org/package/2006/metadata/core-properties"/>
    <ds:schemaRef ds:uri="72e3a154-4955-46c3-9573-e9dec3e1f195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ec500478-62e0-46fc-87f1-cfa988e486b4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427</Words>
  <Application>Microsoft Office PowerPoint</Application>
  <PresentationFormat>Widescreen</PresentationFormat>
  <Paragraphs>43</Paragraphs>
  <Slides>10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Theme</vt:lpstr>
      <vt:lpstr>G:\2021-04-12to04-16 (A5) C53517 SoftMARS\00_Data_Reference.xlsm!pptxCover!R4C2:R12C2</vt:lpstr>
      <vt:lpstr>G:\2021-04-12to04-16 (A5) C53517 SoftMARS\00_Data_Reference.xlsm!pptxCover!R15C2:R17C2</vt:lpstr>
      <vt:lpstr>G:\2021-04-12to04-16 (A5) C53517 SoftMARS\00_Data_Reference.xlsm!pptxCover!R23C2</vt:lpstr>
      <vt:lpstr>G:\2021-04-12to04-16 (A5) C53517 SoftMARS\00_Data_Reference.xlsm!pptxLink1!R1C1:R7C2</vt:lpstr>
      <vt:lpstr>G:\2021-04-12to04-16 (A5) C53517 SoftMARS\00_Data_Reference.xlsm!pptxLink1!R9C1:R17C2</vt:lpstr>
      <vt:lpstr>G:\2021-04-12to04-16 (A5) C53517 SoftMARS\00_Data_Reference.xlsm!pptxLink1!R19C1:R30C2</vt:lpstr>
      <vt:lpstr>PowerPoint Presentation</vt:lpstr>
      <vt:lpstr>PowerPoint Presentation</vt:lpstr>
      <vt:lpstr>Appraisal Overview</vt:lpstr>
      <vt:lpstr>Appraisal Overview</vt:lpstr>
      <vt:lpstr>Appraisal Overview</vt:lpstr>
      <vt:lpstr>Appraisal Team and Support Personnel</vt:lpstr>
      <vt:lpstr>Appraisal Principles</vt:lpstr>
      <vt:lpstr>PowerPoint Presentation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47</cp:revision>
  <dcterms:created xsi:type="dcterms:W3CDTF">2018-03-14T12:19:45Z</dcterms:created>
  <dcterms:modified xsi:type="dcterms:W3CDTF">2021-02-15T17:50:49Z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