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493" r:id="rId6"/>
    <p:sldId id="911" r:id="rId7"/>
    <p:sldId id="270" r:id="rId8"/>
    <p:sldId id="928" r:id="rId9"/>
    <p:sldId id="310" r:id="rId10"/>
    <p:sldId id="1497" r:id="rId11"/>
    <p:sldId id="912" r:id="rId12"/>
    <p:sldId id="298" r:id="rId13"/>
    <p:sldId id="151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pos="6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leen Harrison" initials="KH" lastIdx="5" clrIdx="0">
    <p:extLst>
      <p:ext uri="{19B8F6BF-5375-455C-9EA6-DF929625EA0E}">
        <p15:presenceInfo xmlns:p15="http://schemas.microsoft.com/office/powerpoint/2012/main" userId="S::kharrison@cmmiinstitute.com::066fb363-8edf-4a5b-8ebc-c72612b5523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>
        <p:guide orient="horz" pos="572"/>
        <p:guide pos="66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FD12530-4A8B-41BC-A28E-0663BC5734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BDF21-21FA-4508-B148-E15B854EE3C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9E496-E8FF-4856-B08F-DBE14D18B236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51EC23-CDF3-4827-AE9E-C49A859BD4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02880-E203-4DFE-B721-9D7EB321BB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940B20-082D-4EEF-8BA5-D9F0CCFBD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869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2F63B-EF0F-9942-98B2-F67CC88AF236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13DA5-2DE0-6D49-B0F1-8E4B6A1C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8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9613" y="4919663"/>
            <a:ext cx="5680075" cy="40259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ZA" altLang="zh-CN" dirty="0"/>
              <a:t>Introduction. Also an opportunity to talk a bit about </a:t>
            </a:r>
            <a:r>
              <a:rPr lang="en-ZA" altLang="zh-CN" dirty="0" err="1"/>
              <a:t>Demix</a:t>
            </a:r>
            <a:endParaRPr lang="en-ZA" altLang="zh-CN" dirty="0"/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 err="1"/>
              <a:t>Demix</a:t>
            </a:r>
            <a:r>
              <a:rPr lang="en-ZA" altLang="zh-CN" dirty="0"/>
              <a:t> has </a:t>
            </a:r>
            <a:r>
              <a:rPr lang="en-ZA" altLang="zh-CN" dirty="0" err="1"/>
              <a:t>LAs</a:t>
            </a:r>
            <a:r>
              <a:rPr lang="en-ZA" altLang="zh-CN" dirty="0"/>
              <a:t> from across the globe and performs appraisals around the world</a:t>
            </a:r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/>
              <a:t>Demix is one of the largest CMMI services providers globally</a:t>
            </a:r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/>
              <a:t>Demix also provide other citification services, such as ISO, COBIT, MAX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ZA" altLang="zh-CN" dirty="0"/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ZA" altLang="zh-CN" dirty="0"/>
              <a:t>It is a pleasure and honour to be here with you today. We are looking forward to work with you and your team over the coming days.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早晨好。今天我很高興和榮幸來到這裡，我期待著在未來的几天里與您和您的團隊一起工作。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ZA" altLang="zh-CN" dirty="0"/>
          </a:p>
        </p:txBody>
      </p:sp>
    </p:spTree>
    <p:extLst>
      <p:ext uri="{BB962C8B-B14F-4D97-AF65-F5344CB8AC3E}">
        <p14:creationId xmlns:p14="http://schemas.microsoft.com/office/powerpoint/2010/main" val="3008295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Information in this section should come from the appraisal plan. The idea here is not to duplicate the contents of the plan, but to provide a summary for the Appraisal Sponsor, and the personnel from the OU who will see these findings.</a:t>
            </a:r>
          </a:p>
          <a:p>
            <a:endParaRPr lang="en-US"/>
          </a:p>
          <a:p>
            <a:r>
              <a:rPr lang="en-US"/>
              <a:t>The ATL may add additional information to the final findings presentation, but this minimum content must be present.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20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This is information that must be recorded in the appraisal plan.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90328F4-35F9-3242-B9C3-9FCDBB1E7F95}" type="slidenum">
              <a:rPr lang="en-US" altLang="en-US" sz="1200" b="0">
                <a:solidFill>
                  <a:schemeClr val="tx1"/>
                </a:solidFill>
              </a:rPr>
              <a:pPr/>
              <a:t>4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872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This is information that must be recorded in the appraisal plan.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90328F4-35F9-3242-B9C3-9FCDBB1E7F95}" type="slidenum">
              <a:rPr lang="en-US" altLang="en-US" sz="1200" b="0">
                <a:solidFill>
                  <a:schemeClr val="tx1"/>
                </a:solidFill>
              </a:rPr>
              <a:pPr/>
              <a:t>5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704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BEF3818-E2D8-F947-8FE2-5E7634526F96}" type="slidenum">
              <a:rPr lang="en-US" altLang="en-US" sz="1200" b="0">
                <a:solidFill>
                  <a:schemeClr val="tx1"/>
                </a:solidFill>
              </a:rPr>
              <a:pPr/>
              <a:t>6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538" y="614363"/>
            <a:ext cx="6534150" cy="367665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1913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Take basic information from the appraisal plan.</a:t>
            </a:r>
          </a:p>
        </p:txBody>
      </p:sp>
    </p:spTree>
    <p:extLst>
      <p:ext uri="{BB962C8B-B14F-4D97-AF65-F5344CB8AC3E}">
        <p14:creationId xmlns:p14="http://schemas.microsoft.com/office/powerpoint/2010/main" val="14189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613" y="4856163"/>
            <a:ext cx="5680075" cy="4600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84" tIns="49492" rIns="98984" bIns="49492"/>
          <a:lstStyle/>
          <a:p>
            <a:r>
              <a:rPr lang="en-ZA" altLang="zh-CN" dirty="0"/>
              <a:t>1, what ever you share</a:t>
            </a:r>
            <a:r>
              <a:rPr lang="en-ZA" altLang="zh-CN" baseline="0" dirty="0"/>
              <a:t> is confidential with the ATM’s and </a:t>
            </a:r>
          </a:p>
          <a:p>
            <a:r>
              <a:rPr lang="en-ZA" altLang="zh-CN" baseline="0"/>
              <a:t>2</a:t>
            </a:r>
            <a:r>
              <a:rPr lang="en-ZA" altLang="zh-CN" baseline="0" dirty="0"/>
              <a:t>, non – your </a:t>
            </a:r>
            <a:r>
              <a:rPr lang="en-ZA" altLang="zh-CN" baseline="0"/>
              <a:t>name will </a:t>
            </a:r>
            <a:r>
              <a:rPr lang="en-ZA" altLang="zh-CN" baseline="0" dirty="0"/>
              <a:t>not appear in any </a:t>
            </a:r>
            <a:r>
              <a:rPr lang="en-ZA" altLang="zh-CN" baseline="0"/>
              <a:t>reports        </a:t>
            </a:r>
          </a:p>
          <a:p>
            <a:r>
              <a:rPr lang="en-ZA" altLang="zh-CN" baseline="0"/>
              <a:t>collaboratively </a:t>
            </a:r>
            <a:r>
              <a:rPr lang="en-ZA" altLang="zh-CN" baseline="0" dirty="0"/>
              <a:t>– we have representation from your side as well as ours  last at the end there are always weaknesses and from there an improvement action is always undertaken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65418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10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E611DA0-981B-B047-981C-E490A72360DD}" type="slidenum">
              <a:rPr lang="en-US" altLang="en-US" sz="1200" b="0">
                <a:solidFill>
                  <a:schemeClr val="tx1"/>
                </a:solidFill>
              </a:rPr>
              <a:pPr/>
              <a:t>9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5525" y="231775"/>
            <a:ext cx="4959350" cy="2790825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3098800"/>
            <a:ext cx="6075363" cy="55768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928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8DBD-6861-9443-ABFC-B68F7FC4F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C8EBE0-674E-E14C-BF5A-2277457EB9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9444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461E6-C672-9B40-B472-25BC7EE6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4E2238-F94B-2141-B1ED-7911EB86C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302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DCBEBA-2D10-D04A-9561-8952D30E1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997525"/>
            <a:ext cx="2628900" cy="51794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68D5F-AEB5-1240-BFCF-EF0B50707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527"/>
            <a:ext cx="7734300" cy="517943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7316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 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8C46-1EE2-E54F-AB47-9C1D0F75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299" y="907750"/>
            <a:ext cx="10021824" cy="539496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4E75C74-DD57-384F-B628-ADA3B1727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44" y="1463040"/>
            <a:ext cx="11265408" cy="1572768"/>
          </a:xfrm>
        </p:spPr>
        <p:txBody>
          <a:bodyPr/>
          <a:lstStyle>
            <a:lvl3pPr marL="914400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33530BF-B16C-334F-B4C4-FA885006ECB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66344" y="2990088"/>
            <a:ext cx="11265408" cy="3097485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z="2400" b="1"/>
              <a:t>Strengths:</a:t>
            </a:r>
          </a:p>
          <a:p>
            <a:pPr lvl="0"/>
            <a:endParaRPr lang="en-US" sz="2400" b="1"/>
          </a:p>
          <a:p>
            <a:pPr lvl="0"/>
            <a:endParaRPr lang="en-US" sz="2400" b="1"/>
          </a:p>
          <a:p>
            <a:pPr lvl="0"/>
            <a:r>
              <a:rPr lang="en-US" sz="2400" b="1"/>
              <a:t>Weaknesses:</a:t>
            </a:r>
          </a:p>
          <a:p>
            <a:pPr lvl="0"/>
            <a:endParaRPr lang="en-US" sz="2400" b="1"/>
          </a:p>
          <a:p>
            <a:pPr lvl="0"/>
            <a:endParaRPr lang="en-US" sz="2400" b="1"/>
          </a:p>
          <a:p>
            <a:pPr lvl="0"/>
            <a:r>
              <a:rPr lang="en-US" sz="2400" b="1"/>
              <a:t>Notes: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26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_Additional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8C46-1EE2-E54F-AB47-9C1D0F75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488" y="916063"/>
            <a:ext cx="10021824" cy="539496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33530BF-B16C-334F-B4C4-FA885006ECB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66344" y="1463040"/>
            <a:ext cx="11265408" cy="4417807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z="2400" b="1"/>
              <a:t>&lt;Additional Findings&gt;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6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58735"/>
            <a:ext cx="10363200" cy="60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764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68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982D3-B5B2-604E-8894-27346F93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4" y="960509"/>
            <a:ext cx="10397836" cy="602284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F33C6-B055-6244-B86B-3C81D067D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962" y="1645919"/>
            <a:ext cx="10397837" cy="45310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5045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C0A10-6417-4845-A710-C912A19BF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E0AD3-2F11-2548-A8B7-E12BBE4F4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15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988F-4DD4-B34F-ACAA-8CEF3DD3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45F42-98CE-024C-AE1D-1D828A0A6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2D5B5-C925-D342-A0BB-7B5AC4381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84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AFD3-29DE-9349-A0DA-3033DCE90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66776"/>
            <a:ext cx="10515600" cy="8239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6B9A2-28E2-FC4E-BB3E-D80D55842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8654B-5FDB-DE43-BE9E-C62E6CC2A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11820-D9F0-F84A-8BA7-C696340CA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A82BB8-18EA-6F4F-AC36-5A96594F65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8829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CC732-D1A0-3345-8796-9B608802E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8313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073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CCDD0-C745-004E-BBC9-C79A3ABAA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35FFB-2029-4641-A69B-2EB72A22C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37B1C-5062-C644-8590-D10E966CE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4312"/>
            <a:ext cx="3932237" cy="35746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6128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1DDE-5CF8-9147-A11B-0EFC6B815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CF5909-A9FE-7341-A8D9-1CB7D35C5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37FC7-DD0D-6141-93DD-4C2B36A24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02624"/>
            <a:ext cx="3932237" cy="35663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286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8E2FE11-7EFA-4C7B-A5E5-4A66E770BA9E}"/>
              </a:ext>
            </a:extLst>
          </p:cNvPr>
          <p:cNvSpPr/>
          <p:nvPr userDrawn="1"/>
        </p:nvSpPr>
        <p:spPr>
          <a:xfrm>
            <a:off x="0" y="0"/>
            <a:ext cx="9994900" cy="908049"/>
          </a:xfrm>
          <a:prstGeom prst="rect">
            <a:avLst/>
          </a:prstGeom>
          <a:gradFill flip="none" rotWithShape="1">
            <a:gsLst>
              <a:gs pos="0">
                <a:srgbClr val="004D8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E68F727-B9D3-4EEB-AB8B-1CED172E44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258" y="0"/>
            <a:ext cx="2748742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7317E6-2BC9-4091-BF20-ABBFE08BE1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l="19546" r="22589"/>
          <a:stretch/>
        </p:blipFill>
        <p:spPr>
          <a:xfrm>
            <a:off x="11927544" y="499752"/>
            <a:ext cx="158750" cy="188992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2DA56B-DFD6-9B40-BB39-797690CA8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8049"/>
            <a:ext cx="10515600" cy="782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AD0E0-2188-A543-BA66-C44F0D724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3D14D-7206-614E-9BDE-7A2B1DCC8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6AF71F4-CCB7-4451-BB00-A5350860AC72}"/>
              </a:ext>
            </a:extLst>
          </p:cNvPr>
          <p:cNvSpPr txBox="1">
            <a:spLocks/>
          </p:cNvSpPr>
          <p:nvPr userDrawn="1"/>
        </p:nvSpPr>
        <p:spPr>
          <a:xfrm>
            <a:off x="11395258" y="6356350"/>
            <a:ext cx="398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F78CEA-3B00-9E49-94E0-DC9AF1E867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5AB615D7-D79D-42E6-9242-3BBE978D918A}"/>
              </a:ext>
            </a:extLst>
          </p:cNvPr>
          <p:cNvSpPr txBox="1">
            <a:spLocks/>
          </p:cNvSpPr>
          <p:nvPr userDrawn="1"/>
        </p:nvSpPr>
        <p:spPr>
          <a:xfrm>
            <a:off x="7636062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© CMMI® Institute 2019. All Rights Reserved.​</a:t>
            </a:r>
            <a:r>
              <a:rPr lang="en-US"/>
              <a:t>  |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2183C6B-67AB-49CE-8EA7-9B639C93C472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07" y="6057951"/>
            <a:ext cx="2425698" cy="86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1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6.emf"/><Relationship Id="rId2" Type="http://schemas.openxmlformats.org/officeDocument/2006/relationships/oleObject" Target="file:///S:\2021-02-20to02-26%20(A5)%20C54321%20ShortName\00_Data_Reference.xlsm!pptxCover!R4C2:R12C2" TargetMode="External"/><Relationship Id="rId1" Type="http://schemas.openxmlformats.org/officeDocument/2006/relationships/slideLayout" Target="../slideLayouts/slideLayout1.xml"/><Relationship Id="rId6" Type="http://schemas.openxmlformats.org/officeDocument/2006/relationships/oleObject" Target="file:///S:\2021-02-20to02-26%20(A5)%20C54321%20ShortName\00_Data_Reference.xlsm!pptxCover!R23C2" TargetMode="External"/><Relationship Id="rId5" Type="http://schemas.openxmlformats.org/officeDocument/2006/relationships/image" Target="../media/image5.emf"/><Relationship Id="rId4" Type="http://schemas.openxmlformats.org/officeDocument/2006/relationships/oleObject" Target="file:///S:\2021-02-20to02-26%20(A5)%20C54321%20ShortName\00_Data_Reference.xlsm!pptxCover!R15C2:R17C2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emix.org/tool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jpeg"/><Relationship Id="rId3" Type="http://schemas.openxmlformats.org/officeDocument/2006/relationships/image" Target="../media/image7.jpeg"/><Relationship Id="rId21" Type="http://schemas.openxmlformats.org/officeDocument/2006/relationships/image" Target="../media/image25.gif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17" Type="http://schemas.openxmlformats.org/officeDocument/2006/relationships/image" Target="../media/image21.gif"/><Relationship Id="rId25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15.jpg"/><Relationship Id="rId24" Type="http://schemas.openxmlformats.org/officeDocument/2006/relationships/image" Target="../media/image28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jpg"/><Relationship Id="rId19" Type="http://schemas.openxmlformats.org/officeDocument/2006/relationships/image" Target="../media/image23.png"/><Relationship Id="rId4" Type="http://schemas.openxmlformats.org/officeDocument/2006/relationships/image" Target="../media/image8.jpg"/><Relationship Id="rId9" Type="http://schemas.openxmlformats.org/officeDocument/2006/relationships/image" Target="../media/image13.sv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file:///S:\2021-02-20to02-26%20(A5)%20C54321%20ShortName\00_Data_Reference.xlsm!pptxLink1!R1C1:R7C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file:///S:\2021-02-20to02-26%20(A5)%20C54321%20ShortName\00_Data_Reference.xlsm!pptxLink1!R9C1:R17C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file:///S:\2021-02-20to02-26%20(A5)%20C54321%20ShortName\00_Data_Reference.xlsm!pptxLink1!R19C1:R30C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60CCB3-17E5-4DE9-9235-B3AD912C038A}"/>
              </a:ext>
            </a:extLst>
          </p:cNvPr>
          <p:cNvSpPr txBox="1">
            <a:spLocks/>
          </p:cNvSpPr>
          <p:nvPr/>
        </p:nvSpPr>
        <p:spPr>
          <a:xfrm>
            <a:off x="1524000" y="922975"/>
            <a:ext cx="9144000" cy="8989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Technology test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36609E4-9291-48F4-B53A-32D535DF07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0677134"/>
              </p:ext>
            </p:extLst>
          </p:nvPr>
        </p:nvGraphicFramePr>
        <p:xfrm>
          <a:off x="3448050" y="2034528"/>
          <a:ext cx="5295900" cy="294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5296056" imgH="2940212" progId="Excel.SheetMacroEnabled.12">
                  <p:link updateAutomatic="1"/>
                </p:oleObj>
              </mc:Choice>
              <mc:Fallback>
                <p:oleObj name="Macro-Enabled Worksheet" r:id="rId2" imgW="5296056" imgH="2940212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48050" y="2034528"/>
                        <a:ext cx="5295900" cy="294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6376B0D6-A6B1-4DF8-BDB4-D2848D8958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1670586"/>
              </p:ext>
            </p:extLst>
          </p:nvPr>
        </p:nvGraphicFramePr>
        <p:xfrm>
          <a:off x="3448050" y="5380038"/>
          <a:ext cx="52959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4" imgW="5296056" imgH="666681" progId="Excel.SheetMacroEnabled.12">
                  <p:link updateAutomatic="1"/>
                </p:oleObj>
              </mc:Choice>
              <mc:Fallback>
                <p:oleObj name="Macro-Enabled Worksheet" r:id="rId4" imgW="5296056" imgH="666681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48050" y="5380038"/>
                        <a:ext cx="5295900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3FC1988B-BDD6-4CA7-B730-9D39690B3B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6544049"/>
              </p:ext>
            </p:extLst>
          </p:nvPr>
        </p:nvGraphicFramePr>
        <p:xfrm>
          <a:off x="3448050" y="5017033"/>
          <a:ext cx="529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6" imgW="5296056" imgH="304661" progId="Excel.SheetMacroEnabled.12">
                  <p:link updateAutomatic="1"/>
                </p:oleObj>
              </mc:Choice>
              <mc:Fallback>
                <p:oleObj name="Macro-Enabled Worksheet" r:id="rId6" imgW="5296056" imgH="304661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48050" y="5017033"/>
                        <a:ext cx="52959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8625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1ED6D-359B-4DB9-A138-F6149B35A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Notice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8C33A-3F28-4A57-89CE-6D34B3F73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This pptx has embedded links to </a:t>
            </a:r>
            <a:r>
              <a:rPr lang="en-US" sz="2000" dirty="0" err="1"/>
              <a:t>00_Data_Reference.xlsm</a:t>
            </a:r>
            <a:endParaRPr lang="en-US" sz="2000" dirty="0"/>
          </a:p>
          <a:p>
            <a:r>
              <a:rPr lang="en-US" sz="2000" dirty="0"/>
              <a:t>The latest information and version of the Benchmark Appraiser Support Environment (BASE) can be accessed at </a:t>
            </a:r>
            <a:r>
              <a:rPr lang="en-US" sz="2000" dirty="0" err="1">
                <a:hlinkClick r:id="rId2"/>
              </a:rPr>
              <a:t>www.demix.org</a:t>
            </a:r>
            <a:r>
              <a:rPr lang="en-US" sz="2000" dirty="0">
                <a:hlinkClick r:id="rId2"/>
              </a:rPr>
              <a:t>/tools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2701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Box 4"/>
          <p:cNvSpPr txBox="1">
            <a:spLocks noChangeArrowheads="1"/>
          </p:cNvSpPr>
          <p:nvPr/>
        </p:nvSpPr>
        <p:spPr bwMode="auto">
          <a:xfrm>
            <a:off x="2111571" y="3129444"/>
            <a:ext cx="807720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/>
            <a:r>
              <a:rPr lang="en-ZA" altLang="zh-CN" sz="1800" dirty="0">
                <a:latin typeface="+mn-lt"/>
              </a:rPr>
              <a:t>It is a pleasure and an honour to be here with you today. We are looking forward to working with you and your team over the coming days.</a:t>
            </a:r>
          </a:p>
          <a:p>
            <a:pPr algn="just" eaLnBrk="1" hangingPunct="1"/>
            <a:r>
              <a:rPr lang="zh-TW" altLang="en-US" sz="1800" dirty="0">
                <a:latin typeface="+mn-lt"/>
              </a:rPr>
              <a:t>今天我很高興和榮幸來到這裡，我期待著在未來的几天里與您和您的團隊一起工作。</a:t>
            </a:r>
            <a:endParaRPr lang="en-ZA" altLang="zh-CN" sz="1800" dirty="0">
              <a:latin typeface="+mn-lt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6954CA7-005C-4F39-92CE-D8155080ED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770" y="4964680"/>
            <a:ext cx="728200" cy="810578"/>
          </a:xfrm>
          <a:prstGeom prst="rect">
            <a:avLst/>
          </a:prstGeom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50841FAF-D96B-4746-B5BE-9D26E787C76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0" t="18576" r="13021" b="14083"/>
          <a:stretch/>
        </p:blipFill>
        <p:spPr>
          <a:xfrm>
            <a:off x="6367966" y="4942063"/>
            <a:ext cx="812573" cy="855812"/>
          </a:xfrm>
          <a:prstGeom prst="rect">
            <a:avLst/>
          </a:prstGeom>
        </p:spPr>
      </p:pic>
      <p:pic>
        <p:nvPicPr>
          <p:cNvPr id="32" name="Picture 31" descr="A close up of a sign&#10;&#10;Description automatically generated">
            <a:extLst>
              <a:ext uri="{FF2B5EF4-FFF2-40B4-BE49-F238E27FC236}">
                <a16:creationId xmlns:a16="http://schemas.microsoft.com/office/drawing/2014/main" id="{3E788F89-59DA-4112-8599-0FCF45176E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797" y="4977007"/>
            <a:ext cx="812573" cy="78592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1B2B80C-7265-40EB-97CE-CE0C4FE7D99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0" t="2007" r="14562" b="-2007"/>
          <a:stretch/>
        </p:blipFill>
        <p:spPr>
          <a:xfrm>
            <a:off x="8595873" y="4964680"/>
            <a:ext cx="1116817" cy="810578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EEBEE5F4-012C-410B-AC0D-D34E631EDC0C}"/>
              </a:ext>
            </a:extLst>
          </p:cNvPr>
          <p:cNvGrpSpPr/>
          <p:nvPr/>
        </p:nvGrpSpPr>
        <p:grpSpPr>
          <a:xfrm>
            <a:off x="9787040" y="5065095"/>
            <a:ext cx="846120" cy="609751"/>
            <a:chOff x="152400" y="4012035"/>
            <a:chExt cx="1986438" cy="117974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02AEB9D-8841-45F7-8CAB-1B38968DF3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920" b="21052"/>
            <a:stretch/>
          </p:blipFill>
          <p:spPr>
            <a:xfrm>
              <a:off x="152400" y="4058960"/>
              <a:ext cx="1986438" cy="1132820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D9B4C94-FB3C-43D3-BABE-98A6FFD0C43F}"/>
                </a:ext>
              </a:extLst>
            </p:cNvPr>
            <p:cNvGrpSpPr/>
            <p:nvPr/>
          </p:nvGrpSpPr>
          <p:grpSpPr>
            <a:xfrm>
              <a:off x="252395" y="4012035"/>
              <a:ext cx="1756513" cy="441334"/>
              <a:chOff x="3505200" y="5861931"/>
              <a:chExt cx="1754272" cy="584757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48A3EA6-FBEC-43F7-A250-298AFED49EDC}"/>
                  </a:ext>
                </a:extLst>
              </p:cNvPr>
              <p:cNvSpPr/>
              <p:nvPr/>
            </p:nvSpPr>
            <p:spPr>
              <a:xfrm>
                <a:off x="3505200" y="5861931"/>
                <a:ext cx="1754272" cy="5847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638D3C24-2693-4B6E-8918-A946A332AB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505200" y="5861931"/>
                <a:ext cx="1754272" cy="584757"/>
              </a:xfrm>
              <a:prstGeom prst="rect">
                <a:avLst/>
              </a:prstGeom>
            </p:spPr>
          </p:pic>
        </p:grpSp>
      </p:grpSp>
      <p:pic>
        <p:nvPicPr>
          <p:cNvPr id="39" name="Picture 38" descr="A picture containing clipart&#10;&#10;Description automatically generated">
            <a:extLst>
              <a:ext uri="{FF2B5EF4-FFF2-40B4-BE49-F238E27FC236}">
                <a16:creationId xmlns:a16="http://schemas.microsoft.com/office/drawing/2014/main" id="{528DADE8-D1C4-46AD-8EA1-39B725B1FB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889" y="5002169"/>
            <a:ext cx="1266632" cy="73560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30F9EC6-7007-442F-9B14-472D791273E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321" y="5002169"/>
            <a:ext cx="728200" cy="73560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FC067E0-B1E2-4ABB-954D-E36139045FC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720" y="5113775"/>
            <a:ext cx="592894" cy="51239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A8C5C63-6380-45A7-84FE-5E6876A1758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77231" y="5019498"/>
            <a:ext cx="670188" cy="700942"/>
          </a:xfrm>
          <a:prstGeom prst="rect">
            <a:avLst/>
          </a:prstGeom>
        </p:spPr>
      </p:pic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194C16C1-AB6D-486E-B218-635DBF4B8FA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873" y="4948626"/>
            <a:ext cx="812573" cy="842689"/>
          </a:xfrm>
          <a:prstGeom prst="rect">
            <a:avLst/>
          </a:prstGeom>
        </p:spPr>
      </p:pic>
      <p:pic>
        <p:nvPicPr>
          <p:cNvPr id="29" name="Picture 2" descr="http://eurasiangroup.org/clones/photos/photo3/Flag_China.gif">
            <a:extLst>
              <a:ext uri="{FF2B5EF4-FFF2-40B4-BE49-F238E27FC236}">
                <a16:creationId xmlns:a16="http://schemas.microsoft.com/office/drawing/2014/main" id="{50FDF278-D4FF-467E-A368-C1A18D314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926" y="1122988"/>
            <a:ext cx="1268760" cy="71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4" descr="https://www.cia.gov/library/publications/the-world-factbook/graphics/flags/large/sf-lgflag.gif">
            <a:extLst>
              <a:ext uri="{FF2B5EF4-FFF2-40B4-BE49-F238E27FC236}">
                <a16:creationId xmlns:a16="http://schemas.microsoft.com/office/drawing/2014/main" id="{3CCB2D8F-7E83-40F0-8CF5-4B1B2205A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058" y="1128559"/>
            <a:ext cx="1231569" cy="718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 descr="http://www.diabetesmine.com/wp-content/uploads/2011/02/spain-flag.gif">
            <a:extLst>
              <a:ext uri="{FF2B5EF4-FFF2-40B4-BE49-F238E27FC236}">
                <a16:creationId xmlns:a16="http://schemas.microsoft.com/office/drawing/2014/main" id="{A7482B47-3C8E-45DA-8DEE-31B05900E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820" y="1137931"/>
            <a:ext cx="1268762" cy="714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2" descr="http://1.bp.blogspot.com/-dCG_ru9E2jY/Twy2lX1A4MI/AAAAAAABCVQ/sk5d4dhnIhM/s1600/Switzerland_Flag.jpg">
            <a:extLst>
              <a:ext uri="{FF2B5EF4-FFF2-40B4-BE49-F238E27FC236}">
                <a16:creationId xmlns:a16="http://schemas.microsoft.com/office/drawing/2014/main" id="{3704AF88-DE67-4AA0-8DC2-ECC3A67C5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394" y="1994893"/>
            <a:ext cx="1264748" cy="71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8">
            <a:extLst>
              <a:ext uri="{FF2B5EF4-FFF2-40B4-BE49-F238E27FC236}">
                <a16:creationId xmlns:a16="http://schemas.microsoft.com/office/drawing/2014/main" id="{EA455197-5916-4965-BB32-16864E962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671" y="2027939"/>
            <a:ext cx="1264745" cy="692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8B779CFF-1B3F-45E6-836E-91D1DBB67C6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706358" y="1120228"/>
            <a:ext cx="1268762" cy="718248"/>
          </a:xfrm>
          <a:prstGeom prst="rect">
            <a:avLst/>
          </a:prstGeom>
        </p:spPr>
      </p:pic>
      <p:pic>
        <p:nvPicPr>
          <p:cNvPr id="59" name="Picture 58" descr="http://www.onlinenewspapers.com/images/germany.gif">
            <a:extLst>
              <a:ext uri="{FF2B5EF4-FFF2-40B4-BE49-F238E27FC236}">
                <a16:creationId xmlns:a16="http://schemas.microsoft.com/office/drawing/2014/main" id="{E5A2967C-2D16-4A7E-B882-AB9382B4B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402" y="1137931"/>
            <a:ext cx="1268763" cy="70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68E4866B-C3AA-450D-837C-CA20F2A854E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231" y="1122988"/>
            <a:ext cx="1274979" cy="723819"/>
          </a:xfrm>
          <a:prstGeom prst="rect">
            <a:avLst/>
          </a:prstGeom>
        </p:spPr>
      </p:pic>
      <p:pic>
        <p:nvPicPr>
          <p:cNvPr id="61" name="Picture 60" descr="A close up of a logo&#10;&#10;Description automatically generated">
            <a:extLst>
              <a:ext uri="{FF2B5EF4-FFF2-40B4-BE49-F238E27FC236}">
                <a16:creationId xmlns:a16="http://schemas.microsoft.com/office/drawing/2014/main" id="{09D3DD78-DFED-4C22-BC79-2BC8704DF121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718" y="2033186"/>
            <a:ext cx="1233910" cy="681927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30620BD8-B201-4BF0-ACFE-B8B270C5B65F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794834" y="1994893"/>
            <a:ext cx="1264745" cy="735807"/>
          </a:xfrm>
          <a:prstGeom prst="rect">
            <a:avLst/>
          </a:prstGeom>
        </p:spPr>
      </p:pic>
      <p:pic>
        <p:nvPicPr>
          <p:cNvPr id="63" name="Picture 2" descr="Flag of the United Arab Emirates.svg">
            <a:extLst>
              <a:ext uri="{FF2B5EF4-FFF2-40B4-BE49-F238E27FC236}">
                <a16:creationId xmlns:a16="http://schemas.microsoft.com/office/drawing/2014/main" id="{22CCF12C-634B-446F-9AA7-720D2C10C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271" y="2013201"/>
            <a:ext cx="1258708" cy="68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053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629AD6-E198-3A47-A696-9DF21F27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+mn-lt"/>
              </a:rPr>
              <a:t>Appraisal Overview</a:t>
            </a:r>
          </a:p>
        </p:txBody>
      </p:sp>
    </p:spTree>
    <p:extLst>
      <p:ext uri="{BB962C8B-B14F-4D97-AF65-F5344CB8AC3E}">
        <p14:creationId xmlns:p14="http://schemas.microsoft.com/office/powerpoint/2010/main" val="3098931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3"/>
          <p:cNvSpPr>
            <a:spLocks noGrp="1" noChangeArrowheads="1"/>
          </p:cNvSpPr>
          <p:nvPr>
            <p:ph type="title"/>
          </p:nvPr>
        </p:nvSpPr>
        <p:spPr>
          <a:xfrm>
            <a:off x="962488" y="1039828"/>
            <a:ext cx="10515600" cy="602284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Overview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36752B9-EAC9-46F7-800B-4FB0522ECE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296382"/>
              </p:ext>
            </p:extLst>
          </p:nvPr>
        </p:nvGraphicFramePr>
        <p:xfrm>
          <a:off x="1173209" y="2118419"/>
          <a:ext cx="840740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8407504" imgH="1162119" progId="Excel.SheetMacroEnabled.12">
                  <p:link updateAutomatic="1"/>
                </p:oleObj>
              </mc:Choice>
              <mc:Fallback>
                <p:oleObj name="Macro-Enabled Worksheet" r:id="rId3" imgW="8407504" imgH="1162119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73209" y="2118419"/>
                        <a:ext cx="8407400" cy="1162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1473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Overview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5616F976-4E70-4045-9C76-C212AF8E0A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0666309"/>
              </p:ext>
            </p:extLst>
          </p:nvPr>
        </p:nvGraphicFramePr>
        <p:xfrm>
          <a:off x="1199842" y="2068729"/>
          <a:ext cx="8407400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8407504" imgH="1492135" progId="Excel.SheetMacroEnabled.12">
                  <p:link updateAutomatic="1"/>
                </p:oleObj>
              </mc:Choice>
              <mc:Fallback>
                <p:oleObj name="Macro-Enabled Worksheet" r:id="rId3" imgW="8407504" imgH="1492135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9842" y="2068729"/>
                        <a:ext cx="8407400" cy="1492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5805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Team and Support Personnel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A79724A-B99F-4803-8DB5-3CDE25C572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9632909"/>
              </p:ext>
            </p:extLst>
          </p:nvPr>
        </p:nvGraphicFramePr>
        <p:xfrm>
          <a:off x="1244230" y="2167307"/>
          <a:ext cx="8407400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8407504" imgH="1987573" progId="Excel.SheetMacroEnabled.12">
                  <p:link updateAutomatic="1"/>
                </p:oleObj>
              </mc:Choice>
              <mc:Fallback>
                <p:oleObj name="Macro-Enabled Worksheet" r:id="rId3" imgW="8407504" imgH="1987573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44230" y="2167307"/>
                        <a:ext cx="8407400" cy="1987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3676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84020" y="995024"/>
            <a:ext cx="7772400" cy="609600"/>
          </a:xfrm>
          <a:noFill/>
        </p:spPr>
        <p:txBody>
          <a:bodyPr vert="horz" wrap="none" lIns="90488" tIns="44450" rIns="90488" bIns="44450" rtlCol="0" anchor="ctr">
            <a:normAutofit/>
          </a:bodyPr>
          <a:lstStyle/>
          <a:p>
            <a:pPr algn="l" eaLnBrk="1" hangingPunct="1">
              <a:lnSpc>
                <a:spcPct val="85000"/>
              </a:lnSpc>
            </a:pPr>
            <a:r>
              <a:rPr lang="en-US" altLang="zh-CN" dirty="0">
                <a:latin typeface="Arial" charset="0"/>
              </a:rPr>
              <a:t>Appraisal Principles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055688" y="1848439"/>
            <a:ext cx="7772400" cy="3809248"/>
          </a:xfrm>
        </p:spPr>
        <p:txBody>
          <a:bodyPr vert="horz" lIns="63500" tIns="25400" rIns="63500" bIns="25400" rtlCol="0">
            <a:spAutoFit/>
          </a:bodyPr>
          <a:lstStyle/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Start with a process framework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以一个过程框架作为开始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Observe strict confidentiality and non-attribution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严格遵循保密性和不归因性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Involve senior management as appraisal sponsor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把高层作为评估发起人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Approach appraisal collaboratively to the extent possible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评估需要协调合作进行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Focus on action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关注行动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southcentralus1-mediap.svc.ms/transform/thumbnail?provider=spo&amp;inputFormat=png&amp;cs=fFNQTw&amp;docid=https%3A%2F%2Fcmmiinstitute951.sharepoint.com%3A443%2F_api%2Fv2.0%2Fdrives%2Fb!7IlM4k3Pp025a_nAxmhlEBq9nP-OpJ5AgP4b4gCMSh3CEvcsbH28S460E4Uj24da%2Fitems%2F01RKHJKOJEXI5QX7ODNFH372QO6YW54JXJ%3Fversion%3DPublished&amp;access_token=eyJ0eXAiOiJKV1QiLCJhbGciOiJub25lIn0.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.V21CS21McWlOQ3JNdjhaMEFMQm9qcEFsaU9sM2N1VzBndE9NWUJ2ck53OD0&amp;encodeFailures=1&amp;width=1000&amp;height=583&amp;srcWidth=1000&amp;srcHeight=583">
            <a:extLst>
              <a:ext uri="{FF2B5EF4-FFF2-40B4-BE49-F238E27FC236}">
                <a16:creationId xmlns:a16="http://schemas.microsoft.com/office/drawing/2014/main" id="{47AE2C04-8F9A-4703-B26A-CB76BF8DC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534" y="1275558"/>
            <a:ext cx="8062137" cy="470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522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3305716" y="1052815"/>
            <a:ext cx="5154613" cy="515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7672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6870D5BA085D4BA8D510C0E9D0950C" ma:contentTypeVersion="9" ma:contentTypeDescription="Create a new document." ma:contentTypeScope="" ma:versionID="97907cd6a7e2e032b10b27878b2f7051">
  <xsd:schema xmlns:xsd="http://www.w3.org/2001/XMLSchema" xmlns:xs="http://www.w3.org/2001/XMLSchema" xmlns:p="http://schemas.microsoft.com/office/2006/metadata/properties" xmlns:ns2="06700ca7-7d3d-4c84-92a6-6594be32cba8" targetNamespace="http://schemas.microsoft.com/office/2006/metadata/properties" ma:root="true" ma:fieldsID="9fddde32be37a43dbce1dd0c5e0d9e53" ns2:_="">
    <xsd:import namespace="06700ca7-7d3d-4c84-92a6-6594be32cb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700ca7-7d3d-4c84-92a6-6594be32cb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5564C1-0CE5-49A5-98A0-58FCFBC284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6700ca7-7d3d-4c84-92a6-6594be32cb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F07B0D7-F930-4230-933E-ABA84959494E}">
  <ds:schemaRefs>
    <ds:schemaRef ds:uri="http://purl.org/dc/terms/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B8B49826-D5EE-4D24-B649-7C3A19B527D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427</Words>
  <Application>Microsoft Office PowerPoint</Application>
  <PresentationFormat>Widescreen</PresentationFormat>
  <Paragraphs>43</Paragraphs>
  <Slides>10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Links</vt:lpstr>
      </vt:variant>
      <vt:variant>
        <vt:i4>6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宋体</vt:lpstr>
      <vt:lpstr>Arial</vt:lpstr>
      <vt:lpstr>Calibri</vt:lpstr>
      <vt:lpstr>Calibri Light</vt:lpstr>
      <vt:lpstr>Office Theme</vt:lpstr>
      <vt:lpstr>S:\2021-02-20to02-26 (A5) C54321 ShortName\00_Data_Reference.xlsm!pptxCover!R4C2:R12C2</vt:lpstr>
      <vt:lpstr>S:\2021-02-20to02-26 (A5) C54321 ShortName\00_Data_Reference.xlsm!pptxCover!R15C2:R17C2</vt:lpstr>
      <vt:lpstr>S:\2021-02-20to02-26 (A5) C54321 ShortName\00_Data_Reference.xlsm!pptxCover!R23C2</vt:lpstr>
      <vt:lpstr>S:\2021-02-20to02-26 (A5) C54321 ShortName\00_Data_Reference.xlsm!pptxLink1!R9C1:R17C2</vt:lpstr>
      <vt:lpstr>S:\2021-02-20to02-26 (A5) C54321 ShortName\00_Data_Reference.xlsm!pptxLink1!R19C1:R30C2</vt:lpstr>
      <vt:lpstr>S:\2021-02-20to02-26 (A5) C54321 ShortName\00_Data_Reference.xlsm!pptxLink1!R1C1:R7C2</vt:lpstr>
      <vt:lpstr>PowerPoint Presentation</vt:lpstr>
      <vt:lpstr>PowerPoint Presentation</vt:lpstr>
      <vt:lpstr>Appraisal Overview</vt:lpstr>
      <vt:lpstr>Appraisal Overview</vt:lpstr>
      <vt:lpstr>Appraisal Overview</vt:lpstr>
      <vt:lpstr>Appraisal Team and Support Personnel</vt:lpstr>
      <vt:lpstr>Appraisal Principles</vt:lpstr>
      <vt:lpstr>PowerPoint Presentation</vt:lpstr>
      <vt:lpstr>PowerPoint Presentation</vt:lpstr>
      <vt:lpstr>Notice</vt:lpstr>
    </vt:vector>
  </TitlesOfParts>
  <Company>ISACA-CMMI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MDD-Toolkit-Appraisal Final Findings Template</dc:title>
  <dc:creator>ISACA-CMMI</dc:creator>
  <cp:lastModifiedBy>Pieter van Zyl</cp:lastModifiedBy>
  <cp:revision>41</cp:revision>
  <dcterms:created xsi:type="dcterms:W3CDTF">2018-03-14T12:19:45Z</dcterms:created>
  <dcterms:modified xsi:type="dcterms:W3CDTF">2021-02-06T09:18:17Z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0x010100636870D5BA085D4BA8D510C0E9D0950C</vt:lpwstr>
  </property>
  <property fmtid="{D5CDD505-2E9C-101B-9397-08002B2CF9AE}" pid="3" name="xd_Signature">
    <vt:bool>false</vt:bool>
  </property>
  <property fmtid="{D5CDD505-2E9C-101B-9397-08002B2CF9AE}" pid="4" name="xd_ProgID">
    <vt:lpwstr/>
  </property>
  <property fmtid="{D5CDD505-2E9C-101B-9397-08002B2CF9AE}" pid="5" name="TemplateUrl">
    <vt:lpwstr/>
  </property>
  <property fmtid="{D5CDD505-2E9C-101B-9397-08002B2CF9AE}" pid="6" name="ComplianceAssetId">
    <vt:lpwstr/>
  </property>
  <property fmtid="{D5CDD505-2E9C-101B-9397-08002B2CF9AE}" pid="7" name="AuthorIds_UIVersion_3601">
    <vt:lpwstr>40</vt:lpwstr>
  </property>
  <property fmtid="{D5CDD505-2E9C-101B-9397-08002B2CF9AE}" pid="8" name="_ShortcutWebId">
    <vt:lpwstr/>
  </property>
  <property fmtid="{D5CDD505-2E9C-101B-9397-08002B2CF9AE}" pid="9" name="_ShortcutUniqueId">
    <vt:lpwstr/>
  </property>
  <property fmtid="{D5CDD505-2E9C-101B-9397-08002B2CF9AE}" pid="10" name="_ShortcutSiteId">
    <vt:lpwstr/>
  </property>
  <property fmtid="{D5CDD505-2E9C-101B-9397-08002B2CF9AE}" pid="11" name="Class">
    <vt:lpwstr/>
  </property>
  <property fmtid="{D5CDD505-2E9C-101B-9397-08002B2CF9AE}" pid="12" name="Model Component">
    <vt:lpwstr/>
  </property>
  <property fmtid="{D5CDD505-2E9C-101B-9397-08002B2CF9AE}" pid="13" name="_ShortcutUrl">
    <vt:lpwstr/>
  </property>
  <property fmtid="{D5CDD505-2E9C-101B-9397-08002B2CF9AE}" pid="14" name="Class Component">
    <vt:lpwstr/>
  </property>
</Properties>
</file>