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493" r:id="rId6"/>
    <p:sldId id="911" r:id="rId7"/>
    <p:sldId id="270" r:id="rId8"/>
    <p:sldId id="928" r:id="rId9"/>
    <p:sldId id="913" r:id="rId10"/>
    <p:sldId id="1497" r:id="rId11"/>
    <p:sldId id="310" r:id="rId12"/>
    <p:sldId id="274" r:id="rId13"/>
    <p:sldId id="1513" r:id="rId14"/>
    <p:sldId id="914" r:id="rId15"/>
    <p:sldId id="915" r:id="rId16"/>
    <p:sldId id="1506" r:id="rId17"/>
    <p:sldId id="1507" r:id="rId18"/>
    <p:sldId id="912" r:id="rId19"/>
    <p:sldId id="919" r:id="rId20"/>
    <p:sldId id="926" r:id="rId21"/>
    <p:sldId id="924" r:id="rId22"/>
    <p:sldId id="1514" r:id="rId23"/>
    <p:sldId id="483" r:id="rId24"/>
    <p:sldId id="298" r:id="rId25"/>
    <p:sldId id="151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84"/>
      </p:cViewPr>
      <p:guideLst>
        <p:guide orient="horz" pos="572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ATL can show the chart from the generated random sample, but there must be a description of the sampled projects and their selected CA/PA grouping.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practice, enter the OU-Level characterization (FM, LM, PM, DM, NY). The chart will set a color.</a:t>
            </a:r>
          </a:p>
          <a:p>
            <a:endParaRPr lang="en-US"/>
          </a:p>
          <a:p>
            <a:r>
              <a:rPr lang="en-US"/>
              <a:t>Based on the characterizations of all practices in each practice level, set the Practice Level rating to “S” (Satisfied) or “U” (Unsatisfied).</a:t>
            </a:r>
          </a:p>
          <a:p>
            <a:endParaRPr lang="en-US"/>
          </a:p>
          <a:p>
            <a:r>
              <a:rPr lang="en-US"/>
              <a:t>The PA Rating is the Highest Practice Level at which all practices for it, and all lower Practice Levels, are Satisfied.</a:t>
            </a:r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 details, see the MDD, Activity 2.3.2 Determine Practice Group Ratings, and Activity </a:t>
            </a:r>
            <a:r>
              <a:rPr lang="en-US" b="0"/>
              <a:t>2.3.3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Practice Area and Maturity Level or Capability Level Profile Rating.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4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21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35EA84-EF00-9842-8E6A-A2B5DD6BA8D8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6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1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6AF71F4-CCB7-4451-BB00-A5350860AC72}"/>
              </a:ext>
            </a:extLst>
          </p:cNvPr>
          <p:cNvSpPr txBox="1">
            <a:spLocks/>
          </p:cNvSpPr>
          <p:nvPr userDrawn="1"/>
        </p:nvSpPr>
        <p:spPr>
          <a:xfrm>
            <a:off x="11395258" y="6356350"/>
            <a:ext cx="39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F78CEA-3B00-9E49-94E0-DC9AF1E867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B615D7-D79D-42E6-9242-3BBE978D918A}"/>
              </a:ext>
            </a:extLst>
          </p:cNvPr>
          <p:cNvSpPr txBox="1">
            <a:spLocks/>
          </p:cNvSpPr>
          <p:nvPr userDrawn="1"/>
        </p:nvSpPr>
        <p:spPr>
          <a:xfrm>
            <a:off x="7636062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CMMI® Institute 2019. All Rights Reserved.​</a:t>
            </a:r>
            <a:r>
              <a:rPr lang="en-US"/>
              <a:t>  |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183C6B-67AB-49CE-8EA7-9B639C93C472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" y="6057951"/>
            <a:ext cx="2425698" cy="8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G:\2021-04-12to04-16%20(A5)%20C53517%20SoftMARS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G:\2021-04-12to04-16%20(A5)%20C53517%20SoftMARS\00_Data_Reference.xlsm!pptxCover!R19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G:\2021-04-12to04-16%20(A5)%20C53517%20SoftMARS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3!R2C1:R24C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5C1:R7C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4!R10C1:R27C2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file:///G:\2021-04-12to04-16%20(A5)%20C53517%20SoftMARS\00_Data_Reference.xlsm!pptxLink5!R1C1:R11C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file:///G:\2021-04-12to04-16%20(A5)%20C53517%20SoftMARS\00_Data_Reference.xlsm!pptxLink5!R15C1:R21C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OULC!R50C2:R89C2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file:///G:\2021-04-12to04-16%20(A5)%20C53517%20SoftMARS\00_Data_Reference.xlsm!pptxLink2!R6C1:R19C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file:///G:\2021-04-12to04-16%20(A5)%20C53517%20SoftMARS\00_Data_Reference.xlsm!pptxLink1!R32C1:R39C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elete/Schedule.pdf" TargetMode="External"/><Relationship Id="rId2" Type="http://schemas.openxmlformats.org/officeDocument/2006/relationships/hyperlink" Target="Schedule.pd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2!R1C1:R4C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9C1:R30C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3!R2C10:R24C1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Opening briefing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797423"/>
              </p:ext>
            </p:extLst>
          </p:nvPr>
        </p:nvGraphicFramePr>
        <p:xfrm>
          <a:off x="3448050" y="2025650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25650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632641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7D4C578-AC32-48CE-9F53-D134228BD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063654"/>
              </p:ext>
            </p:extLst>
          </p:nvPr>
        </p:nvGraphicFramePr>
        <p:xfrm>
          <a:off x="3448050" y="5035550"/>
          <a:ext cx="52959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273073" progId="Excel.SheetMacroEnabled.12">
                  <p:link updateAutomatic="1"/>
                </p:oleObj>
              </mc:Choice>
              <mc:Fallback>
                <p:oleObj name="Macro-Enabled Worksheet" r:id="rId6" imgW="5296056" imgH="2730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35550"/>
                        <a:ext cx="52959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B8C7DCB-D8D5-48F1-AB17-58B3C5992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23567"/>
              </p:ext>
            </p:extLst>
          </p:nvPr>
        </p:nvGraphicFramePr>
        <p:xfrm>
          <a:off x="1309913" y="1494547"/>
          <a:ext cx="5704830" cy="461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099144" imgH="5746588" progId="Excel.SheetMacroEnabled.12">
                  <p:link updateAutomatic="1"/>
                </p:oleObj>
              </mc:Choice>
              <mc:Fallback>
                <p:oleObj name="Macro-Enabled Worksheet" r:id="rId3" imgW="7099144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9913" y="1494547"/>
                        <a:ext cx="5704830" cy="4617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38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Scope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A708DE6-D001-4244-B98E-B63313BE2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749633"/>
              </p:ext>
            </p:extLst>
          </p:nvPr>
        </p:nvGraphicFramePr>
        <p:xfrm>
          <a:off x="1288618" y="2655457"/>
          <a:ext cx="8407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336665" progId="Excel.SheetMacroEnabled.12">
                  <p:link updateAutomatic="1"/>
                </p:oleObj>
              </mc:Choice>
              <mc:Fallback>
                <p:oleObj name="Macro-Enabled Worksheet" r:id="rId3" imgW="8407504" imgH="33666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8618" y="2655457"/>
                        <a:ext cx="84074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38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1A5A95-7C57-4184-BE79-BFD78ABD8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177527"/>
              </p:ext>
            </p:extLst>
          </p:nvPr>
        </p:nvGraphicFramePr>
        <p:xfrm>
          <a:off x="1144233" y="1954536"/>
          <a:ext cx="812800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3817600" imgH="3441885" progId="Excel.SheetMacroEnabled.12">
                  <p:link updateAutomatic="1"/>
                </p:oleObj>
              </mc:Choice>
              <mc:Fallback>
                <p:oleObj name="Macro-Enabled Worksheet" r:id="rId3" imgW="13817600" imgH="34418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233" y="1954536"/>
                        <a:ext cx="8128000" cy="202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73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r>
              <a:rPr lang="en-ZA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6231BD-1CF8-4E2C-91EE-CA03ACCEA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332768"/>
              </p:ext>
            </p:extLst>
          </p:nvPr>
        </p:nvGraphicFramePr>
        <p:xfrm>
          <a:off x="1183812" y="2189316"/>
          <a:ext cx="7215873" cy="161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3473473" progId="Excel.SheetMacroEnabled.12">
                  <p:link updateAutomatic="1"/>
                </p:oleObj>
              </mc:Choice>
              <mc:Fallback>
                <p:oleObj name="Macro-Enabled Worksheet" r:id="rId2" imgW="11404496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3812" y="2189316"/>
                        <a:ext cx="7215873" cy="1610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43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endParaRPr lang="en-ZA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1241FDA-B478-4897-9165-9C37E1FE2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991629"/>
              </p:ext>
            </p:extLst>
          </p:nvPr>
        </p:nvGraphicFramePr>
        <p:xfrm>
          <a:off x="1162506" y="1882390"/>
          <a:ext cx="7883839" cy="253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3473473" progId="Excel.SheetMacroEnabled.12">
                  <p:link updateAutomatic="1"/>
                </p:oleObj>
              </mc:Choice>
              <mc:Fallback>
                <p:oleObj name="Macro-Enabled Worksheet" r:id="rId2" imgW="11404496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2506" y="1882390"/>
                        <a:ext cx="7883839" cy="253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37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DEF144-708A-4FEC-9EEA-C59932602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594451"/>
              </p:ext>
            </p:extLst>
          </p:nvPr>
        </p:nvGraphicFramePr>
        <p:xfrm>
          <a:off x="1301149" y="1088336"/>
          <a:ext cx="7324832" cy="491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2807820" imgH="8597854" progId="Excel.SheetMacroEnabled.12">
                  <p:link updateAutomatic="1"/>
                </p:oleObj>
              </mc:Choice>
              <mc:Fallback>
                <p:oleObj name="Macro-Enabled Worksheet" r:id="rId3" imgW="12807820" imgH="85978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149" y="1088336"/>
                        <a:ext cx="7324832" cy="4917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9C5D04-9640-3B48-820B-127523AD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8" y="233529"/>
            <a:ext cx="10515600" cy="602284"/>
          </a:xfrm>
        </p:spPr>
        <p:txBody>
          <a:bodyPr/>
          <a:lstStyle/>
          <a:p>
            <a:r>
              <a:rPr lang="en-US" dirty="0"/>
              <a:t>Ratings for Technology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8894F-6E9F-4254-B365-2F77C95564B1}"/>
              </a:ext>
            </a:extLst>
          </p:cNvPr>
          <p:cNvSpPr/>
          <p:nvPr/>
        </p:nvSpPr>
        <p:spPr>
          <a:xfrm rot="19278004">
            <a:off x="7195353" y="4549951"/>
            <a:ext cx="293061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0673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7C9-2410-0F46-A0CE-9498896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 Definitions – Required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82AE-496D-8E4C-B62D-137BEFC3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Required Findings Categories:</a:t>
            </a:r>
          </a:p>
          <a:p>
            <a:pPr lvl="1"/>
            <a:r>
              <a:rPr lang="en-US" u="sng"/>
              <a:t>Weaknesses</a:t>
            </a:r>
            <a:r>
              <a:rPr lang="en-US"/>
              <a:t> - A type of preliminary or final finding, which is an ineffective, or lack of, implementation of one or more processes that meet the intent and value of a practice based on verified objective evidence, and applicable across the project(s) and organizational support functions or Organizational Unit as a whole. This is realized either by a) the process itself does not address a CMMI practice requirement, or b) the project(s) or organizational support functions are not following their process that IS compliant with the intent and value of the applicable CMMI practice.</a:t>
            </a:r>
            <a:endParaRPr lang="en-US" b="1"/>
          </a:p>
          <a:p>
            <a:pPr lvl="1"/>
            <a:endParaRPr lang="en-US"/>
          </a:p>
          <a:p>
            <a:pPr lvl="1"/>
            <a:r>
              <a:rPr lang="en-US" u="sng"/>
              <a:t>Strengths</a:t>
            </a:r>
            <a:r>
              <a:rPr lang="en-US"/>
              <a:t> - A type of preliminary or final finding, which is an exemplary or noteworthy implementation of a process that meets the intent and value of a CMMI model practice.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2315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725D56-BE4B-4459-B6FE-F5483EF2F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237099"/>
              </p:ext>
            </p:extLst>
          </p:nvPr>
        </p:nvGraphicFramePr>
        <p:xfrm>
          <a:off x="1055688" y="1563688"/>
          <a:ext cx="75692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7569407" imgH="3155927" progId="Excel.SheetMacroEnabled.12">
                  <p:link updateAutomatic="1"/>
                </p:oleObj>
              </mc:Choice>
              <mc:Fallback>
                <p:oleObj name="Macro-Enabled Worksheet" r:id="rId2" imgW="7569407" imgH="31559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688" y="1563688"/>
                        <a:ext cx="7569200" cy="315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74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4EF63E8-7549-4BEB-A50D-A9F4321F3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919488"/>
              </p:ext>
            </p:extLst>
          </p:nvPr>
        </p:nvGraphicFramePr>
        <p:xfrm>
          <a:off x="1119188" y="1630363"/>
          <a:ext cx="8407400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8407504" imgH="2813027" progId="Excel.SheetMacroEnabled.12">
                  <p:link updateAutomatic="1"/>
                </p:oleObj>
              </mc:Choice>
              <mc:Fallback>
                <p:oleObj name="Macro-Enabled Worksheet" r:id="rId2" imgW="8407504" imgH="28130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9188" y="1630363"/>
                        <a:ext cx="8407400" cy="281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49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F8ED0ECF-3A0F-48AA-AB5B-3634F68E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729" y="123104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A40E6561-AE63-4D7D-AF73-D61126FB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61" y="123661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020D72D2-1345-4349-9384-48926A5A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623" y="124599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2AFDF454-7646-4BF8-A15A-C80E0053A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97" y="210295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59C78418-5B09-4F3F-9C16-8D2F46DB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74" y="213599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C41EDA5-7672-438D-A354-60DCAB7CDB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41161" y="122828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825F9590-2647-4226-A3C5-C5E3DE75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05" y="124599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A28B9EB-0448-488C-8BF9-00390EA7CA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34" y="123104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863F850D-3761-4CB6-899A-704C3B8F7DE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21" y="214124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F9DF30E-9369-4D20-A80C-36EA3BB7D7E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329637" y="210295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F24BF515-17D5-4E4C-BF5B-9426286B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74" y="212126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hlinkClick r:id="rId2" action="ppaction://hlinkfile"/>
              </a:rPr>
              <a:t>Appraisal Schedule</a:t>
            </a:r>
            <a:endParaRPr lang="en-ZA" dirty="0">
              <a:hlinkClick r:id="rId3" action="ppaction://hlinkfil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794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621809" y="1669312"/>
            <a:ext cx="4069207" cy="40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C0AE3C5-02B2-478A-9C10-6BAB587F3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03577"/>
              </p:ext>
            </p:extLst>
          </p:nvPr>
        </p:nvGraphicFramePr>
        <p:xfrm>
          <a:off x="1146575" y="2136174"/>
          <a:ext cx="8407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371600" progId="Excel.SheetMacroEnabled.12">
                  <p:link updateAutomatic="1"/>
                </p:oleObj>
              </mc:Choice>
              <mc:Fallback>
                <p:oleObj name="Macro-Enabled Worksheet" r:id="rId3" imgW="8407504" imgH="137160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136174"/>
                        <a:ext cx="840740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5DE000F-8325-459E-8AB6-AF6BD5153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76633"/>
              </p:ext>
            </p:extLst>
          </p:nvPr>
        </p:nvGraphicFramePr>
        <p:xfrm>
          <a:off x="1111065" y="2059852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1065" y="2059852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Business and Appraisal Objectives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41738B5-23C6-457B-BB18-AD965FCE0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097235"/>
              </p:ext>
            </p:extLst>
          </p:nvPr>
        </p:nvGraphicFramePr>
        <p:xfrm>
          <a:off x="1139825" y="2124075"/>
          <a:ext cx="75692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569407" imgH="1384485" progId="Excel.SheetMacroEnabled.12">
                  <p:link updateAutomatic="1"/>
                </p:oleObj>
              </mc:Choice>
              <mc:Fallback>
                <p:oleObj name="Macro-Enabled Worksheet" r:id="rId3" imgW="7569407" imgH="13844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825" y="2124075"/>
                        <a:ext cx="75692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3DED29-120D-471F-9378-D0E2D23DD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435122"/>
              </p:ext>
            </p:extLst>
          </p:nvPr>
        </p:nvGraphicFramePr>
        <p:xfrm>
          <a:off x="1146575" y="2016388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016388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271C060-B5FB-4CAC-B3C0-335E97883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992841"/>
              </p:ext>
            </p:extLst>
          </p:nvPr>
        </p:nvGraphicFramePr>
        <p:xfrm>
          <a:off x="1385637" y="1494547"/>
          <a:ext cx="5284788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6508620" imgH="5746588" progId="Excel.SheetMacroEnabled.12">
                  <p:link updateAutomatic="1"/>
                </p:oleObj>
              </mc:Choice>
              <mc:Fallback>
                <p:oleObj name="Macro-Enabled Worksheet" r:id="rId3" imgW="6508620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5637" y="1494547"/>
                        <a:ext cx="5284788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07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53C8246-6D75-4965-9C67-AB8DC9AA73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823</Words>
  <Application>Microsoft Office PowerPoint</Application>
  <PresentationFormat>Widescreen</PresentationFormat>
  <Paragraphs>76</Paragraphs>
  <Slides>22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16</vt:i4>
      </vt:variant>
      <vt:variant>
        <vt:lpstr>Slide Titles</vt:lpstr>
      </vt:variant>
      <vt:variant>
        <vt:i4>22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Office Theme</vt:lpstr>
      <vt:lpstr>file:///G:\2021-04-12to04-16%20(A5)%20C53517%20SoftMARS\00_Data_Reference.xlsm!pptxCover!R4C2:R12C2</vt:lpstr>
      <vt:lpstr>file:///G:\2021-04-12to04-16%20(A5)%20C53517%20SoftMARS\00_Data_Reference.xlsm!pptxCover!R15C2:R17C2</vt:lpstr>
      <vt:lpstr>file:///G:\2021-04-12to04-16%20(A5)%20C53517%20SoftMARS\00_Data_Reference.xlsm!pptxCover!R19C2</vt:lpstr>
      <vt:lpstr>file:///G:\2021-04-12to04-16%20(A5)%20C53517%20SoftMARS\00_Data_Reference.xlsm!pptxLink1!R1C1:R7C2</vt:lpstr>
      <vt:lpstr>file:///G:\2021-04-12to04-16%20(A5)%20C53517%20SoftMARS\00_Data_Reference.xlsm!pptxLink1!R9C1:R17C2</vt:lpstr>
      <vt:lpstr>file:///G:\2021-04-12to04-16%20(A5)%20C53517%20SoftMARS\00_Data_Reference.xlsm!pptxLink2!R1C1:R4C1</vt:lpstr>
      <vt:lpstr>file:///G:\2021-04-12to04-16%20(A5)%20C53517%20SoftMARS\00_Data_Reference.xlsm!pptxLink1!R19C1:R30C2</vt:lpstr>
      <vt:lpstr>file:///G:\2021-04-12to04-16%20(A5)%20C53517%20SoftMARS\00_Data_Reference.xlsm!pptxLink3!R2C10:R24C15</vt:lpstr>
      <vt:lpstr>file:///G:\2021-04-12to04-16%20(A5)%20C53517%20SoftMARS\00_Data_Reference.xlsm!pptxLink3!R2C1:R24C3</vt:lpstr>
      <vt:lpstr>file:///G:\2021-04-12to04-16%20(A5)%20C53517%20SoftMARS\00_Data_Reference.xlsm!pptxLink1!R5C1:R7C2</vt:lpstr>
      <vt:lpstr>file:///G:\2021-04-12to04-16%20(A5)%20C53517%20SoftMARS\00_Data_Reference.xlsm!pptxLink4!R10C1:R27C20</vt:lpstr>
      <vt:lpstr>file:///G:\2021-04-12to04-16%20(A5)%20C53517%20SoftMARS\00_Data_Reference.xlsm!pptxLink5!R1C1:R11C5</vt:lpstr>
      <vt:lpstr>file:///G:\2021-04-12to04-16%20(A5)%20C53517%20SoftMARS\00_Data_Reference.xlsm!pptxLink5!R15C1:R21C5</vt:lpstr>
      <vt:lpstr>file:///G:\2021-04-12to04-16%20(A5)%20C53517%20SoftMARS\00_Data_Reference.xlsm!OULC!R50C2:R89C22</vt:lpstr>
      <vt:lpstr>file:///G:\2021-04-12to04-16%20(A5)%20C53517%20SoftMARS\00_Data_Reference.xlsm!pptxLink2!R6C1:R19C1</vt:lpstr>
      <vt:lpstr>file:///G:\2021-04-12to04-16%20(A5)%20C53517%20SoftMARS\00_Data_Reference.xlsm!pptxLink1!R32C1:R39C2</vt:lpstr>
      <vt:lpstr>PowerPoint Presentation</vt:lpstr>
      <vt:lpstr>PowerPoint Presentation</vt:lpstr>
      <vt:lpstr>Appraisal Overview</vt:lpstr>
      <vt:lpstr>Appraisal Overview</vt:lpstr>
      <vt:lpstr>Appraisal Overview</vt:lpstr>
      <vt:lpstr>Business and Appraisal Objectives</vt:lpstr>
      <vt:lpstr>Appraisal Principles</vt:lpstr>
      <vt:lpstr>Appraisal Team and Support Personnel</vt:lpstr>
      <vt:lpstr>Appraisal Scope – Benchmark Model View</vt:lpstr>
      <vt:lpstr>Appraisal Scope – Benchmark Model View</vt:lpstr>
      <vt:lpstr>Appraisal Scope – Organizational Scope</vt:lpstr>
      <vt:lpstr>Appraisal Scope – Organizational Sample</vt:lpstr>
      <vt:lpstr>Appraisal Scope – Organizational Sample </vt:lpstr>
      <vt:lpstr>Appraisal Scope – Organizational Sample</vt:lpstr>
      <vt:lpstr>PowerPoint Presentation</vt:lpstr>
      <vt:lpstr>Ratings for Technology Center</vt:lpstr>
      <vt:lpstr>Findings Definitions – Required Categories</vt:lpstr>
      <vt:lpstr>Appraisal Outputs</vt:lpstr>
      <vt:lpstr>Appraisal Outputs</vt:lpstr>
      <vt:lpstr>Appraisal Schedule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49</cp:revision>
  <dcterms:created xsi:type="dcterms:W3CDTF">2018-03-14T12:19:45Z</dcterms:created>
  <dcterms:modified xsi:type="dcterms:W3CDTF">2021-03-07T06:51:39Z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