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493" r:id="rId6"/>
    <p:sldId id="1547" r:id="rId7"/>
    <p:sldId id="1549" r:id="rId8"/>
    <p:sldId id="270" r:id="rId9"/>
    <p:sldId id="928" r:id="rId10"/>
    <p:sldId id="913" r:id="rId11"/>
    <p:sldId id="1550" r:id="rId12"/>
    <p:sldId id="1551" r:id="rId13"/>
    <p:sldId id="310" r:id="rId14"/>
    <p:sldId id="1513" r:id="rId15"/>
    <p:sldId id="914" r:id="rId16"/>
    <p:sldId id="915" r:id="rId17"/>
    <p:sldId id="1506" r:id="rId18"/>
    <p:sldId id="1507" r:id="rId19"/>
    <p:sldId id="912" r:id="rId20"/>
    <p:sldId id="919" r:id="rId21"/>
    <p:sldId id="1552" r:id="rId22"/>
    <p:sldId id="1514" r:id="rId23"/>
    <p:sldId id="483" r:id="rId24"/>
    <p:sldId id="298" r:id="rId25"/>
    <p:sldId id="15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2593" autoAdjust="0"/>
  </p:normalViewPr>
  <p:slideViewPr>
    <p:cSldViewPr snapToGrid="0">
      <p:cViewPr varScale="1">
        <p:scale>
          <a:sx n="71" d="100"/>
          <a:sy n="71" d="100"/>
        </p:scale>
        <p:origin x="692" y="48"/>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5/20/2024</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16</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392117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file:///C:\GitHubRepository\CMMITools\2024-05-04to05-10%20(A5)%20C384400%20NASA\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C:\GitHubRepository\CMMITools\2024-05-04to05-10%20(A5)%20C384400%20NASA\00_Data_Reference.xlsm!pptxCover!R20C2" TargetMode="External"/><Relationship Id="rId5" Type="http://schemas.openxmlformats.org/officeDocument/2006/relationships/image" Target="../media/image4.emf"/><Relationship Id="rId4" Type="http://schemas.openxmlformats.org/officeDocument/2006/relationships/oleObject" Target="file:///C:\GitHubRepository\CMMITools\2024-05-04to05-10%20(A5)%20C384400%20NASA\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1!R20C1:R31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1.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3!R2C1:R24C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12.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1!R6C1:R7C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13.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4!R10C1:R27C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1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file:///C:\GitHubRepository\CMMITools\2024-05-04to05-10%20(A5)%20C384400%20NASA\00_Data_Reference.xlsm!pptxLink5!R1C1:R1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file:///C:\GitHubRepository\CMMITools\2024-05-04to05-10%20(A5)%20C384400%20NASA\00_Data_Reference.xlsm!pptxLink5!R15C1:R2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OULC!R50C2:R89C22" TargetMode="External"/><Relationship Id="rId7" Type="http://schemas.openxmlformats.org/officeDocument/2006/relationships/image" Target="../media/image50.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9.emf"/><Relationship Id="rId5" Type="http://schemas.openxmlformats.org/officeDocument/2006/relationships/oleObject" Target="file:///C:\GitHubRepository\CMMITools\2024-05-04to05-10%20(A5)%20C384400%20NASA\00_Data_Reference.xlsm!pptxLink1!R8C4" TargetMode="External"/><Relationship Id="rId4" Type="http://schemas.openxmlformats.org/officeDocument/2006/relationships/image" Target="../media/image4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oleObject" Target="file:///C:\GitHubRepository\CMMITools\2024-05-04to05-10%20(A5)%20C384400%20NASA\00_Data_Reference.xlsm!pptxLink1!R33C1:R40C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99_vf01_Schedule.pdf"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2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6.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1!R10C1:R18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7.xml.rels><?xml version="1.0" encoding="UTF-8" standalone="yes"?>
<Relationships xmlns="http://schemas.openxmlformats.org/package/2006/relationships"><Relationship Id="rId3" Type="http://schemas.openxmlformats.org/officeDocument/2006/relationships/oleObject" Target="file:///C:\GitHubRepository\CMMITools\2024-05-04to05-10%20(A5)%20C384400%20NASA\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655038406"/>
              </p:ext>
            </p:extLst>
          </p:nvPr>
        </p:nvGraphicFramePr>
        <p:xfrm>
          <a:off x="3327400" y="2047875"/>
          <a:ext cx="5537200" cy="2895600"/>
        </p:xfrm>
        <a:graphic>
          <a:graphicData uri="http://schemas.openxmlformats.org/presentationml/2006/ole">
            <mc:AlternateContent xmlns:mc="http://schemas.openxmlformats.org/markup-compatibility/2006">
              <mc:Choice xmlns:v="urn:schemas-microsoft-com:vml" Requires="v">
                <p:oleObj name="Macro-Enabled Worksheet" r:id="rId2" imgW="5289698" imgH="2927376" progId="Excel.SheetMacroEnabled.12">
                  <p:link updateAutomatic="1"/>
                </p:oleObj>
              </mc:Choice>
              <mc:Fallback>
                <p:oleObj name="Macro-Enabled Worksheet" r:id="rId2" imgW="5289698" imgH="2927376" progId="Excel.SheetMacroEnabled.12">
                  <p:link updateAutomatic="1"/>
                  <p:pic>
                    <p:nvPicPr>
                      <p:cNvPr id="0" name=""/>
                      <p:cNvPicPr/>
                      <p:nvPr/>
                    </p:nvPicPr>
                    <p:blipFill>
                      <a:blip r:embed="rId3"/>
                      <a:stretch>
                        <a:fillRect/>
                      </a:stretch>
                    </p:blipFill>
                    <p:spPr>
                      <a:xfrm>
                        <a:off x="3327400" y="2047875"/>
                        <a:ext cx="5537200" cy="28956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771937957"/>
              </p:ext>
            </p:extLst>
          </p:nvPr>
        </p:nvGraphicFramePr>
        <p:xfrm>
          <a:off x="3451225" y="5380038"/>
          <a:ext cx="5289550" cy="666750"/>
        </p:xfrm>
        <a:graphic>
          <a:graphicData uri="http://schemas.openxmlformats.org/presentationml/2006/ole">
            <mc:AlternateContent xmlns:mc="http://schemas.openxmlformats.org/markup-compatibility/2006">
              <mc:Choice xmlns:v="urn:schemas-microsoft-com:vml" Requires="v">
                <p:oleObj name="Macro-Enabled Worksheet" r:id="rId4" imgW="5289698" imgH="666711" progId="Excel.SheetMacroEnabled.12">
                  <p:link updateAutomatic="1"/>
                </p:oleObj>
              </mc:Choice>
              <mc:Fallback>
                <p:oleObj name="Macro-Enabled Worksheet" r:id="rId4" imgW="5289698" imgH="666711" progId="Excel.SheetMacroEnabled.12">
                  <p:link updateAutomatic="1"/>
                  <p:pic>
                    <p:nvPicPr>
                      <p:cNvPr id="0" name=""/>
                      <p:cNvPicPr/>
                      <p:nvPr/>
                    </p:nvPicPr>
                    <p:blipFill>
                      <a:blip r:embed="rId5"/>
                      <a:stretch>
                        <a:fillRect/>
                      </a:stretch>
                    </p:blipFill>
                    <p:spPr>
                      <a:xfrm>
                        <a:off x="3451225" y="5380038"/>
                        <a:ext cx="5289550" cy="66675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59536454-AD5B-4F94-8339-31EA3769035D}"/>
              </a:ext>
            </a:extLst>
          </p:cNvPr>
          <p:cNvGraphicFramePr>
            <a:graphicFrameLocks noChangeAspect="1"/>
          </p:cNvGraphicFramePr>
          <p:nvPr>
            <p:extLst>
              <p:ext uri="{D42A27DB-BD31-4B8C-83A1-F6EECF244321}">
                <p14:modId xmlns:p14="http://schemas.microsoft.com/office/powerpoint/2010/main" val="2766130860"/>
              </p:ext>
            </p:extLst>
          </p:nvPr>
        </p:nvGraphicFramePr>
        <p:xfrm>
          <a:off x="3451225" y="5168900"/>
          <a:ext cx="5289550" cy="273050"/>
        </p:xfrm>
        <a:graphic>
          <a:graphicData uri="http://schemas.openxmlformats.org/presentationml/2006/ole">
            <mc:AlternateContent xmlns:mc="http://schemas.openxmlformats.org/markup-compatibility/2006">
              <mc:Choice xmlns:v="urn:schemas-microsoft-com:vml" Requires="v">
                <p:oleObj name="Macro-Enabled Worksheet" r:id="rId6" imgW="5289698" imgH="272906" progId="Excel.SheetMacroEnabled.12">
                  <p:link updateAutomatic="1"/>
                </p:oleObj>
              </mc:Choice>
              <mc:Fallback>
                <p:oleObj name="Macro-Enabled Worksheet" r:id="rId6" imgW="5289698" imgH="272906" progId="Excel.SheetMacroEnabled.12">
                  <p:link updateAutomatic="1"/>
                  <p:pic>
                    <p:nvPicPr>
                      <p:cNvPr id="0" name=""/>
                      <p:cNvPicPr/>
                      <p:nvPr/>
                    </p:nvPicPr>
                    <p:blipFill>
                      <a:blip r:embed="rId7"/>
                      <a:stretch>
                        <a:fillRect/>
                      </a:stretch>
                    </p:blipFill>
                    <p:spPr>
                      <a:xfrm>
                        <a:off x="3451225" y="5168900"/>
                        <a:ext cx="528955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2452953665"/>
              </p:ext>
            </p:extLst>
          </p:nvPr>
        </p:nvGraphicFramePr>
        <p:xfrm>
          <a:off x="958850" y="1998663"/>
          <a:ext cx="8394700" cy="1987550"/>
        </p:xfrm>
        <a:graphic>
          <a:graphicData uri="http://schemas.openxmlformats.org/presentationml/2006/ole">
            <mc:AlternateContent xmlns:mc="http://schemas.openxmlformats.org/markup-compatibility/2006">
              <mc:Choice xmlns:v="urn:schemas-microsoft-com:vml" Requires="v">
                <p:oleObj name="Macro-Enabled Worksheet" r:id="rId3" imgW="8394759" imgH="1987406" progId="Excel.SheetMacroEnabled.12">
                  <p:link updateAutomatic="1"/>
                </p:oleObj>
              </mc:Choice>
              <mc:Fallback>
                <p:oleObj name="Macro-Enabled Worksheet" r:id="rId3" imgW="8394759" imgH="1987406" progId="Excel.SheetMacroEnabled.12">
                  <p:link updateAutomatic="1"/>
                  <p:pic>
                    <p:nvPicPr>
                      <p:cNvPr id="0" name=""/>
                      <p:cNvPicPr/>
                      <p:nvPr/>
                    </p:nvPicPr>
                    <p:blipFill>
                      <a:blip r:embed="rId4"/>
                      <a:stretch>
                        <a:fillRect/>
                      </a:stretch>
                    </p:blipFill>
                    <p:spPr>
                      <a:xfrm>
                        <a:off x="958850" y="1998663"/>
                        <a:ext cx="83947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1624156746"/>
              </p:ext>
            </p:extLst>
          </p:nvPr>
        </p:nvGraphicFramePr>
        <p:xfrm>
          <a:off x="1144588" y="1577975"/>
          <a:ext cx="8423275" cy="4449763"/>
        </p:xfrm>
        <a:graphic>
          <a:graphicData uri="http://schemas.openxmlformats.org/presentationml/2006/ole">
            <mc:AlternateContent xmlns:mc="http://schemas.openxmlformats.org/markup-compatibility/2006">
              <mc:Choice xmlns:v="urn:schemas-microsoft-com:vml" Requires="v">
                <p:oleObj name="Macro-Enabled Worksheet" r:id="rId3" imgW="10102702" imgH="5486400" progId="Excel.SheetMacroEnabled.12">
                  <p:link updateAutomatic="1"/>
                </p:oleObj>
              </mc:Choice>
              <mc:Fallback>
                <p:oleObj name="Macro-Enabled Worksheet" r:id="rId3" imgW="10102702" imgH="5486400" progId="Excel.SheetMacroEnabled.12">
                  <p:link updateAutomatic="1"/>
                  <p:pic>
                    <p:nvPicPr>
                      <p:cNvPr id="0" name=""/>
                      <p:cNvPicPr/>
                      <p:nvPr/>
                    </p:nvPicPr>
                    <p:blipFill>
                      <a:blip r:embed="rId4"/>
                      <a:stretch>
                        <a:fillRect/>
                      </a:stretch>
                    </p:blipFill>
                    <p:spPr>
                      <a:xfrm>
                        <a:off x="1144588" y="1577975"/>
                        <a:ext cx="8423275" cy="444976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1324601945"/>
              </p:ext>
            </p:extLst>
          </p:nvPr>
        </p:nvGraphicFramePr>
        <p:xfrm>
          <a:off x="1174750" y="2555875"/>
          <a:ext cx="8637588" cy="361950"/>
        </p:xfrm>
        <a:graphic>
          <a:graphicData uri="http://schemas.openxmlformats.org/presentationml/2006/ole">
            <mc:AlternateContent xmlns:mc="http://schemas.openxmlformats.org/markup-compatibility/2006">
              <mc:Choice xmlns:v="urn:schemas-microsoft-com:vml" Requires="v">
                <p:oleObj name="Macro-Enabled Worksheet" r:id="rId3" imgW="8394759" imgH="336537" progId="Excel.SheetMacroEnabled.12">
                  <p:link updateAutomatic="1"/>
                </p:oleObj>
              </mc:Choice>
              <mc:Fallback>
                <p:oleObj name="Macro-Enabled Worksheet" r:id="rId3" imgW="8394759" imgH="336537" progId="Excel.SheetMacroEnabled.12">
                  <p:link updateAutomatic="1"/>
                  <p:pic>
                    <p:nvPicPr>
                      <p:cNvPr id="0" name=""/>
                      <p:cNvPicPr/>
                      <p:nvPr/>
                    </p:nvPicPr>
                    <p:blipFill>
                      <a:blip r:embed="rId4"/>
                      <a:stretch>
                        <a:fillRect/>
                      </a:stretch>
                    </p:blipFill>
                    <p:spPr>
                      <a:xfrm>
                        <a:off x="1174750" y="2555875"/>
                        <a:ext cx="8637588" cy="3619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3172392766"/>
              </p:ext>
            </p:extLst>
          </p:nvPr>
        </p:nvGraphicFramePr>
        <p:xfrm>
          <a:off x="376517" y="1838638"/>
          <a:ext cx="11232777" cy="3190826"/>
        </p:xfrm>
        <a:graphic>
          <a:graphicData uri="http://schemas.openxmlformats.org/presentationml/2006/ole">
            <mc:AlternateContent xmlns:mc="http://schemas.openxmlformats.org/markup-compatibility/2006">
              <mc:Choice xmlns:v="urn:schemas-microsoft-com:vml" Requires="v">
                <p:oleObj name="Macro-Enabled Worksheet" r:id="rId3" imgW="13620661" imgH="4006981" progId="Excel.SheetMacroEnabled.12">
                  <p:link updateAutomatic="1"/>
                </p:oleObj>
              </mc:Choice>
              <mc:Fallback>
                <p:oleObj name="Macro-Enabled Worksheet" r:id="rId3" imgW="13620661" imgH="4006981" progId="Excel.SheetMacroEnabled.12">
                  <p:link updateAutomatic="1"/>
                  <p:pic>
                    <p:nvPicPr>
                      <p:cNvPr id="0" name=""/>
                      <p:cNvPicPr/>
                      <p:nvPr/>
                    </p:nvPicPr>
                    <p:blipFill>
                      <a:blip r:embed="rId4"/>
                      <a:stretch>
                        <a:fillRect/>
                      </a:stretch>
                    </p:blipFill>
                    <p:spPr>
                      <a:xfrm>
                        <a:off x="376517" y="1838638"/>
                        <a:ext cx="11232777" cy="3190826"/>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3415310594"/>
              </p:ext>
            </p:extLst>
          </p:nvPr>
        </p:nvGraphicFramePr>
        <p:xfrm>
          <a:off x="403225" y="1689100"/>
          <a:ext cx="11385550" cy="3473450"/>
        </p:xfrm>
        <a:graphic>
          <a:graphicData uri="http://schemas.openxmlformats.org/presentationml/2006/ole">
            <mc:AlternateContent xmlns:mc="http://schemas.openxmlformats.org/markup-compatibility/2006">
              <mc:Choice xmlns:v="urn:schemas-microsoft-com:vml" Requires="v">
                <p:oleObj name="Macro-Enabled Worksheet" r:id="rId2" imgW="11385698" imgH="3473542" progId="Excel.SheetMacroEnabled.12">
                  <p:link updateAutomatic="1"/>
                </p:oleObj>
              </mc:Choice>
              <mc:Fallback>
                <p:oleObj name="Macro-Enabled Worksheet" r:id="rId2" imgW="11385698" imgH="3473542" progId="Excel.SheetMacroEnabled.12">
                  <p:link updateAutomatic="1"/>
                  <p:pic>
                    <p:nvPicPr>
                      <p:cNvPr id="0" name=""/>
                      <p:cNvPicPr/>
                      <p:nvPr/>
                    </p:nvPicPr>
                    <p:blipFill>
                      <a:blip r:embed="rId3"/>
                      <a:stretch>
                        <a:fillRect/>
                      </a:stretch>
                    </p:blipFill>
                    <p:spPr>
                      <a:xfrm>
                        <a:off x="403225" y="1689100"/>
                        <a:ext cx="11385550" cy="3473450"/>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553918408"/>
              </p:ext>
            </p:extLst>
          </p:nvPr>
        </p:nvGraphicFramePr>
        <p:xfrm>
          <a:off x="403225" y="1689100"/>
          <a:ext cx="11385550" cy="3473450"/>
        </p:xfrm>
        <a:graphic>
          <a:graphicData uri="http://schemas.openxmlformats.org/presentationml/2006/ole">
            <mc:AlternateContent xmlns:mc="http://schemas.openxmlformats.org/markup-compatibility/2006">
              <mc:Choice xmlns:v="urn:schemas-microsoft-com:vml" Requires="v">
                <p:oleObj name="Macro-Enabled Worksheet" r:id="rId2" imgW="11385698" imgH="3473542" progId="Excel.SheetMacroEnabled.12">
                  <p:link updateAutomatic="1"/>
                </p:oleObj>
              </mc:Choice>
              <mc:Fallback>
                <p:oleObj name="Macro-Enabled Worksheet" r:id="rId2" imgW="11385698" imgH="3473542" progId="Excel.SheetMacroEnabled.12">
                  <p:link updateAutomatic="1"/>
                  <p:pic>
                    <p:nvPicPr>
                      <p:cNvPr id="0" name=""/>
                      <p:cNvPicPr/>
                      <p:nvPr/>
                    </p:nvPicPr>
                    <p:blipFill>
                      <a:blip r:embed="rId3"/>
                      <a:stretch>
                        <a:fillRect/>
                      </a:stretch>
                    </p:blipFill>
                    <p:spPr>
                      <a:xfrm>
                        <a:off x="403225" y="1689100"/>
                        <a:ext cx="11385550" cy="3473450"/>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657596707"/>
              </p:ext>
            </p:extLst>
          </p:nvPr>
        </p:nvGraphicFramePr>
        <p:xfrm>
          <a:off x="377303" y="1030941"/>
          <a:ext cx="8201922" cy="5240343"/>
        </p:xfrm>
        <a:graphic>
          <a:graphicData uri="http://schemas.openxmlformats.org/presentationml/2006/ole">
            <mc:AlternateContent xmlns:mc="http://schemas.openxmlformats.org/markup-compatibility/2006">
              <mc:Choice xmlns:v="urn:schemas-microsoft-com:vml" Requires="v">
                <p:oleObj name="Macro-Enabled Worksheet" r:id="rId3" imgW="12674718" imgH="9016856" progId="Excel.SheetMacroEnabled.12">
                  <p:link updateAutomatic="1"/>
                </p:oleObj>
              </mc:Choice>
              <mc:Fallback>
                <p:oleObj name="Macro-Enabled Worksheet" r:id="rId3" imgW="12674718" imgH="9016856" progId="Excel.SheetMacroEnabled.12">
                  <p:link updateAutomatic="1"/>
                  <p:pic>
                    <p:nvPicPr>
                      <p:cNvPr id="0" name=""/>
                      <p:cNvPicPr/>
                      <p:nvPr/>
                    </p:nvPicPr>
                    <p:blipFill>
                      <a:blip r:embed="rId4"/>
                      <a:stretch>
                        <a:fillRect/>
                      </a:stretch>
                    </p:blipFill>
                    <p:spPr>
                      <a:xfrm>
                        <a:off x="377303" y="1030941"/>
                        <a:ext cx="8201922" cy="5240343"/>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2107387753"/>
              </p:ext>
            </p:extLst>
          </p:nvPr>
        </p:nvGraphicFramePr>
        <p:xfrm>
          <a:off x="852488" y="962025"/>
          <a:ext cx="3486150" cy="152400"/>
        </p:xfrm>
        <a:graphic>
          <a:graphicData uri="http://schemas.openxmlformats.org/presentationml/2006/ole">
            <mc:AlternateContent xmlns:mc="http://schemas.openxmlformats.org/markup-compatibility/2006">
              <mc:Choice xmlns:v="urn:schemas-microsoft-com:vml" Requires="v">
                <p:oleObj name="Macro-Enabled Worksheet" r:id="rId5" imgW="3391077" imgH="6363" progId="Excel.SheetMacroEnabled.12">
                  <p:link updateAutomatic="1"/>
                </p:oleObj>
              </mc:Choice>
              <mc:Fallback>
                <p:oleObj name="Macro-Enabled Worksheet" r:id="rId5" imgW="3391077" imgH="6363" progId="Excel.SheetMacroEnabled.12">
                  <p:link updateAutomatic="1"/>
                  <p:pic>
                    <p:nvPicPr>
                      <p:cNvPr id="0" name=""/>
                      <p:cNvPicPr/>
                      <p:nvPr/>
                    </p:nvPicPr>
                    <p:blipFill>
                      <a:blip r:embed="rId6"/>
                      <a:stretch>
                        <a:fillRect/>
                      </a:stretch>
                    </p:blipFill>
                    <p:spPr>
                      <a:xfrm>
                        <a:off x="852488" y="962025"/>
                        <a:ext cx="3486150" cy="1524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A9BF04E-9042-4397-8AD5-790E790EB2D0}"/>
              </a:ext>
            </a:extLst>
          </p:cNvPr>
          <p:cNvPicPr>
            <a:picLocks noChangeAspect="1"/>
          </p:cNvPicPr>
          <p:nvPr/>
        </p:nvPicPr>
        <p:blipFill>
          <a:blip r:embed="rId7"/>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638061114"/>
              </p:ext>
            </p:extLst>
          </p:nvPr>
        </p:nvGraphicFramePr>
        <p:xfrm>
          <a:off x="931863" y="1609725"/>
          <a:ext cx="8394700" cy="2813050"/>
        </p:xfrm>
        <a:graphic>
          <a:graphicData uri="http://schemas.openxmlformats.org/presentationml/2006/ole">
            <mc:AlternateContent xmlns:mc="http://schemas.openxmlformats.org/markup-compatibility/2006">
              <mc:Choice xmlns:v="urn:schemas-microsoft-com:vml" Requires="v">
                <p:oleObj name="Macro-Enabled Worksheet" r:id="rId2" imgW="8394759" imgH="2813194" progId="Excel.SheetMacroEnabled.12">
                  <p:link updateAutomatic="1"/>
                </p:oleObj>
              </mc:Choice>
              <mc:Fallback>
                <p:oleObj name="Macro-Enabled Worksheet" r:id="rId2" imgW="8394759" imgH="2813194" progId="Excel.SheetMacroEnabled.12">
                  <p:link updateAutomatic="1"/>
                  <p:pic>
                    <p:nvPicPr>
                      <p:cNvPr id="0" name=""/>
                      <p:cNvPicPr/>
                      <p:nvPr/>
                    </p:nvPicPr>
                    <p:blipFill>
                      <a:blip r:embed="rId3"/>
                      <a:stretch>
                        <a:fillRect/>
                      </a:stretch>
                    </p:blipFill>
                    <p:spPr>
                      <a:xfrm>
                        <a:off x="931863" y="1609725"/>
                        <a:ext cx="8394700" cy="281305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057399" y="3550122"/>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2021-2024</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430228690"/>
              </p:ext>
            </p:extLst>
          </p:nvPr>
        </p:nvGraphicFramePr>
        <p:xfrm>
          <a:off x="954088" y="2127250"/>
          <a:ext cx="8636000" cy="1452563"/>
        </p:xfrm>
        <a:graphic>
          <a:graphicData uri="http://schemas.openxmlformats.org/presentationml/2006/ole">
            <mc:AlternateContent xmlns:mc="http://schemas.openxmlformats.org/markup-compatibility/2006">
              <mc:Choice xmlns:v="urn:schemas-microsoft-com:vml" Requires="v">
                <p:oleObj name="Macro-Enabled Worksheet" r:id="rId3" imgW="8394759" imgH="1371600" progId="Excel.SheetMacroEnabled.12">
                  <p:link updateAutomatic="1"/>
                </p:oleObj>
              </mc:Choice>
              <mc:Fallback>
                <p:oleObj name="Macro-Enabled Worksheet" r:id="rId3" imgW="8394759" imgH="1371600" progId="Excel.SheetMacroEnabled.12">
                  <p:link updateAutomatic="1"/>
                  <p:pic>
                    <p:nvPicPr>
                      <p:cNvPr id="0" name=""/>
                      <p:cNvPicPr/>
                      <p:nvPr/>
                    </p:nvPicPr>
                    <p:blipFill>
                      <a:blip r:embed="rId4"/>
                      <a:stretch>
                        <a:fillRect/>
                      </a:stretch>
                    </p:blipFill>
                    <p:spPr>
                      <a:xfrm>
                        <a:off x="954088" y="2127250"/>
                        <a:ext cx="8636000" cy="14525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2319943255"/>
              </p:ext>
            </p:extLst>
          </p:nvPr>
        </p:nvGraphicFramePr>
        <p:xfrm>
          <a:off x="1112838" y="2058988"/>
          <a:ext cx="8636000" cy="1612900"/>
        </p:xfrm>
        <a:graphic>
          <a:graphicData uri="http://schemas.openxmlformats.org/presentationml/2006/ole">
            <mc:AlternateContent xmlns:mc="http://schemas.openxmlformats.org/markup-compatibility/2006">
              <mc:Choice xmlns:v="urn:schemas-microsoft-com:vml" Requires="v">
                <p:oleObj name="Macro-Enabled Worksheet" r:id="rId3" imgW="8394759" imgH="1492145" progId="Excel.SheetMacroEnabled.12">
                  <p:link updateAutomatic="1"/>
                </p:oleObj>
              </mc:Choice>
              <mc:Fallback>
                <p:oleObj name="Macro-Enabled Worksheet" r:id="rId3" imgW="8394759" imgH="1492145" progId="Excel.SheetMacroEnabled.12">
                  <p:link updateAutomatic="1"/>
                  <p:pic>
                    <p:nvPicPr>
                      <p:cNvPr id="0" name=""/>
                      <p:cNvPicPr/>
                      <p:nvPr/>
                    </p:nvPicPr>
                    <p:blipFill>
                      <a:blip r:embed="rId4"/>
                      <a:stretch>
                        <a:fillRect/>
                      </a:stretch>
                    </p:blipFill>
                    <p:spPr>
                      <a:xfrm>
                        <a:off x="1112838" y="2058988"/>
                        <a:ext cx="8636000" cy="1612900"/>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392668543"/>
              </p:ext>
            </p:extLst>
          </p:nvPr>
        </p:nvGraphicFramePr>
        <p:xfrm>
          <a:off x="1033463" y="2132013"/>
          <a:ext cx="7785100" cy="1368425"/>
        </p:xfrm>
        <a:graphic>
          <a:graphicData uri="http://schemas.openxmlformats.org/presentationml/2006/ole">
            <mc:AlternateContent xmlns:mc="http://schemas.openxmlformats.org/markup-compatibility/2006">
              <mc:Choice xmlns:v="urn:schemas-microsoft-com:vml" Requires="v">
                <p:oleObj name="Macro-Enabled Worksheet" r:id="rId3" imgW="7575698" imgH="1384326" progId="Excel.SheetMacroEnabled.12">
                  <p:link updateAutomatic="1"/>
                </p:oleObj>
              </mc:Choice>
              <mc:Fallback>
                <p:oleObj name="Macro-Enabled Worksheet" r:id="rId3" imgW="7575698" imgH="1384326" progId="Excel.SheetMacroEnabled.12">
                  <p:link updateAutomatic="1"/>
                  <p:pic>
                    <p:nvPicPr>
                      <p:cNvPr id="0" name=""/>
                      <p:cNvPicPr/>
                      <p:nvPr/>
                    </p:nvPicPr>
                    <p:blipFill>
                      <a:blip r:embed="rId4"/>
                      <a:stretch>
                        <a:fillRect/>
                      </a:stretch>
                    </p:blipFill>
                    <p:spPr>
                      <a:xfrm>
                        <a:off x="1033463" y="2132013"/>
                        <a:ext cx="7785100" cy="13684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customXml/itemProps3.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815</TotalTime>
  <Words>1394</Words>
  <Application>Microsoft Office PowerPoint</Application>
  <PresentationFormat>Widescreen</PresentationFormat>
  <Paragraphs>87</Paragraphs>
  <Slides>22</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15</vt:i4>
      </vt:variant>
      <vt:variant>
        <vt:lpstr>Slide Titles</vt:lpstr>
      </vt:variant>
      <vt:variant>
        <vt:i4>22</vt:i4>
      </vt:variant>
    </vt:vector>
  </HeadingPairs>
  <TitlesOfParts>
    <vt:vector size="44" baseType="lpstr">
      <vt:lpstr>ＭＳ Ｐゴシック</vt:lpstr>
      <vt:lpstr>宋体</vt:lpstr>
      <vt:lpstr>Arial</vt:lpstr>
      <vt:lpstr>Calibri</vt:lpstr>
      <vt:lpstr>Calibri Light</vt:lpstr>
      <vt:lpstr>Open Sans</vt:lpstr>
      <vt:lpstr>Office Theme</vt:lpstr>
      <vt:lpstr>C:\GitHubRepository\CMMITools\2024-05-04to05-10 (A5) C384400 NASA\00_Data_Reference.xlsm!pptxCover!R4C2:R12C2</vt:lpstr>
      <vt:lpstr>C:\GitHubRepository\CMMITools\2024-05-04to05-10 (A5) C384400 NASA\00_Data_Reference.xlsm!pptxCover!R15C2:R17C2</vt:lpstr>
      <vt:lpstr>C:\GitHubRepository\CMMITools\2024-05-04to05-10 (A5) C384400 NASA\00_Data_Reference.xlsm!pptxCover!R20C2</vt:lpstr>
      <vt:lpstr>C:\GitHubRepository\CMMITools\2024-05-04to05-10 (A5) C384400 NASA\00_Data_Reference.xlsm!pptxLink1!R1C1:R7C2</vt:lpstr>
      <vt:lpstr>C:\GitHubRepository\CMMITools\2024-05-04to05-10 (A5) C384400 NASA\00_Data_Reference.xlsm!pptxLink1!R10C1:R18C2</vt:lpstr>
      <vt:lpstr>C:\GitHubRepository\CMMITools\2024-05-04to05-10 (A5) C384400 NASA\00_Data_Reference.xlsm!pptxLink2!R1C1:R4C1</vt:lpstr>
      <vt:lpstr>C:\GitHubRepository\CMMITools\2024-05-04to05-10 (A5) C384400 NASA\00_Data_Reference.xlsm!pptxLink1!R20C1:R31C2</vt:lpstr>
      <vt:lpstr>C:\GitHubRepository\CMMITools\2024-05-04to05-10 (A5) C384400 NASA\00_Data_Reference.xlsm!pptxLink3!R2C1:R24C9</vt:lpstr>
      <vt:lpstr>C:\GitHubRepository\CMMITools\2024-05-04to05-10 (A5) C384400 NASA\00_Data_Reference.xlsm!pptxLink1!R6C1:R7C2</vt:lpstr>
      <vt:lpstr>C:\GitHubRepository\CMMITools\2024-05-04to05-10 (A5) C384400 NASA\00_Data_Reference.xlsm!pptxLink4!R10C1:R27C20</vt:lpstr>
      <vt:lpstr>C:\GitHubRepository\CMMITools\2024-05-04to05-10 (A5) C384400 NASA\00_Data_Reference.xlsm!pptxLink5!R1C1:R11C5</vt:lpstr>
      <vt:lpstr>C:\GitHubRepository\CMMITools\2024-05-04to05-10 (A5) C384400 NASA\00_Data_Reference.xlsm!pptxLink5!R15C1:R21C5</vt:lpstr>
      <vt:lpstr>C:\GitHubRepository\CMMITools\2024-05-04to05-10 (A5) C384400 NASA\00_Data_Reference.xlsm!OULC!R50C2:R89C22</vt:lpstr>
      <vt:lpstr>C:\GitHubRepository\CMMITools\2024-05-04to05-10 (A5) C384400 NASA\00_Data_Reference.xlsm!pptxLink1!R8C4</vt:lpstr>
      <vt:lpstr>C:\GitHubRepository\CMMITools\2024-05-04to05-10 (A5) C384400 NASA\00_Data_Reference.xlsm!pptxLink1!R33C1:R40C2</vt:lpstr>
      <vt:lpstr>PowerPoint Presentation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Melanie Van Zyl</cp:lastModifiedBy>
  <cp:revision>85</cp:revision>
  <dcterms:created xsi:type="dcterms:W3CDTF">2018-03-14T12:19:45Z</dcterms:created>
  <dcterms:modified xsi:type="dcterms:W3CDTF">2024-05-20T07:45:35Z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