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1552" r:id="rId6"/>
    <p:sldId id="1550" r:id="rId7"/>
    <p:sldId id="1541" r:id="rId8"/>
    <p:sldId id="270" r:id="rId9"/>
    <p:sldId id="928" r:id="rId10"/>
    <p:sldId id="913" r:id="rId11"/>
    <p:sldId id="1497" r:id="rId12"/>
    <p:sldId id="1543" r:id="rId13"/>
    <p:sldId id="310" r:id="rId14"/>
    <p:sldId id="274" r:id="rId15"/>
    <p:sldId id="914" r:id="rId16"/>
    <p:sldId id="930" r:id="rId17"/>
    <p:sldId id="1506" r:id="rId18"/>
    <p:sldId id="1507" r:id="rId19"/>
    <p:sldId id="1498" r:id="rId20"/>
    <p:sldId id="1573" r:id="rId21"/>
    <p:sldId id="1544" r:id="rId22"/>
    <p:sldId id="887" r:id="rId23"/>
    <p:sldId id="888" r:id="rId24"/>
    <p:sldId id="889" r:id="rId25"/>
    <p:sldId id="890" r:id="rId26"/>
    <p:sldId id="891" r:id="rId27"/>
    <p:sldId id="892" r:id="rId28"/>
    <p:sldId id="894" r:id="rId29"/>
    <p:sldId id="895" r:id="rId30"/>
    <p:sldId id="896" r:id="rId31"/>
    <p:sldId id="897" r:id="rId32"/>
    <p:sldId id="898" r:id="rId33"/>
    <p:sldId id="899" r:id="rId34"/>
    <p:sldId id="900" r:id="rId35"/>
    <p:sldId id="901" r:id="rId36"/>
    <p:sldId id="902" r:id="rId37"/>
    <p:sldId id="903" r:id="rId38"/>
    <p:sldId id="904" r:id="rId39"/>
    <p:sldId id="906" r:id="rId40"/>
    <p:sldId id="907" r:id="rId41"/>
    <p:sldId id="1548" r:id="rId42"/>
    <p:sldId id="910" r:id="rId43"/>
    <p:sldId id="919" r:id="rId44"/>
    <p:sldId id="1538" r:id="rId45"/>
    <p:sldId id="1546" r:id="rId46"/>
    <p:sldId id="360" r:id="rId47"/>
    <p:sldId id="1551" r:id="rId48"/>
    <p:sldId id="1504" r:id="rId49"/>
    <p:sldId id="1500" r:id="rId50"/>
    <p:sldId id="1574" r:id="rId51"/>
    <p:sldId id="1503" r:id="rId52"/>
    <p:sldId id="1510" r:id="rId53"/>
    <p:sldId id="1547"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1632" autoAdjust="0"/>
  </p:normalViewPr>
  <p:slideViewPr>
    <p:cSldViewPr snapToGrid="0">
      <p:cViewPr>
        <p:scale>
          <a:sx n="40" d="100"/>
          <a:sy n="40" d="100"/>
        </p:scale>
        <p:origin x="1736" y="432"/>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5/21/2024</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5/21/2024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dirty="0"/>
          </a:p>
        </p:txBody>
      </p:sp>
    </p:spTree>
    <p:extLst>
      <p:ext uri="{BB962C8B-B14F-4D97-AF65-F5344CB8AC3E}">
        <p14:creationId xmlns:p14="http://schemas.microsoft.com/office/powerpoint/2010/main" val="113565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C:\GitHubRepository\CMMITools\2024-05-04to05-10%20(A5)%20C384400%20NASA\00_Data_Reference.xlsm!pptxCover!R4C2:R13C2" TargetMode="External"/><Relationship Id="rId1" Type="http://schemas.openxmlformats.org/officeDocument/2006/relationships/slideLayout" Target="../slideLayouts/slideLayout1.xml"/><Relationship Id="rId6" Type="http://schemas.openxmlformats.org/officeDocument/2006/relationships/oleObject" Target="file:///C:\GitHubRepository\CMMITools\2024-05-04to05-10%20(A5)%20C384400%20NASA\00_Data_Reference.xlsm!pptxCover!R22C2" TargetMode="External"/><Relationship Id="rId5" Type="http://schemas.openxmlformats.org/officeDocument/2006/relationships/image" Target="../media/image4.emf"/><Relationship Id="rId4" Type="http://schemas.openxmlformats.org/officeDocument/2006/relationships/oleObject" Target="file:///C:\GitHubRepository\CMMITools\2024-05-04to05-10%20(A5)%20C384400%20NASA\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1!R20C1:R31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1.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3!R2C1:R24C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2.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13.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1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file:///C:\GitHubRepository\CMMITools\2024-05-04to05-10%20(A5)%20C384400%20NASA\00_Data_Reference.xlsm!pptxLink5!R1C1:R1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file:///C:\GitHubRepository\CMMITools\2024-05-04to05-10%20(A5)%20C384400%20NASA\00_Data_Reference.xlsm!pptxLink5!R15C1:R2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1!R9C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emf"/></Relationships>
</file>

<file path=ppt/slides/_rels/slide41.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1!R9C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9.emf"/><Relationship Id="rId5" Type="http://schemas.openxmlformats.org/officeDocument/2006/relationships/image" Target="../media/image67.emf"/><Relationship Id="rId4" Type="http://schemas.openxmlformats.org/officeDocument/2006/relationships/image" Target="../media/image6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6!R2C2:R13C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oleObject" Target="file:///C:\GitHubRepository\CMMITools\2024-05-04to05-10%20(A5)%20C384400%20NASA\00_Data_Reference.xlsm!pptxLink7!R2C2:R16C4"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oleObject" Target="file:///C:\GitHubRepository\CMMITools\2024-05-04to05-10%20(A5)%20C384400%20NASA\00_Data_Reference.xlsm!pptxLink7!R18C2:R32C4"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50.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oleObject" Target="file:///C:\GitHubRepository\CMMITools\2024-05-04to05-10%20(A5)%20C384400%20NASA\00_Data_Reference.xlsm!pptxCover!R26C2:R33C4"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resources.sei.cmu.edu/library/asset-view.cfm?assetid=20208" TargetMode="External"/><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6.emf"/><Relationship Id="rId4" Type="http://schemas.openxmlformats.org/officeDocument/2006/relationships/oleObject" Target="file:///C:\GitHubRepository\CMMITools\2024-05-04to05-10%20(A5)%20C384400%20NASA\00_Data_Reference.xlsm!pptxCover!R23C7"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1!R10C1:R18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7.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3909248146"/>
              </p:ext>
            </p:extLst>
          </p:nvPr>
        </p:nvGraphicFramePr>
        <p:xfrm>
          <a:off x="3451225" y="1887538"/>
          <a:ext cx="5289550" cy="3124200"/>
        </p:xfrm>
        <a:graphic>
          <a:graphicData uri="http://schemas.openxmlformats.org/presentationml/2006/ole">
            <mc:AlternateContent xmlns:mc="http://schemas.openxmlformats.org/markup-compatibility/2006">
              <mc:Choice xmlns:v="urn:schemas-microsoft-com:vml" Requires="v">
                <p:oleObj name="Macro-Enabled Worksheet" r:id="rId2" imgW="5289698" imgH="3124279" progId="Excel.SheetMacroEnabled.12">
                  <p:link updateAutomatic="1"/>
                </p:oleObj>
              </mc:Choice>
              <mc:Fallback>
                <p:oleObj name="Macro-Enabled Worksheet" r:id="rId2" imgW="5289698" imgH="3124279" progId="Excel.SheetMacroEnabled.12">
                  <p:link updateAutomatic="1"/>
                  <p:pic>
                    <p:nvPicPr>
                      <p:cNvPr id="0" name=""/>
                      <p:cNvPicPr/>
                      <p:nvPr/>
                    </p:nvPicPr>
                    <p:blipFill>
                      <a:blip r:embed="rId3"/>
                      <a:stretch>
                        <a:fillRect/>
                      </a:stretch>
                    </p:blipFill>
                    <p:spPr>
                      <a:xfrm>
                        <a:off x="3451225" y="1887538"/>
                        <a:ext cx="5289550" cy="3124200"/>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650836153"/>
              </p:ext>
            </p:extLst>
          </p:nvPr>
        </p:nvGraphicFramePr>
        <p:xfrm>
          <a:off x="3327400" y="5384800"/>
          <a:ext cx="5537200" cy="657225"/>
        </p:xfrm>
        <a:graphic>
          <a:graphicData uri="http://schemas.openxmlformats.org/presentationml/2006/ole">
            <mc:AlternateContent xmlns:mc="http://schemas.openxmlformats.org/markup-compatibility/2006">
              <mc:Choice xmlns:v="urn:schemas-microsoft-com:vml" Requires="v">
                <p:oleObj name="Macro-Enabled Worksheet" r:id="rId4" imgW="5289698" imgH="666711" progId="Excel.SheetMacroEnabled.12">
                  <p:link updateAutomatic="1"/>
                </p:oleObj>
              </mc:Choice>
              <mc:Fallback>
                <p:oleObj name="Macro-Enabled Worksheet" r:id="rId4" imgW="5289698" imgH="666711" progId="Excel.SheetMacroEnabled.12">
                  <p:link updateAutomatic="1"/>
                  <p:pic>
                    <p:nvPicPr>
                      <p:cNvPr id="0" name=""/>
                      <p:cNvPicPr/>
                      <p:nvPr/>
                    </p:nvPicPr>
                    <p:blipFill>
                      <a:blip r:embed="rId5"/>
                      <a:stretch>
                        <a:fillRect/>
                      </a:stretch>
                    </p:blipFill>
                    <p:spPr>
                      <a:xfrm>
                        <a:off x="3327400" y="5384800"/>
                        <a:ext cx="5537200" cy="65722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2454459454"/>
              </p:ext>
            </p:extLst>
          </p:nvPr>
        </p:nvGraphicFramePr>
        <p:xfrm>
          <a:off x="3451225" y="5095875"/>
          <a:ext cx="5289550" cy="273050"/>
        </p:xfrm>
        <a:graphic>
          <a:graphicData uri="http://schemas.openxmlformats.org/presentationml/2006/ole">
            <mc:AlternateContent xmlns:mc="http://schemas.openxmlformats.org/markup-compatibility/2006">
              <mc:Choice xmlns:v="urn:schemas-microsoft-com:vml" Requires="v">
                <p:oleObj name="Macro-Enabled Worksheet" r:id="rId6" imgW="5289698" imgH="272906" progId="Excel.SheetMacroEnabled.12">
                  <p:link updateAutomatic="1"/>
                </p:oleObj>
              </mc:Choice>
              <mc:Fallback>
                <p:oleObj name="Macro-Enabled Worksheet" r:id="rId6" imgW="5289698" imgH="272906" progId="Excel.SheetMacroEnabled.12">
                  <p:link updateAutomatic="1"/>
                  <p:pic>
                    <p:nvPicPr>
                      <p:cNvPr id="0" name=""/>
                      <p:cNvPicPr/>
                      <p:nvPr/>
                    </p:nvPicPr>
                    <p:blipFill>
                      <a:blip r:embed="rId7"/>
                      <a:stretch>
                        <a:fillRect/>
                      </a:stretch>
                    </p:blipFill>
                    <p:spPr>
                      <a:xfrm>
                        <a:off x="3451225" y="5095875"/>
                        <a:ext cx="528955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373410000"/>
              </p:ext>
            </p:extLst>
          </p:nvPr>
        </p:nvGraphicFramePr>
        <p:xfrm>
          <a:off x="1047750" y="2287588"/>
          <a:ext cx="8394700" cy="1987550"/>
        </p:xfrm>
        <a:graphic>
          <a:graphicData uri="http://schemas.openxmlformats.org/presentationml/2006/ole">
            <mc:AlternateContent xmlns:mc="http://schemas.openxmlformats.org/markup-compatibility/2006">
              <mc:Choice xmlns:v="urn:schemas-microsoft-com:vml" Requires="v">
                <p:oleObj name="Macro-Enabled Worksheet" r:id="rId3" imgW="8394759" imgH="1987406" progId="Excel.SheetMacroEnabled.12">
                  <p:link updateAutomatic="1"/>
                </p:oleObj>
              </mc:Choice>
              <mc:Fallback>
                <p:oleObj name="Macro-Enabled Worksheet" r:id="rId3" imgW="8394759" imgH="1987406" progId="Excel.SheetMacroEnabled.12">
                  <p:link updateAutomatic="1"/>
                  <p:pic>
                    <p:nvPicPr>
                      <p:cNvPr id="0" name=""/>
                      <p:cNvPicPr/>
                      <p:nvPr/>
                    </p:nvPicPr>
                    <p:blipFill>
                      <a:blip r:embed="rId4"/>
                      <a:stretch>
                        <a:fillRect/>
                      </a:stretch>
                    </p:blipFill>
                    <p:spPr>
                      <a:xfrm>
                        <a:off x="1047750" y="2287588"/>
                        <a:ext cx="83947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2054870408"/>
              </p:ext>
            </p:extLst>
          </p:nvPr>
        </p:nvGraphicFramePr>
        <p:xfrm>
          <a:off x="1116013" y="1581150"/>
          <a:ext cx="8677275" cy="4584700"/>
        </p:xfrm>
        <a:graphic>
          <a:graphicData uri="http://schemas.openxmlformats.org/presentationml/2006/ole">
            <mc:AlternateContent xmlns:mc="http://schemas.openxmlformats.org/markup-compatibility/2006">
              <mc:Choice xmlns:v="urn:schemas-microsoft-com:vml" Requires="v">
                <p:oleObj name="Macro-Enabled Worksheet" r:id="rId3" imgW="10102702" imgH="5486400" progId="Excel.SheetMacroEnabled.12">
                  <p:link updateAutomatic="1"/>
                </p:oleObj>
              </mc:Choice>
              <mc:Fallback>
                <p:oleObj name="Macro-Enabled Worksheet" r:id="rId3" imgW="10102702" imgH="5486400" progId="Excel.SheetMacroEnabled.12">
                  <p:link updateAutomatic="1"/>
                  <p:pic>
                    <p:nvPicPr>
                      <p:cNvPr id="0" name=""/>
                      <p:cNvPicPr/>
                      <p:nvPr/>
                    </p:nvPicPr>
                    <p:blipFill>
                      <a:blip r:embed="rId4"/>
                      <a:stretch>
                        <a:fillRect/>
                      </a:stretch>
                    </p:blipFill>
                    <p:spPr>
                      <a:xfrm>
                        <a:off x="1116013" y="1581150"/>
                        <a:ext cx="8677275" cy="458470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893794920"/>
              </p:ext>
            </p:extLst>
          </p:nvPr>
        </p:nvGraphicFramePr>
        <p:xfrm>
          <a:off x="1057275" y="2424113"/>
          <a:ext cx="7864475" cy="1231900"/>
        </p:xfrm>
        <a:graphic>
          <a:graphicData uri="http://schemas.openxmlformats.org/presentationml/2006/ole">
            <mc:AlternateContent xmlns:mc="http://schemas.openxmlformats.org/markup-compatibility/2006">
              <mc:Choice xmlns:v="urn:schemas-microsoft-com:vml" Requires="v">
                <p:oleObj name="Macro-Enabled Worksheet" r:id="rId3" imgW="7575698" imgH="1187424" progId="Excel.SheetMacroEnabled.12">
                  <p:link updateAutomatic="1"/>
                </p:oleObj>
              </mc:Choice>
              <mc:Fallback>
                <p:oleObj name="Macro-Enabled Worksheet" r:id="rId3" imgW="7575698" imgH="1187424" progId="Excel.SheetMacroEnabled.12">
                  <p:link updateAutomatic="1"/>
                  <p:pic>
                    <p:nvPicPr>
                      <p:cNvPr id="0" name=""/>
                      <p:cNvPicPr/>
                      <p:nvPr/>
                    </p:nvPicPr>
                    <p:blipFill>
                      <a:blip r:embed="rId4"/>
                      <a:stretch>
                        <a:fillRect/>
                      </a:stretch>
                    </p:blipFill>
                    <p:spPr>
                      <a:xfrm>
                        <a:off x="1057275" y="2424113"/>
                        <a:ext cx="7864475" cy="123190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690311222"/>
              </p:ext>
            </p:extLst>
          </p:nvPr>
        </p:nvGraphicFramePr>
        <p:xfrm>
          <a:off x="-985838" y="1566863"/>
          <a:ext cx="12688888" cy="3727450"/>
        </p:xfrm>
        <a:graphic>
          <a:graphicData uri="http://schemas.openxmlformats.org/presentationml/2006/ole">
            <mc:AlternateContent xmlns:mc="http://schemas.openxmlformats.org/markup-compatibility/2006">
              <mc:Choice xmlns:v="urn:schemas-microsoft-com:vml" Requires="v">
                <p:oleObj name="Macro-Enabled Worksheet" r:id="rId3" imgW="13620661" imgH="4006981" progId="Excel.SheetMacroEnabled.12">
                  <p:link updateAutomatic="1"/>
                </p:oleObj>
              </mc:Choice>
              <mc:Fallback>
                <p:oleObj name="Macro-Enabled Worksheet" r:id="rId3" imgW="13620661" imgH="4006981" progId="Excel.SheetMacroEnabled.12">
                  <p:link updateAutomatic="1"/>
                  <p:pic>
                    <p:nvPicPr>
                      <p:cNvPr id="0" name=""/>
                      <p:cNvPicPr/>
                      <p:nvPr/>
                    </p:nvPicPr>
                    <p:blipFill>
                      <a:blip r:embed="rId4"/>
                      <a:stretch>
                        <a:fillRect/>
                      </a:stretch>
                    </p:blipFill>
                    <p:spPr>
                      <a:xfrm>
                        <a:off x="-985838" y="1566863"/>
                        <a:ext cx="12688888" cy="3727450"/>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35184759"/>
              </p:ext>
            </p:extLst>
          </p:nvPr>
        </p:nvGraphicFramePr>
        <p:xfrm>
          <a:off x="403225" y="1689100"/>
          <a:ext cx="11385550" cy="3473450"/>
        </p:xfrm>
        <a:graphic>
          <a:graphicData uri="http://schemas.openxmlformats.org/presentationml/2006/ole">
            <mc:AlternateContent xmlns:mc="http://schemas.openxmlformats.org/markup-compatibility/2006">
              <mc:Choice xmlns:v="urn:schemas-microsoft-com:vml" Requires="v">
                <p:oleObj name="Macro-Enabled Worksheet" r:id="rId2" imgW="11385698" imgH="3473542" progId="Excel.SheetMacroEnabled.12">
                  <p:link updateAutomatic="1"/>
                </p:oleObj>
              </mc:Choice>
              <mc:Fallback>
                <p:oleObj name="Macro-Enabled Worksheet" r:id="rId2" imgW="11385698" imgH="3473542" progId="Excel.SheetMacroEnabled.12">
                  <p:link updateAutomatic="1"/>
                  <p:pic>
                    <p:nvPicPr>
                      <p:cNvPr id="0" name=""/>
                      <p:cNvPicPr/>
                      <p:nvPr/>
                    </p:nvPicPr>
                    <p:blipFill>
                      <a:blip r:embed="rId3"/>
                      <a:stretch>
                        <a:fillRect/>
                      </a:stretch>
                    </p:blipFill>
                    <p:spPr>
                      <a:xfrm>
                        <a:off x="403225" y="1689100"/>
                        <a:ext cx="11385550" cy="3473450"/>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3215839165"/>
              </p:ext>
            </p:extLst>
          </p:nvPr>
        </p:nvGraphicFramePr>
        <p:xfrm>
          <a:off x="403225" y="1689100"/>
          <a:ext cx="11385550" cy="3473450"/>
        </p:xfrm>
        <a:graphic>
          <a:graphicData uri="http://schemas.openxmlformats.org/presentationml/2006/ole">
            <mc:AlternateContent xmlns:mc="http://schemas.openxmlformats.org/markup-compatibility/2006">
              <mc:Choice xmlns:v="urn:schemas-microsoft-com:vml" Requires="v">
                <p:oleObj name="Macro-Enabled Worksheet" r:id="rId2" imgW="11385698" imgH="3473542" progId="Excel.SheetMacroEnabled.12">
                  <p:link updateAutomatic="1"/>
                </p:oleObj>
              </mc:Choice>
              <mc:Fallback>
                <p:oleObj name="Macro-Enabled Worksheet" r:id="rId2" imgW="11385698" imgH="3473542" progId="Excel.SheetMacroEnabled.12">
                  <p:link updateAutomatic="1"/>
                  <p:pic>
                    <p:nvPicPr>
                      <p:cNvPr id="0" name=""/>
                      <p:cNvPicPr/>
                      <p:nvPr/>
                    </p:nvPicPr>
                    <p:blipFill>
                      <a:blip r:embed="rId3"/>
                      <a:stretch>
                        <a:fillRect/>
                      </a:stretch>
                    </p:blipFill>
                    <p:spPr>
                      <a:xfrm>
                        <a:off x="403225" y="1689100"/>
                        <a:ext cx="11385550" cy="3473450"/>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a:bodyPr>
          <a:lstStyle/>
          <a:p>
            <a:pPr lvl="0"/>
            <a:r>
              <a:rPr lang="en-US" sz="1600" dirty="0"/>
              <a:t>Required Findings Categories:</a:t>
            </a:r>
          </a:p>
          <a:p>
            <a:pPr lvl="1"/>
            <a:r>
              <a:rPr lang="en-GB" sz="1400" u="sng" dirty="0"/>
              <a:t>Weaknesses: </a:t>
            </a:r>
            <a:r>
              <a:rPr lang="en-GB" sz="1400" dirty="0"/>
              <a:t>A type of preliminary or final finding, which is an ineffective, or lack of, implementation of one or more processes that meet the intent and value of a practice based on verified objective evidence, and applicable across the project(s) and organizational support functions (</a:t>
            </a:r>
            <a:r>
              <a:rPr lang="en-GB" sz="1400" dirty="0" err="1"/>
              <a:t>OSFs</a:t>
            </a:r>
            <a:r>
              <a:rPr lang="en-GB" sz="1400" dirty="0"/>
              <a:t>) or Organizational Unit as a whole. This is realized either by a) the process itself does not address a CMMI practice requirement, or b) the project(s) or </a:t>
            </a:r>
            <a:r>
              <a:rPr lang="en-GB" sz="1400" dirty="0" err="1"/>
              <a:t>OSFs</a:t>
            </a:r>
            <a:r>
              <a:rPr lang="en-GB" sz="1400" dirty="0"/>
              <a:t> are not following their process that meets the intent and value of the applicable CMMI practice.</a:t>
            </a:r>
          </a:p>
          <a:p>
            <a:pPr lvl="1"/>
            <a:r>
              <a:rPr lang="en-GB" sz="1400" u="sng" dirty="0"/>
              <a:t>Strengths: </a:t>
            </a:r>
            <a:r>
              <a:rPr lang="en-GB" sz="1400" dirty="0"/>
              <a:t>A type of preliminary or final finding, which is an exemplary or noteworthy implementation of a process that meets the intent and value of a CMMI model practice.</a:t>
            </a:r>
          </a:p>
          <a:p>
            <a:pPr marL="457200" lvl="1" indent="0">
              <a:buNone/>
            </a:pPr>
            <a:endParaRPr lang="en-GB" sz="1400" dirty="0"/>
          </a:p>
          <a:p>
            <a:r>
              <a:rPr lang="zh-CN" altLang="en-US" sz="1600" dirty="0">
                <a:solidFill>
                  <a:srgbClr val="1F497D"/>
                </a:solidFill>
              </a:rPr>
              <a:t>必需的调查结果分类：</a:t>
            </a:r>
            <a:endParaRPr lang="en-GB" altLang="zh-CN" sz="1600" dirty="0">
              <a:solidFill>
                <a:srgbClr val="1F497D"/>
              </a:solidFill>
            </a:endParaRPr>
          </a:p>
          <a:p>
            <a:pPr lvl="1"/>
            <a:r>
              <a:rPr lang="zh-CN" altLang="en-US" sz="1400" dirty="0">
                <a:solidFill>
                  <a:srgbClr val="1F497D"/>
                </a:solidFill>
              </a:rPr>
              <a:t>弱点：这是一种初步或最终的发现，涉及一个或多个流程的实施无效，或缺乏实施，这些流程基于验证的客观证据，旨在满足实践的意图和价值，并适用于整个项目、组织支持功能（</a:t>
            </a:r>
            <a:r>
              <a:rPr lang="en-US" altLang="zh-CN" sz="1400" dirty="0" err="1">
                <a:solidFill>
                  <a:srgbClr val="1F497D"/>
                </a:solidFill>
              </a:rPr>
              <a:t>OSFs</a:t>
            </a:r>
            <a:r>
              <a:rPr lang="zh-CN" altLang="en-US" sz="1400" dirty="0">
                <a:solidFill>
                  <a:srgbClr val="1F497D"/>
                </a:solidFill>
              </a:rPr>
              <a:t>）或组织单位。这种情况是由以下原因造成的：</a:t>
            </a:r>
            <a:r>
              <a:rPr lang="en-US" altLang="zh-CN" sz="1400" dirty="0">
                <a:solidFill>
                  <a:srgbClr val="1F497D"/>
                </a:solidFill>
              </a:rPr>
              <a:t>a) </a:t>
            </a:r>
            <a:r>
              <a:rPr lang="zh-CN" altLang="en-US" sz="1400" dirty="0">
                <a:solidFill>
                  <a:srgbClr val="1F497D"/>
                </a:solidFill>
              </a:rPr>
              <a:t>流程本身没有满足</a:t>
            </a:r>
            <a:r>
              <a:rPr lang="en-US" altLang="zh-CN" sz="1400" dirty="0">
                <a:solidFill>
                  <a:srgbClr val="1F497D"/>
                </a:solidFill>
              </a:rPr>
              <a:t>CMMI</a:t>
            </a:r>
            <a:r>
              <a:rPr lang="zh-CN" altLang="en-US" sz="1400" dirty="0">
                <a:solidFill>
                  <a:srgbClr val="1F497D"/>
                </a:solidFill>
              </a:rPr>
              <a:t>实践要求，或者</a:t>
            </a:r>
            <a:r>
              <a:rPr lang="en-US" altLang="zh-CN" sz="1400" dirty="0">
                <a:solidFill>
                  <a:srgbClr val="1F497D"/>
                </a:solidFill>
              </a:rPr>
              <a:t>b) </a:t>
            </a:r>
            <a:r>
              <a:rPr lang="zh-CN" altLang="en-US" sz="1400" dirty="0">
                <a:solidFill>
                  <a:srgbClr val="1F497D"/>
                </a:solidFill>
              </a:rPr>
              <a:t>项目或</a:t>
            </a:r>
            <a:r>
              <a:rPr lang="en-US" altLang="zh-CN" sz="1400" dirty="0" err="1">
                <a:solidFill>
                  <a:srgbClr val="1F497D"/>
                </a:solidFill>
              </a:rPr>
              <a:t>OSFs</a:t>
            </a:r>
            <a:r>
              <a:rPr lang="zh-CN" altLang="en-US" sz="1400" dirty="0">
                <a:solidFill>
                  <a:srgbClr val="1F497D"/>
                </a:solidFill>
              </a:rPr>
              <a:t>没有遵循符合适用</a:t>
            </a:r>
            <a:r>
              <a:rPr lang="en-US" altLang="zh-CN" sz="1400" dirty="0">
                <a:solidFill>
                  <a:srgbClr val="1F497D"/>
                </a:solidFill>
              </a:rPr>
              <a:t>CMMI</a:t>
            </a:r>
            <a:r>
              <a:rPr lang="zh-CN" altLang="en-US" sz="1400" dirty="0">
                <a:solidFill>
                  <a:srgbClr val="1F497D"/>
                </a:solidFill>
              </a:rPr>
              <a:t>实践的意图和价值的流程。</a:t>
            </a:r>
            <a:endParaRPr lang="en-GB" altLang="zh-CN" sz="1400" dirty="0">
              <a:solidFill>
                <a:srgbClr val="1F497D"/>
              </a:solidFill>
            </a:endParaRPr>
          </a:p>
          <a:p>
            <a:pPr lvl="1"/>
            <a:r>
              <a:rPr lang="zh-CN" altLang="en-US" sz="1600" dirty="0">
                <a:solidFill>
                  <a:srgbClr val="1F497D"/>
                </a:solidFill>
              </a:rPr>
              <a:t>优点：这是一种初步或最终的发现，涉及一个过程的示范性或值得注意的实施，该过程满足</a:t>
            </a:r>
            <a:r>
              <a:rPr lang="en-US" altLang="zh-CN" sz="1600" dirty="0">
                <a:solidFill>
                  <a:srgbClr val="1F497D"/>
                </a:solidFill>
              </a:rPr>
              <a:t>CMMI</a:t>
            </a:r>
            <a:r>
              <a:rPr lang="zh-CN" altLang="en-US" sz="1600" dirty="0">
                <a:solidFill>
                  <a:srgbClr val="1F497D"/>
                </a:solidFill>
              </a:rPr>
              <a:t>模型实践的意图和价值。</a:t>
            </a:r>
            <a:endParaRPr lang="en-US" sz="1600" dirty="0"/>
          </a:p>
        </p:txBody>
      </p:sp>
    </p:spTree>
    <p:extLst>
      <p:ext uri="{BB962C8B-B14F-4D97-AF65-F5344CB8AC3E}">
        <p14:creationId xmlns:p14="http://schemas.microsoft.com/office/powerpoint/2010/main" val="178455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0833A2-2543-F343-8CAD-C65B54F705B9}"/>
              </a:ext>
            </a:extLst>
          </p:cNvPr>
          <p:cNvPicPr>
            <a:picLocks noChangeAspect="1"/>
          </p:cNvPicPr>
          <p:nvPr/>
        </p:nvPicPr>
        <p:blipFill>
          <a:blip r:embed="rId3"/>
          <a:srcRect/>
          <a:stretch/>
        </p:blipFill>
        <p:spPr>
          <a:xfrm>
            <a:off x="1333740" y="988818"/>
            <a:ext cx="9524520" cy="4880363"/>
          </a:xfrm>
          <a:prstGeom prst="rect">
            <a:avLst/>
          </a:prstGeom>
        </p:spPr>
      </p:pic>
      <p:sp>
        <p:nvSpPr>
          <p:cNvPr id="2" name="Title 1">
            <a:extLst>
              <a:ext uri="{FF2B5EF4-FFF2-40B4-BE49-F238E27FC236}">
                <a16:creationId xmlns:a16="http://schemas.microsoft.com/office/drawing/2014/main" id="{89ECAD2E-4F37-6872-8323-9B5970AAF978}"/>
              </a:ext>
            </a:extLst>
          </p:cNvPr>
          <p:cNvSpPr txBox="1">
            <a:spLocks/>
          </p:cNvSpPr>
          <p:nvPr/>
        </p:nvSpPr>
        <p:spPr>
          <a:xfrm>
            <a:off x="838200" y="365126"/>
            <a:ext cx="11222620" cy="602284"/>
          </a:xfrm>
          <a:prstGeom prst="rect">
            <a:avLst/>
          </a:prstGeom>
        </p:spPr>
        <p:txBody>
          <a:bodyPr/>
          <a:lstStyle>
            <a:lvl1pPr algn="l" defTabSz="914400" rtl="0" eaLnBrk="1" latinLnBrk="0" hangingPunct="1">
              <a:lnSpc>
                <a:spcPct val="90000"/>
              </a:lnSpc>
              <a:spcBef>
                <a:spcPct val="0"/>
              </a:spcBef>
              <a:buNone/>
              <a:defRPr sz="4400" kern="1200">
                <a:solidFill>
                  <a:srgbClr val="1E2C5B"/>
                </a:solidFill>
                <a:latin typeface="+mj-lt"/>
                <a:ea typeface="+mj-ea"/>
                <a:cs typeface="+mj-cs"/>
              </a:defRPr>
            </a:lvl1pPr>
          </a:lstStyle>
          <a:p>
            <a:r>
              <a:rPr lang="en-US" sz="3200" b="1" dirty="0">
                <a:latin typeface="+mn-lt"/>
              </a:rPr>
              <a:t>CMMI Appraisal Process – Appraisal Phases</a:t>
            </a:r>
          </a:p>
        </p:txBody>
      </p:sp>
      <p:sp>
        <p:nvSpPr>
          <p:cNvPr id="4" name="Rectangle 3">
            <a:extLst>
              <a:ext uri="{FF2B5EF4-FFF2-40B4-BE49-F238E27FC236}">
                <a16:creationId xmlns:a16="http://schemas.microsoft.com/office/drawing/2014/main" id="{531D8F2B-38D7-4A4A-952C-6DE056F925C5}"/>
              </a:ext>
            </a:extLst>
          </p:cNvPr>
          <p:cNvSpPr/>
          <p:nvPr/>
        </p:nvSpPr>
        <p:spPr>
          <a:xfrm>
            <a:off x="6591300" y="2772506"/>
            <a:ext cx="1371600" cy="6564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86723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a:xfrm>
            <a:off x="1709928" y="965640"/>
            <a:ext cx="10021824" cy="539496"/>
          </a:xfrm>
        </p:spPr>
        <p:txBody>
          <a:bodyPr>
            <a:normAutofit/>
          </a:bodyPr>
          <a:lstStyle/>
          <a:p>
            <a:r>
              <a:rPr lang="en-US" sz="2800" dirty="0"/>
              <a:t>Causal Analysis and Resolution (CAR) </a:t>
            </a:r>
            <a:r>
              <a:rPr lang="zh-CN" altLang="en-US" sz="2800" dirty="0">
                <a:solidFill>
                  <a:schemeClr val="accent1">
                    <a:lumMod val="75000"/>
                  </a:schemeClr>
                </a:solidFill>
              </a:rPr>
              <a:t>原因分析与解决</a:t>
            </a:r>
            <a:endParaRPr lang="en-US"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70149" y="1435400"/>
            <a:ext cx="11265408" cy="1572768"/>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Identifies causes of selected outcomes and takes action to either prevent recurrence of undesirable outcomes or ensure recurrence 	of positive outcomes.</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确定所选结果的原因，并采取行动防止不良结果的再次发生或确保积极结果的再次出现</a:t>
            </a:r>
            <a:r>
              <a:rPr lang="zh-CN" altLang="en-US" sz="1400" b="0" i="0" dirty="0">
                <a:solidFill>
                  <a:srgbClr val="0D0D0D"/>
                </a:solidFill>
                <a:effectLst/>
                <a:highlight>
                  <a:srgbClr val="FFFFFF"/>
                </a:highlight>
                <a:latin typeface="Söhne"/>
              </a:rPr>
              <a:t>。</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Addresses causes of issues, eliminating rework and directly improving quality and productivity.</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解决问题的根源，消除返工，直接提高质量和生产力。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10" name="TextBox 4">
            <a:extLst>
              <a:ext uri="{FF2B5EF4-FFF2-40B4-BE49-F238E27FC236}">
                <a16:creationId xmlns:a16="http://schemas.microsoft.com/office/drawing/2014/main" id="{AC1EA764-7D4B-C769-4665-B3752500D321}"/>
              </a:ext>
            </a:extLst>
          </p:cNvPr>
          <p:cNvSpPr txBox="1">
            <a:spLocks noChangeArrowheads="1"/>
          </p:cNvSpPr>
          <p:nvPr/>
        </p:nvSpPr>
        <p:spPr bwMode="auto">
          <a:xfrm>
            <a:off x="2057399" y="3606720"/>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13650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a:xfrm>
            <a:off x="1500949" y="906860"/>
            <a:ext cx="10021824" cy="539496"/>
          </a:xfrm>
        </p:spPr>
        <p:txBody>
          <a:bodyPr>
            <a:normAutofit/>
          </a:bodyPr>
          <a:lstStyle/>
          <a:p>
            <a:r>
              <a:rPr lang="en-US" sz="2800" dirty="0"/>
              <a:t>Configuration Management (CM) </a:t>
            </a:r>
            <a:r>
              <a:rPr lang="ja-JP" altLang="en-US" sz="2800" dirty="0">
                <a:solidFill>
                  <a:schemeClr val="accent1">
                    <a:lumMod val="75000"/>
                  </a:schemeClr>
                </a:solidFill>
              </a:rPr>
              <a:t>配置管理</a:t>
            </a:r>
            <a:endParaRPr lang="en-US" sz="2800"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46356"/>
            <a:ext cx="11265408" cy="1388315"/>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Manages the integrity of work products using configuration identification, version control, change control, and audits.</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通过配置识别、版本控制、变更控制和审计来管理工作产品的完整性。</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Reduces loss of work and increases the ability to deliver the correct version of the solution to the customer.</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减少工作丢失并提高向客户交付正确版本解决方案的能力。</a:t>
            </a:r>
            <a:endParaRPr lang="en-US" sz="1400" dirty="0">
              <a:solidFill>
                <a:srgbClr val="1F497D"/>
              </a:solidFill>
            </a:endParaRPr>
          </a:p>
          <a:p>
            <a:endParaRPr lang="en-US" sz="14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239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a:xfrm>
            <a:off x="1500949" y="926038"/>
            <a:ext cx="10021824" cy="539496"/>
          </a:xfrm>
        </p:spPr>
        <p:txBody>
          <a:bodyPr>
            <a:normAutofit/>
          </a:bodyPr>
          <a:lstStyle/>
          <a:p>
            <a:r>
              <a:rPr lang="en-US" sz="2800" dirty="0"/>
              <a:t>Decision Analysis and Resolution (DAR) </a:t>
            </a:r>
            <a:r>
              <a:rPr lang="zh-CN" altLang="en-US" sz="2800" dirty="0">
                <a:solidFill>
                  <a:srgbClr val="1F497D"/>
                </a:solidFill>
              </a:rPr>
              <a:t>决策分析与解决</a:t>
            </a:r>
            <a:endParaRPr lang="en-US" sz="2800"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0248" y="1465534"/>
            <a:ext cx="11265408" cy="1222262"/>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Makes and records decisions using a recorded process that </a:t>
            </a:r>
            <a:r>
              <a:rPr lang="en-GB" sz="1400" b="0" i="0" dirty="0" err="1">
                <a:solidFill>
                  <a:srgbClr val="505050"/>
                </a:solidFill>
                <a:effectLst/>
                <a:highlight>
                  <a:srgbClr val="FFFFFF"/>
                </a:highlight>
                <a:latin typeface="Gotham A"/>
              </a:rPr>
              <a:t>analyzes</a:t>
            </a:r>
            <a:r>
              <a:rPr lang="en-GB" sz="1400" b="0" i="0" dirty="0">
                <a:solidFill>
                  <a:srgbClr val="505050"/>
                </a:solidFill>
                <a:effectLst/>
                <a:highlight>
                  <a:srgbClr val="FFFFFF"/>
                </a:highlight>
                <a:latin typeface="Gotham A"/>
              </a:rPr>
              <a:t> alternatives.</a:t>
            </a:r>
            <a:r>
              <a:rPr lang="en-US" sz="1400" dirty="0"/>
              <a:t>	</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使用记录的流程来分析备选方案，并做出和记录决策。</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objectivity of decision-making and the probability of selecting the optimal solution.</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提高决策的客观性和选择最佳解决方案的可能性。</a:t>
            </a:r>
          </a:p>
          <a:p>
            <a:endParaRPr lang="en-US" sz="1400" dirty="0"/>
          </a:p>
          <a:p>
            <a:endParaRPr lang="en-US" sz="14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72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a:xfrm>
            <a:off x="1691829" y="878863"/>
            <a:ext cx="10021824" cy="539496"/>
          </a:xfrm>
        </p:spPr>
        <p:txBody>
          <a:bodyPr>
            <a:normAutofit/>
          </a:bodyPr>
          <a:lstStyle/>
          <a:p>
            <a:r>
              <a:rPr lang="en-US" sz="2800" dirty="0"/>
              <a:t>Estimating (EST) </a:t>
            </a:r>
            <a:r>
              <a:rPr lang="ja-JP" altLang="en-US" sz="2800" dirty="0">
                <a:solidFill>
                  <a:srgbClr val="1F497D"/>
                </a:solidFill>
              </a:rPr>
              <a:t>估算</a:t>
            </a:r>
            <a:endParaRPr lang="en-US" sz="2800"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88121"/>
            <a:ext cx="11265408" cy="15727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Estimates the size, effort, duration, and cost of the work and resources needed to develop, acquire, or deliver the solution.</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估算开发、获取或交付解决方案所需的工作和资源的规模、努力、持续时间和成本。</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Provides a basis for making commitments, planning, and reducing uncertainty, which allows for early corrective actions and increases 	the likelihood of meeting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为做出承诺、规划和减少不确定性提供基础，从而允许及早采取纠正措施，并提高实现目标的可能性。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11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a:xfrm>
            <a:off x="1673352" y="896112"/>
            <a:ext cx="10021824" cy="539496"/>
          </a:xfrm>
        </p:spPr>
        <p:txBody>
          <a:bodyPr>
            <a:normAutofit/>
          </a:bodyPr>
          <a:lstStyle/>
          <a:p>
            <a:r>
              <a:rPr lang="en-US" sz="2800" dirty="0"/>
              <a:t>Governance (GOV) </a:t>
            </a:r>
            <a:r>
              <a:rPr lang="ja-JP" altLang="en-US" sz="2800" dirty="0">
                <a:solidFill>
                  <a:srgbClr val="1F497D"/>
                </a:solidFill>
              </a:rPr>
              <a:t>管治</a:t>
            </a:r>
            <a:endParaRPr lang="en-US" sz="2800"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435608"/>
            <a:ext cx="11265408" cy="1523312"/>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guidance to senior management on their role in the sponsorship and governance of performance, processes, and related 	activities.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为高级管理层提供关于其在绩效、流程及相关活动的赞助和治理中的角色的指导。</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Minimizes the cost of process implementation, increases the likelihood of meeting objectives, and verifies that the implemented 	processes support and contribute to the success of the business.</a:t>
            </a:r>
            <a:br>
              <a:rPr lang="en-US" sz="1400" dirty="0">
                <a:solidFill>
                  <a:srgbClr val="505050"/>
                </a:solidFill>
                <a:highlight>
                  <a:srgbClr val="FFFFFF"/>
                </a:highlight>
                <a:latin typeface="Gotham A"/>
              </a:rPr>
            </a:br>
            <a:r>
              <a:rPr lang="en-US" sz="1400" dirty="0">
                <a:solidFill>
                  <a:srgbClr val="505050"/>
                </a:solidFill>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减少流程实施成本，提高实现目标的可能性，并验证已实施的流程支持并促进业务成功。</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16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a:xfrm>
            <a:off x="1681734" y="907750"/>
            <a:ext cx="10021824" cy="539496"/>
          </a:xfrm>
        </p:spPr>
        <p:txBody>
          <a:bodyPr>
            <a:normAutofit/>
          </a:bodyPr>
          <a:lstStyle/>
          <a:p>
            <a:r>
              <a:rPr lang="en-US" sz="2800" dirty="0"/>
              <a:t>Implementation Infrastructure (II) </a:t>
            </a:r>
            <a:r>
              <a:rPr lang="zh-CN" altLang="en-US" sz="2800" dirty="0">
                <a:solidFill>
                  <a:srgbClr val="1F497D"/>
                </a:solidFill>
              </a:rPr>
              <a:t>实施基础条件</a:t>
            </a:r>
            <a:endParaRPr lang="en-ZA" sz="2800"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447246"/>
            <a:ext cx="11265408" cy="1207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Ensures that the processes and assets important to an organization’s performance are habitually and persistently followed, used, and 	improved. </a:t>
            </a:r>
            <a:b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确保对组织绩效重要的流程和资产得到习惯性和持久的遵循、使用和改进。</a:t>
            </a:r>
            <a:endParaRPr kumimoji="0" lang="en-US" altLang="zh-CN"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Sustains the ability to consistently achieve goals and objectives efficiently and effectively.</a:t>
            </a:r>
            <a:b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维持高效且有效地持续实现目标和任务的能力。</a:t>
            </a:r>
            <a:endParaRPr kumimoji="0" 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11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a:xfrm>
            <a:off x="1663254" y="923544"/>
            <a:ext cx="10320997" cy="539496"/>
          </a:xfrm>
        </p:spPr>
        <p:txBody>
          <a:bodyPr>
            <a:noAutofit/>
          </a:bodyPr>
          <a:lstStyle/>
          <a:p>
            <a:r>
              <a:rPr lang="en-US" sz="2800" dirty="0"/>
              <a:t>Managing Performance and Measurement (</a:t>
            </a:r>
            <a:r>
              <a:rPr lang="en-US" sz="2800" dirty="0" err="1"/>
              <a:t>MPM</a:t>
            </a:r>
            <a:r>
              <a:rPr lang="en-US" sz="2800" dirty="0"/>
              <a:t>) </a:t>
            </a:r>
            <a:r>
              <a:rPr lang="zh-CN" altLang="en-US" sz="2800" dirty="0">
                <a:solidFill>
                  <a:srgbClr val="1F497D"/>
                </a:solidFill>
              </a:rPr>
              <a:t>管理绩效与度量</a:t>
            </a:r>
            <a:endParaRPr lang="en-ZA" sz="28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463040"/>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Manages performance using measurement and analysis to achieve business objectives.</a:t>
            </a:r>
            <a:b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使用测量和分析来管理绩效，以实现业务目标。</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Maximizes business return on investment by focusing management and improvement efforts on cost, schedule, and quality 	performance.</a:t>
            </a:r>
            <a:b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通过将管理和改进工作集中在成本、进度和质量绩效上，最大化业务投资回报。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827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a:xfrm>
            <a:off x="1692021" y="903763"/>
            <a:ext cx="10021824" cy="539496"/>
          </a:xfrm>
        </p:spPr>
        <p:txBody>
          <a:bodyPr>
            <a:normAutofit/>
          </a:bodyPr>
          <a:lstStyle/>
          <a:p>
            <a:r>
              <a:rPr lang="en-US" sz="2800" dirty="0"/>
              <a:t>Monitor and Control (MC) </a:t>
            </a:r>
            <a:r>
              <a:rPr lang="zh-CN" altLang="en-US" sz="2800" dirty="0">
                <a:solidFill>
                  <a:srgbClr val="1F497D"/>
                </a:solidFill>
              </a:rPr>
              <a:t>控制与监督</a:t>
            </a:r>
            <a:endParaRPr lang="en-US" sz="20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231648" y="1443259"/>
            <a:ext cx="11728704" cy="15229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an understanding of the project progress so appropriate corrective actions can be taken when performance deviates significantly 	from plans.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提供对项目进展的理解，以便在绩效与计划明显偏离时采取适当的纠正措施。</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probability of meeting objectives by taking early actions to adjust for significant performance deviations.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通过及早采取行动调整重大绩效偏差，增加实现目标的可能性。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691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a:xfrm>
            <a:off x="1618488" y="916548"/>
            <a:ext cx="10021824" cy="539496"/>
          </a:xfrm>
        </p:spPr>
        <p:txBody>
          <a:bodyPr>
            <a:normAutofit/>
          </a:bodyPr>
          <a:lstStyle/>
          <a:p>
            <a:r>
              <a:rPr lang="en-US" sz="2800" dirty="0"/>
              <a:t>Organizational Training (OT) </a:t>
            </a:r>
            <a:r>
              <a:rPr lang="ja-JP" altLang="en-US" sz="2800" dirty="0">
                <a:solidFill>
                  <a:srgbClr val="1F497D"/>
                </a:solidFill>
                <a:latin typeface="DengXian Light" panose="02010600030101010101" pitchFamily="2" charset="-122"/>
                <a:ea typeface="DengXian Light" panose="02010600030101010101" pitchFamily="2" charset="-122"/>
              </a:rPr>
              <a:t>组织级培训</a:t>
            </a:r>
            <a:endParaRPr lang="en-US" sz="2800"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56044"/>
            <a:ext cx="11265408" cy="1191670"/>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Develops the skills and knowledge of personnel so they perform their roles efficiently and effectively.</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培养人员的技能和知识，使他们能够高效、有效地完成自己的角色。</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Enhances individuals' skills and knowledge to improve organizational work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提升个人的技能和知识，以改善组织的工作绩效。</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28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a:xfrm>
            <a:off x="1736746" y="907750"/>
            <a:ext cx="10021824" cy="539496"/>
          </a:xfrm>
        </p:spPr>
        <p:txBody>
          <a:bodyPr>
            <a:normAutofit/>
          </a:bodyPr>
          <a:lstStyle/>
          <a:p>
            <a:r>
              <a:rPr lang="en-US" sz="2800" dirty="0"/>
              <a:t>Peer Reviews (PR) </a:t>
            </a:r>
            <a:r>
              <a:rPr lang="ja-JP" altLang="en-US" sz="2800" dirty="0">
                <a:solidFill>
                  <a:srgbClr val="1F497D"/>
                </a:solidFill>
                <a:latin typeface="DengXian Light" panose="02010600030101010101" pitchFamily="2" charset="-122"/>
                <a:ea typeface="DengXian Light" panose="02010600030101010101" pitchFamily="2" charset="-122"/>
              </a:rPr>
              <a:t>同行评审</a:t>
            </a:r>
            <a:endParaRPr lang="en-US" sz="280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05236" y="1447246"/>
            <a:ext cx="11381528" cy="1190069"/>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Identifies and addresses process performance and work product issues through reviews by the producer's peers or Subject Matter 	Experts (SMEs).</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通过由生产者的同行或专家进行的审查，识别和解决过程绩效和工作产品问题。</a:t>
            </a:r>
            <a:endParaRPr kumimoji="0" lang="en-ZA" altLang="zh-CN"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ZA" sz="14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Reduces cost and rework by uncovering issues or defects early.</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通过及早发现问题或缺陷，降低成本和返工。</a:t>
            </a:r>
            <a:endParaRPr kumimoji="0" 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0998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08368"/>
            <a:ext cx="11265408" cy="996170"/>
          </a:xfrm>
          <a:prstGeom prst="rect">
            <a:avLst/>
          </a:prstGeom>
          <a:noFill/>
        </p:spPr>
        <p:txBody>
          <a:bodyPr wrap="square" rtlCol="0">
            <a:spAutoFit/>
          </a:bodyPr>
          <a:lstStyle/>
          <a:p>
            <a:pPr marL="0" indent="0">
              <a:buNone/>
            </a:pPr>
            <a:r>
              <a:rPr lang="en-US" sz="1400" b="1" dirty="0"/>
              <a:t>	Intent: </a:t>
            </a:r>
            <a:r>
              <a:rPr lang="en-GB" sz="1400" dirty="0"/>
              <a:t>Develop plans to describe what is needed to accomplish the work within the standards and constraints of the organization.</a:t>
            </a:r>
            <a:br>
              <a:rPr lang="en-US" sz="1400" dirty="0">
                <a:effectLst/>
              </a:rPr>
            </a:br>
            <a:r>
              <a:rPr lang="en-US" sz="1400" dirty="0">
                <a:effectLst/>
              </a:rPr>
              <a:t>	</a:t>
            </a:r>
            <a:r>
              <a:rPr lang="zh-CN" altLang="en-US" sz="1400" dirty="0">
                <a:solidFill>
                  <a:srgbClr val="1F497D"/>
                </a:solidFill>
                <a:latin typeface="DengXian" panose="02010600030101010101" pitchFamily="2" charset="-122"/>
                <a:ea typeface="DengXian" panose="02010600030101010101" pitchFamily="2" charset="-122"/>
              </a:rPr>
              <a:t>制定计划，描述在组织的标准和限制条件下完成工作所需的内容。</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Optimizes cost, functionality, and quality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优化成本、功能和质量，增加实现目标的可能性。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xfrm>
            <a:off x="1692021" y="87775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Planning (PLAN) </a:t>
            </a:r>
            <a:r>
              <a:rPr lang="ja-JP" altLang="en-US" dirty="0">
                <a:solidFill>
                  <a:srgbClr val="1F497D"/>
                </a:solidFill>
                <a:latin typeface="DengXian Light" panose="02010600030101010101" pitchFamily="2" charset="-122"/>
                <a:ea typeface="DengXian Light" panose="02010600030101010101" pitchFamily="2" charset="-122"/>
              </a:rPr>
              <a:t>策划</a:t>
            </a:r>
            <a:endParaRPr lang="en-US"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03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xfrm>
            <a:off x="1663446" y="859465"/>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Asset Development (PAD) </a:t>
            </a:r>
            <a:r>
              <a:rPr lang="zh-CN" altLang="en-US" dirty="0">
                <a:solidFill>
                  <a:srgbClr val="1F497D"/>
                </a:solidFill>
                <a:latin typeface="+mj-ea"/>
                <a:ea typeface="+mj-ea"/>
              </a:rPr>
              <a:t>过程资产开发</a:t>
            </a:r>
            <a:endParaRPr lang="en-US"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3296" y="1339596"/>
            <a:ext cx="11265408" cy="996170"/>
          </a:xfrm>
          <a:prstGeom prst="rect">
            <a:avLst/>
          </a:prstGeom>
          <a:noFill/>
        </p:spPr>
        <p:txBody>
          <a:bodyPr wrap="square" rtlCol="0">
            <a:spAutoFit/>
          </a:bodyPr>
          <a:lstStyle/>
          <a:p>
            <a:pPr marL="0" indent="0">
              <a:buNone/>
            </a:pPr>
            <a:r>
              <a:rPr lang="en-US" sz="1400" b="1" dirty="0"/>
              <a:t>	Intent: </a:t>
            </a:r>
            <a:r>
              <a:rPr lang="en-GB" sz="1400" dirty="0"/>
              <a:t>Develops the process assets necessary to perform the work and keeps them updated.</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开发完成工作所需的流程资产，并保持其更新。</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capability to understand and repeat successful performance.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提供理解和重复成功绩效的能力。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33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xfrm>
            <a:off x="1692021" y="88119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Management (PCM) </a:t>
            </a:r>
            <a:r>
              <a:rPr lang="ja-JP" altLang="en-US" dirty="0">
                <a:solidFill>
                  <a:srgbClr val="1F497D"/>
                </a:solidFill>
                <a:latin typeface="DengXian Light" panose="02010600030101010101" pitchFamily="2" charset="-122"/>
                <a:ea typeface="DengXian Light" panose="02010600030101010101" pitchFamily="2" charset="-122"/>
              </a:rPr>
              <a:t>过程管理</a:t>
            </a:r>
            <a:endParaRPr lang="en-US"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290641" y="1361329"/>
            <a:ext cx="11610717" cy="1383969"/>
          </a:xfrm>
          <a:prstGeom prst="rect">
            <a:avLst/>
          </a:prstGeom>
          <a:noFill/>
        </p:spPr>
        <p:txBody>
          <a:bodyPr wrap="square" rtlCol="0">
            <a:spAutoFit/>
          </a:bodyPr>
          <a:lstStyle/>
          <a:p>
            <a:pPr marL="0" indent="0">
              <a:buNone/>
            </a:pPr>
            <a:r>
              <a:rPr lang="en-US" sz="1400" b="1" dirty="0"/>
              <a:t>	Intent: </a:t>
            </a:r>
            <a:r>
              <a:rPr lang="en-GB" sz="1400" dirty="0"/>
              <a:t>Manages and implements the continuous performance improvement of processes and infrastructure to meet business 	objectives by 	identifying and implementing the most beneficial process improvements and making performance results visible, accessible, and sustainable.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通过识别和实施最有益的流程改进，并使绩效结果可见、可访问和可持续，管理和实施流程和基础设施</a:t>
            </a:r>
            <a:r>
              <a:rPr lang="en-GB"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的持续绩效改进，以实现业</a:t>
            </a:r>
            <a:r>
              <a:rPr lang="en-ZA"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务目标</a:t>
            </a:r>
            <a:endParaRPr lang="en-ZA"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Ensures that processes, infrastructure, and their improvement contribute to successfully meeting business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确保流程、基础设施及其改进对成功实现业务目标起到贡献。</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BA79F4AB-08BE-F452-D988-77913BD35438}"/>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8761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xfrm>
            <a:off x="1656969" y="893309"/>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Quality Assurance (PQA) </a:t>
            </a:r>
            <a:r>
              <a:rPr lang="zh-CN" altLang="en-US" dirty="0">
                <a:solidFill>
                  <a:srgbClr val="1F497D"/>
                </a:solidFill>
                <a:latin typeface="+mj-ea"/>
                <a:ea typeface="+mj-ea"/>
              </a:rPr>
              <a:t>过程质量保证</a:t>
            </a:r>
            <a:endParaRPr lang="en-US"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275702" y="1373440"/>
            <a:ext cx="11640595" cy="996170"/>
          </a:xfrm>
          <a:prstGeom prst="rect">
            <a:avLst/>
          </a:prstGeom>
          <a:noFill/>
        </p:spPr>
        <p:txBody>
          <a:bodyPr wrap="square" rtlCol="0">
            <a:spAutoFit/>
          </a:bodyPr>
          <a:lstStyle/>
          <a:p>
            <a:pPr marL="0" indent="0">
              <a:buNone/>
            </a:pPr>
            <a:r>
              <a:rPr lang="en-US" sz="1400" b="1" dirty="0"/>
              <a:t>	Intent: </a:t>
            </a:r>
            <a:r>
              <a:rPr lang="en-GB" sz="1400" dirty="0"/>
              <a:t>Verifies and enables improvement of the quality of the processes performed and resulting work products.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验证并促进所执行的流程和最终工作产品的质量改进。</a:t>
            </a:r>
            <a:r>
              <a:rPr lang="en-US" sz="1400" b="1" dirty="0"/>
              <a:t>	</a:t>
            </a:r>
          </a:p>
          <a:p>
            <a:pPr marL="0" indent="0">
              <a:buNone/>
            </a:pPr>
            <a:r>
              <a:rPr lang="en-US" sz="1400" b="1" dirty="0"/>
              <a:t>	Value:</a:t>
            </a:r>
            <a:r>
              <a:rPr lang="en-US" sz="1400" dirty="0"/>
              <a:t> </a:t>
            </a:r>
            <a:r>
              <a:rPr lang="en-GB" sz="1400" dirty="0"/>
              <a:t>Increases the consistent use and improvement of the processes to maximize business benefit and customer satisfaction.</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增加对流程的一贯使用和改进，以最大化业务效益和客户满意度。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7685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xfrm>
            <a:off x="1618107" y="90882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Product Integration (PI) </a:t>
            </a:r>
            <a:r>
              <a:rPr lang="ja-JP" altLang="en-US" dirty="0">
                <a:solidFill>
                  <a:srgbClr val="1F497D"/>
                </a:solidFill>
                <a:latin typeface="DengXian Light" panose="02010600030101010101" pitchFamily="2" charset="-122"/>
                <a:ea typeface="DengXian Light" panose="02010600030101010101" pitchFamily="2" charset="-122"/>
              </a:rPr>
              <a:t>产品集成</a:t>
            </a:r>
            <a:endParaRPr lang="en-US"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300473" y="1388959"/>
            <a:ext cx="11591053" cy="996170"/>
          </a:xfrm>
          <a:prstGeom prst="rect">
            <a:avLst/>
          </a:prstGeom>
          <a:noFill/>
        </p:spPr>
        <p:txBody>
          <a:bodyPr wrap="square" rtlCol="0">
            <a:spAutoFit/>
          </a:bodyPr>
          <a:lstStyle/>
          <a:p>
            <a:pPr marL="0" indent="0">
              <a:buNone/>
            </a:pPr>
            <a:r>
              <a:rPr lang="en-US" sz="1400" b="1" dirty="0"/>
              <a:t>	Intent: </a:t>
            </a:r>
            <a:r>
              <a:rPr lang="en-GB" sz="1400" dirty="0"/>
              <a:t>Integrates and delivers the solution that addresses functionality, performance,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整合并交付解决方案，满足功能、性能和质量要求。</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customers' satisfaction by giving them a solution that meets or exceeds their functionality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通过为客户提供满足或超出其功能和质量要求的解决方案，提高客户满意度。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669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35052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474089" y="899089"/>
            <a:ext cx="11243825"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 </a:t>
            </a:r>
            <a:r>
              <a:rPr lang="zh-CN" altLang="en-US" dirty="0">
                <a:solidFill>
                  <a:srgbClr val="1F497D"/>
                </a:solidFill>
                <a:latin typeface="+mj-ea"/>
                <a:ea typeface="+mj-ea"/>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283464" y="1379220"/>
            <a:ext cx="11591052" cy="996170"/>
          </a:xfrm>
          <a:prstGeom prst="rect">
            <a:avLst/>
          </a:prstGeom>
          <a:noFill/>
        </p:spPr>
        <p:txBody>
          <a:bodyPr wrap="square" rtlCol="0">
            <a:spAutoFit/>
          </a:bodyPr>
          <a:lstStyle/>
          <a:p>
            <a:pPr marL="0" indent="0">
              <a:buNone/>
            </a:pPr>
            <a:r>
              <a:rPr lang="en-US" sz="1400" b="1" dirty="0"/>
              <a:t>	Intent: </a:t>
            </a:r>
            <a:r>
              <a:rPr lang="en-GB" sz="1400" dirty="0"/>
              <a:t>Elicits requirements, confirms common understanding by stakeholders, and aligns requirements, plans, and work products.</a:t>
            </a:r>
            <a:br>
              <a:rPr lang="en-US" sz="1400" dirty="0"/>
            </a:br>
            <a:r>
              <a:rPr lang="en-US" sz="1400" dirty="0"/>
              <a:t>	</a:t>
            </a:r>
            <a:r>
              <a:rPr lang="zh-CN" altLang="en-US" sz="1400" dirty="0">
                <a:solidFill>
                  <a:srgbClr val="1F497D"/>
                </a:solidFill>
              </a:rPr>
              <a:t>引发需求，通过利益相关者确认共同理解，并将需求、计划和工作产品对齐。</a:t>
            </a:r>
            <a:r>
              <a:rPr lang="en-US" sz="1400" b="1" dirty="0"/>
              <a:t>	</a:t>
            </a:r>
          </a:p>
          <a:p>
            <a:pPr marL="0" indent="0">
              <a:buNone/>
            </a:pPr>
            <a:r>
              <a:rPr lang="en-US" sz="1400" b="1" dirty="0"/>
              <a:t>	Value:</a:t>
            </a:r>
            <a:r>
              <a:rPr lang="en-US" sz="1400" dirty="0"/>
              <a:t> </a:t>
            </a:r>
            <a:r>
              <a:rPr lang="en-GB" sz="1400" dirty="0"/>
              <a:t>Increases likelihood that the solution meets or exceeds customer expectations and needs.</a:t>
            </a:r>
            <a:br>
              <a:rPr lang="en-US" sz="1400" dirty="0"/>
            </a:br>
            <a:r>
              <a:rPr lang="en-US" sz="1400" dirty="0"/>
              <a:t>	</a:t>
            </a:r>
            <a:r>
              <a:rPr lang="zh-CN" altLang="en-US" sz="1400" dirty="0">
                <a:solidFill>
                  <a:srgbClr val="1F497D"/>
                </a:solidFill>
              </a:rPr>
              <a:t>增加解决方案满足或超出客户期望和需求的可能性。</a:t>
            </a:r>
            <a:endParaRPr lang="en-US" sz="14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3232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679171" y="866717"/>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338072"/>
            <a:ext cx="11265408" cy="996170"/>
          </a:xfrm>
          <a:prstGeom prst="rect">
            <a:avLst/>
          </a:prstGeom>
          <a:noFill/>
        </p:spPr>
        <p:txBody>
          <a:bodyPr wrap="square" rtlCol="0">
            <a:spAutoFit/>
          </a:bodyPr>
          <a:lstStyle/>
          <a:p>
            <a:pPr marL="0" indent="0">
              <a:buNone/>
            </a:pPr>
            <a:r>
              <a:rPr lang="en-US" sz="1400" b="1" dirty="0"/>
              <a:t>	Intent: </a:t>
            </a:r>
            <a:r>
              <a:rPr lang="en-GB" sz="1400" dirty="0"/>
              <a:t>Identifies, records, </a:t>
            </a:r>
            <a:r>
              <a:rPr lang="en-GB" sz="1400" dirty="0" err="1"/>
              <a:t>analyzes</a:t>
            </a:r>
            <a:r>
              <a:rPr lang="en-GB" sz="1400" dirty="0"/>
              <a:t>, and manages potential risks or opportunities.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识别、记录、分析和管理潜在的风险或机遇。 </a:t>
            </a:r>
            <a:r>
              <a:rPr lang="en-US" sz="1400" b="1" dirty="0"/>
              <a:t>	</a:t>
            </a:r>
          </a:p>
          <a:p>
            <a:pPr marL="0" indent="0">
              <a:buNone/>
            </a:pPr>
            <a:r>
              <a:rPr lang="en-US" sz="1400" b="1" dirty="0"/>
              <a:t>	Value:</a:t>
            </a:r>
            <a:r>
              <a:rPr lang="en-US" sz="1400" dirty="0"/>
              <a:t> </a:t>
            </a:r>
            <a:r>
              <a:rPr lang="en-GB" sz="1400" dirty="0"/>
              <a:t>Mitigates adverse impacts or capitalizes on positive impacts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减轻不利影响或利用积极影响，增加实现目标的可能性。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376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xfrm>
            <a:off x="1618107" y="902834"/>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Technical Solution (TS) </a:t>
            </a:r>
            <a:r>
              <a:rPr lang="zh-CN" altLang="en-US" dirty="0">
                <a:solidFill>
                  <a:srgbClr val="1F497D"/>
                </a:solidFill>
                <a:latin typeface="+mj-ea"/>
                <a:ea typeface="+mj-ea"/>
              </a:rPr>
              <a:t>技术解决方案</a:t>
            </a:r>
            <a:endParaRPr lang="en-US"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82965"/>
            <a:ext cx="11265408" cy="996170"/>
          </a:xfrm>
          <a:prstGeom prst="rect">
            <a:avLst/>
          </a:prstGeom>
          <a:noFill/>
        </p:spPr>
        <p:txBody>
          <a:bodyPr wrap="square" rtlCol="0">
            <a:spAutoFit/>
          </a:bodyPr>
          <a:lstStyle/>
          <a:p>
            <a:pPr marL="0" indent="0">
              <a:buNone/>
            </a:pPr>
            <a:r>
              <a:rPr lang="en-US" sz="1400" b="1" dirty="0"/>
              <a:t>	Intent: </a:t>
            </a:r>
            <a:r>
              <a:rPr lang="en-GB" sz="1400" dirty="0"/>
              <a:t>Designs and builds solutions that meet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设计并构建满足要求的解决方案。</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cost-effective design and solution that meets customer requirements and reduces rework.</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提供符合客户要求并减少返工的成本效益设计和解决方案。</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749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xfrm>
            <a:off x="1647444" y="92828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Verification and Validation (VV) </a:t>
            </a:r>
            <a:r>
              <a:rPr lang="ja-JP" altLang="en-US" dirty="0">
                <a:solidFill>
                  <a:srgbClr val="1F497D"/>
                </a:solidFill>
                <a:latin typeface="DengXian Light" panose="02010600030101010101" pitchFamily="2" charset="-122"/>
                <a:ea typeface="DengXian Light" panose="02010600030101010101" pitchFamily="2" charset="-122"/>
              </a:rPr>
              <a:t>验证与确认</a:t>
            </a:r>
            <a:endParaRPr lang="en-US"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0248" y="1408419"/>
            <a:ext cx="11265408" cy="1190069"/>
          </a:xfrm>
          <a:prstGeom prst="rect">
            <a:avLst/>
          </a:prstGeom>
          <a:noFill/>
        </p:spPr>
        <p:txBody>
          <a:bodyPr wrap="square" rtlCol="0">
            <a:spAutoFit/>
          </a:bodyPr>
          <a:lstStyle/>
          <a:p>
            <a:pPr marL="0" indent="0">
              <a:buNone/>
            </a:pPr>
            <a:r>
              <a:rPr lang="en-US" sz="1400" b="1" dirty="0"/>
              <a:t>	Intent: </a:t>
            </a:r>
            <a:r>
              <a:rPr lang="en-GB" sz="1400" dirty="0"/>
              <a:t>Confirms selected solutions and components meet their requirements, and demonstrates selected solutions and components </a:t>
            </a:r>
            <a:r>
              <a:rPr lang="en-GB" sz="1400" dirty="0" err="1"/>
              <a:t>fulfill</a:t>
            </a:r>
            <a:r>
              <a:rPr lang="en-GB" sz="1400" dirty="0"/>
              <a:t> 	their intended use in their target environment.</a:t>
            </a:r>
            <a:br>
              <a:rPr lang="en-US" sz="1400" dirty="0"/>
            </a:br>
            <a:r>
              <a:rPr lang="zh-CN" altLang="en-US" sz="1400" b="0" i="0" dirty="0">
                <a:solidFill>
                  <a:srgbClr val="0D0D0D"/>
                </a:solidFill>
                <a:effectLst/>
                <a:highlight>
                  <a:srgbClr val="FFFFFF"/>
                </a:highlight>
                <a:latin typeface="Söhne"/>
              </a:rPr>
              <a:t> </a:t>
            </a:r>
            <a:r>
              <a:rPr lang="en-ZA" altLang="zh-CN" sz="1400" b="0" i="0" dirty="0">
                <a:solidFill>
                  <a:srgbClr val="0D0D0D"/>
                </a:solidFill>
                <a:effectLst/>
                <a:highlight>
                  <a:srgbClr val="FFFFFF"/>
                </a:highlight>
                <a:latin typeface="Söhne"/>
              </a:rPr>
              <a:t>	</a:t>
            </a:r>
            <a:r>
              <a:rPr lang="zh-CN" altLang="en-US" sz="1400" dirty="0">
                <a:solidFill>
                  <a:srgbClr val="1F497D"/>
                </a:solidFill>
                <a:latin typeface="DengXian" panose="02010600030101010101" pitchFamily="2" charset="-122"/>
                <a:ea typeface="DengXian" panose="02010600030101010101" pitchFamily="2" charset="-122"/>
              </a:rPr>
              <a:t>确认所选解决方案和组件符合其要求，并展示所选解决方案和组件在其目标环境中履行其预期用途。 </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the likelihood that the solution will satisfy the customer.</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增加解决方案能够满足客户的可能性。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C9D1CE2B-8543-D342-ECCE-6C01C053D7C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8327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3438513912"/>
              </p:ext>
            </p:extLst>
          </p:nvPr>
        </p:nvGraphicFramePr>
        <p:xfrm>
          <a:off x="466725" y="908050"/>
          <a:ext cx="3390900" cy="173038"/>
        </p:xfrm>
        <a:graphic>
          <a:graphicData uri="http://schemas.openxmlformats.org/presentationml/2006/ole">
            <mc:AlternateContent xmlns:mc="http://schemas.openxmlformats.org/markup-compatibility/2006">
              <mc:Choice xmlns:v="urn:schemas-microsoft-com:vml" Requires="v">
                <p:oleObj name="Macro-Enabled Worksheet" r:id="rId3" imgW="3391077" imgH="171450" progId="Excel.SheetMacroEnabled.12">
                  <p:link updateAutomatic="1"/>
                </p:oleObj>
              </mc:Choice>
              <mc:Fallback>
                <p:oleObj name="Macro-Enabled Worksheet" r:id="rId3" imgW="3391077" imgH="171450" progId="Excel.SheetMacroEnabled.12">
                  <p:link updateAutomatic="1"/>
                  <p:pic>
                    <p:nvPicPr>
                      <p:cNvPr id="0" name=""/>
                      <p:cNvPicPr/>
                      <p:nvPr/>
                    </p:nvPicPr>
                    <p:blipFill>
                      <a:blip r:embed="rId4"/>
                      <a:stretch>
                        <a:fillRect/>
                      </a:stretch>
                    </p:blipFill>
                    <p:spPr>
                      <a:xfrm>
                        <a:off x="466725" y="908050"/>
                        <a:ext cx="3390900" cy="17303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5"/>
          <a:stretch>
            <a:fillRect/>
          </a:stretch>
        </p:blipFill>
        <p:spPr>
          <a:xfrm>
            <a:off x="8971280" y="2172970"/>
            <a:ext cx="1723565" cy="2134870"/>
          </a:xfrm>
          <a:prstGeom prst="rect">
            <a:avLst/>
          </a:prstGeom>
        </p:spPr>
      </p:pic>
      <p:pic>
        <p:nvPicPr>
          <p:cNvPr id="6" name="Picture 5">
            <a:extLst>
              <a:ext uri="{FF2B5EF4-FFF2-40B4-BE49-F238E27FC236}">
                <a16:creationId xmlns:a16="http://schemas.microsoft.com/office/drawing/2014/main" id="{75484A1B-7A36-468A-93FF-9D86D7639B93}"/>
              </a:ext>
            </a:extLst>
          </p:cNvPr>
          <p:cNvPicPr>
            <a:picLocks noChangeAspect="1"/>
          </p:cNvPicPr>
          <p:nvPr/>
        </p:nvPicPr>
        <p:blipFill>
          <a:blip r:embed="rId6"/>
          <a:stretch>
            <a:fillRect/>
          </a:stretch>
        </p:blipFill>
        <p:spPr>
          <a:xfrm>
            <a:off x="1206408" y="1086644"/>
            <a:ext cx="6685788" cy="4988052"/>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3218220874"/>
              </p:ext>
            </p:extLst>
          </p:nvPr>
        </p:nvGraphicFramePr>
        <p:xfrm>
          <a:off x="466725" y="908050"/>
          <a:ext cx="3390900" cy="173038"/>
        </p:xfrm>
        <a:graphic>
          <a:graphicData uri="http://schemas.openxmlformats.org/presentationml/2006/ole">
            <mc:AlternateContent xmlns:mc="http://schemas.openxmlformats.org/markup-compatibility/2006">
              <mc:Choice xmlns:v="urn:schemas-microsoft-com:vml" Requires="v">
                <p:oleObj name="Macro-Enabled Worksheet" r:id="rId3" imgW="3391077" imgH="171450" progId="Excel.SheetMacroEnabled.12">
                  <p:link updateAutomatic="1"/>
                </p:oleObj>
              </mc:Choice>
              <mc:Fallback>
                <p:oleObj name="Macro-Enabled Worksheet" r:id="rId3" imgW="3391077" imgH="171450"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4"/>
                      <a:stretch>
                        <a:fillRect/>
                      </a:stretch>
                    </p:blipFill>
                    <p:spPr>
                      <a:xfrm>
                        <a:off x="466725" y="908050"/>
                        <a:ext cx="3390900" cy="17303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5"/>
          <a:stretch>
            <a:fillRect/>
          </a:stretch>
        </p:blipFill>
        <p:spPr>
          <a:xfrm>
            <a:off x="9611360" y="2020570"/>
            <a:ext cx="1723565" cy="2134870"/>
          </a:xfrm>
          <a:prstGeom prst="rect">
            <a:avLst/>
          </a:prstGeom>
        </p:spPr>
      </p:pic>
      <p:pic>
        <p:nvPicPr>
          <p:cNvPr id="6" name="Picture 5">
            <a:extLst>
              <a:ext uri="{FF2B5EF4-FFF2-40B4-BE49-F238E27FC236}">
                <a16:creationId xmlns:a16="http://schemas.microsoft.com/office/drawing/2014/main" id="{5CE0B926-28FF-4FAF-A664-B5E841CD5D7E}"/>
              </a:ext>
            </a:extLst>
          </p:cNvPr>
          <p:cNvPicPr>
            <a:picLocks noChangeAspect="1"/>
          </p:cNvPicPr>
          <p:nvPr/>
        </p:nvPicPr>
        <p:blipFill>
          <a:blip r:embed="rId6"/>
          <a:stretch>
            <a:fillRect/>
          </a:stretch>
        </p:blipFill>
        <p:spPr>
          <a:xfrm>
            <a:off x="1204657" y="1154912"/>
            <a:ext cx="7545324" cy="499110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3977524130"/>
              </p:ext>
            </p:extLst>
          </p:nvPr>
        </p:nvGraphicFramePr>
        <p:xfrm>
          <a:off x="-282575" y="2427288"/>
          <a:ext cx="12757150" cy="3794125"/>
        </p:xfrm>
        <a:graphic>
          <a:graphicData uri="http://schemas.openxmlformats.org/presentationml/2006/ole">
            <mc:AlternateContent xmlns:mc="http://schemas.openxmlformats.org/markup-compatibility/2006">
              <mc:Choice xmlns:v="urn:schemas-microsoft-com:vml" Requires="v">
                <p:oleObj name="Macro-Enabled Worksheet" r:id="rId3" imgW="12858661" imgH="4013344" progId="Excel.SheetMacroEnabled.12">
                  <p:link updateAutomatic="1"/>
                </p:oleObj>
              </mc:Choice>
              <mc:Fallback>
                <p:oleObj name="Macro-Enabled Worksheet" r:id="rId3" imgW="12858661" imgH="4013344" progId="Excel.SheetMacroEnabled.12">
                  <p:link updateAutomatic="1"/>
                  <p:pic>
                    <p:nvPicPr>
                      <p:cNvPr id="0" name=""/>
                      <p:cNvPicPr/>
                      <p:nvPr/>
                    </p:nvPicPr>
                    <p:blipFill>
                      <a:blip r:embed="rId4"/>
                      <a:stretch>
                        <a:fillRect/>
                      </a:stretch>
                    </p:blipFill>
                    <p:spPr>
                      <a:xfrm>
                        <a:off x="-282575" y="2427288"/>
                        <a:ext cx="12757150" cy="3794125"/>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280535104"/>
              </p:ext>
            </p:extLst>
          </p:nvPr>
        </p:nvGraphicFramePr>
        <p:xfrm>
          <a:off x="850900" y="2289175"/>
          <a:ext cx="9148763" cy="1941513"/>
        </p:xfrm>
        <a:graphic>
          <a:graphicData uri="http://schemas.openxmlformats.org/presentationml/2006/ole">
            <mc:AlternateContent xmlns:mc="http://schemas.openxmlformats.org/markup-compatibility/2006">
              <mc:Choice xmlns:v="urn:schemas-microsoft-com:vml" Requires="v">
                <p:oleObj name="Macro-Enabled Worksheet" r:id="rId2" imgW="8737482" imgH="1974680" progId="Excel.SheetMacroEnabled.12">
                  <p:link updateAutomatic="1"/>
                </p:oleObj>
              </mc:Choice>
              <mc:Fallback>
                <p:oleObj name="Macro-Enabled Worksheet" r:id="rId2" imgW="8737482" imgH="1974680" progId="Excel.SheetMacroEnabled.12">
                  <p:link updateAutomatic="1"/>
                  <p:pic>
                    <p:nvPicPr>
                      <p:cNvPr id="0" name=""/>
                      <p:cNvPicPr/>
                      <p:nvPr/>
                    </p:nvPicPr>
                    <p:blipFill>
                      <a:blip r:embed="rId3"/>
                      <a:stretch>
                        <a:fillRect/>
                      </a:stretch>
                    </p:blipFill>
                    <p:spPr>
                      <a:xfrm>
                        <a:off x="850900" y="2289175"/>
                        <a:ext cx="9148763" cy="1941513"/>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817379102"/>
              </p:ext>
            </p:extLst>
          </p:nvPr>
        </p:nvGraphicFramePr>
        <p:xfrm>
          <a:off x="962025" y="2327275"/>
          <a:ext cx="9150350" cy="2909888"/>
        </p:xfrm>
        <a:graphic>
          <a:graphicData uri="http://schemas.openxmlformats.org/presentationml/2006/ole">
            <mc:AlternateContent xmlns:mc="http://schemas.openxmlformats.org/markup-compatibility/2006">
              <mc:Choice xmlns:v="urn:schemas-microsoft-com:vml" Requires="v">
                <p:oleObj name="Macro-Enabled Worksheet" r:id="rId2" imgW="8737482" imgH="2959192" progId="Excel.SheetMacroEnabled.12">
                  <p:link updateAutomatic="1"/>
                </p:oleObj>
              </mc:Choice>
              <mc:Fallback>
                <p:oleObj name="Macro-Enabled Worksheet" r:id="rId2" imgW="8737482" imgH="2959192" progId="Excel.SheetMacroEnabled.12">
                  <p:link updateAutomatic="1"/>
                  <p:pic>
                    <p:nvPicPr>
                      <p:cNvPr id="0" name=""/>
                      <p:cNvPicPr/>
                      <p:nvPr/>
                    </p:nvPicPr>
                    <p:blipFill>
                      <a:blip r:embed="rId3"/>
                      <a:stretch>
                        <a:fillRect/>
                      </a:stretch>
                    </p:blipFill>
                    <p:spPr>
                      <a:xfrm>
                        <a:off x="962025" y="2327275"/>
                        <a:ext cx="9150350" cy="2909888"/>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0000" lnSpcReduction="20000"/>
          </a:bodyPr>
          <a:lstStyle/>
          <a:p>
            <a:pPr>
              <a:lnSpc>
                <a:spcPct val="95000"/>
              </a:lnSpc>
            </a:pPr>
            <a:r>
              <a:rPr lang="en-US" u="sng" dirty="0"/>
              <a:t>Notes</a:t>
            </a:r>
            <a:r>
              <a:rPr lang="en-US" dirty="0"/>
              <a:t>: Additional explanatory information regarding weaknesses or strengths, e.g., examples, supporting indicators, and consequences resulting from weaknesses.  </a:t>
            </a:r>
            <a:r>
              <a:rPr lang="en-US" b="1" i="1" dirty="0"/>
              <a:t>Notes must NOT be used as a category in lieu of weaknesses.</a:t>
            </a:r>
          </a:p>
          <a:p>
            <a:pPr>
              <a:lnSpc>
                <a:spcPct val="95000"/>
              </a:lnSpc>
            </a:pPr>
            <a:r>
              <a:rPr lang="en-US" u="sng" dirty="0"/>
              <a:t>Improvement Opportunity</a:t>
            </a:r>
            <a:r>
              <a:rPr lang="en-US" dirty="0"/>
              <a:t>: A type of preliminary or Final Findings about a particular process that meets the intent and value of a model practice but represents an opportunity where the process could be improved to provide more value.</a:t>
            </a:r>
          </a:p>
          <a:p>
            <a:pPr>
              <a:lnSpc>
                <a:spcPct val="95000"/>
              </a:lnSpc>
            </a:pPr>
            <a:r>
              <a:rPr lang="en-US" u="sng" dirty="0"/>
              <a:t>Improvements in Progress</a:t>
            </a:r>
            <a:r>
              <a:rPr lang="en-US" dirty="0"/>
              <a:t>: A type of preliminary or Final Findings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pPr>
              <a:lnSpc>
                <a:spcPct val="95000"/>
              </a:lnSpc>
            </a:pPr>
            <a:r>
              <a:rPr lang="en-US" u="sng" dirty="0"/>
              <a:t>Recommendations/Next Steps</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4014986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3719157835"/>
              </p:ext>
            </p:extLst>
          </p:nvPr>
        </p:nvGraphicFramePr>
        <p:xfrm>
          <a:off x="911225" y="2292350"/>
          <a:ext cx="8394700" cy="1371600"/>
        </p:xfrm>
        <a:graphic>
          <a:graphicData uri="http://schemas.openxmlformats.org/presentationml/2006/ole">
            <mc:AlternateContent xmlns:mc="http://schemas.openxmlformats.org/markup-compatibility/2006">
              <mc:Choice xmlns:v="urn:schemas-microsoft-com:vml" Requires="v">
                <p:oleObj name="Macro-Enabled Worksheet" r:id="rId3" imgW="8394759" imgH="1371600" progId="Excel.SheetMacroEnabled.12">
                  <p:link updateAutomatic="1"/>
                </p:oleObj>
              </mc:Choice>
              <mc:Fallback>
                <p:oleObj name="Macro-Enabled Worksheet" r:id="rId3" imgW="8394759" imgH="1371600" progId="Excel.SheetMacroEnabled.12">
                  <p:link updateAutomatic="1"/>
                  <p:pic>
                    <p:nvPicPr>
                      <p:cNvPr id="0" name=""/>
                      <p:cNvPicPr/>
                      <p:nvPr/>
                    </p:nvPicPr>
                    <p:blipFill>
                      <a:blip r:embed="rId4"/>
                      <a:stretch>
                        <a:fillRect/>
                      </a:stretch>
                    </p:blipFill>
                    <p:spPr>
                      <a:xfrm>
                        <a:off x="911225" y="2292350"/>
                        <a:ext cx="8394700" cy="137160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970895" cy="369332"/>
          </a:xfrm>
          <a:prstGeom prst="rect">
            <a:avLst/>
          </a:prstGeom>
          <a:noFill/>
        </p:spPr>
        <p:txBody>
          <a:bodyPr wrap="none" rtlCol="0">
            <a:spAutoFit/>
          </a:bodyPr>
          <a:lstStyle/>
          <a:p>
            <a:r>
              <a:rPr lang="en-ZA" dirty="0"/>
              <a:t>Demixium™ Copyright </a:t>
            </a:r>
            <a:r>
              <a:rPr lang="en-ZA" dirty="0" err="1"/>
              <a:t>Demix</a:t>
            </a:r>
            <a:r>
              <a:rPr lang="en-ZA" dirty="0"/>
              <a:t> 2021-2023</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3763546699"/>
              </p:ext>
            </p:extLst>
          </p:nvPr>
        </p:nvGraphicFramePr>
        <p:xfrm>
          <a:off x="987425" y="2062163"/>
          <a:ext cx="9220200" cy="1822450"/>
        </p:xfrm>
        <a:graphic>
          <a:graphicData uri="http://schemas.openxmlformats.org/presentationml/2006/ole">
            <mc:AlternateContent xmlns:mc="http://schemas.openxmlformats.org/markup-compatibility/2006">
              <mc:Choice xmlns:v="urn:schemas-microsoft-com:vml" Requires="v">
                <p:oleObj name="Macro-Enabled Worksheet" r:id="rId2" imgW="9220200" imgH="1822319" progId="Excel.SheetMacroEnabled.12">
                  <p:link updateAutomatic="1"/>
                </p:oleObj>
              </mc:Choice>
              <mc:Fallback>
                <p:oleObj name="Macro-Enabled Worksheet" r:id="rId2" imgW="9220200" imgH="1822319" progId="Excel.SheetMacroEnabled.12">
                  <p:link updateAutomatic="1"/>
                  <p:pic>
                    <p:nvPicPr>
                      <p:cNvPr id="0" name=""/>
                      <p:cNvPicPr/>
                      <p:nvPr/>
                    </p:nvPicPr>
                    <p:blipFill>
                      <a:blip r:embed="rId3"/>
                      <a:stretch>
                        <a:fillRect/>
                      </a:stretch>
                    </p:blipFill>
                    <p:spPr>
                      <a:xfrm>
                        <a:off x="987425" y="2062163"/>
                        <a:ext cx="9220200" cy="1822450"/>
                      </a:xfrm>
                      <a:prstGeom prst="rect">
                        <a:avLst/>
                      </a:prstGeom>
                    </p:spPr>
                  </p:pic>
                </p:oleObj>
              </mc:Fallback>
            </mc:AlternateContent>
          </a:graphicData>
        </a:graphic>
      </p:graphicFrame>
      <p:sp>
        <p:nvSpPr>
          <p:cNvPr id="2" name="Title 1"/>
          <p:cNvSpPr>
            <a:spLocks noGrp="1"/>
          </p:cNvSpPr>
          <p:nvPr>
            <p:ph type="title"/>
          </p:nvPr>
        </p:nvSpPr>
        <p:spPr>
          <a:xfrm>
            <a:off x="703243" y="749147"/>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3379334607"/>
              </p:ext>
            </p:extLst>
          </p:nvPr>
        </p:nvGraphicFramePr>
        <p:xfrm>
          <a:off x="7423150" y="3001963"/>
          <a:ext cx="2984500" cy="711200"/>
        </p:xfrm>
        <a:graphic>
          <a:graphicData uri="http://schemas.openxmlformats.org/presentationml/2006/ole">
            <mc:AlternateContent xmlns:mc="http://schemas.openxmlformats.org/markup-compatibility/2006">
              <mc:Choice xmlns:v="urn:schemas-microsoft-com:vml" Requires="v">
                <p:oleObj name="Macro-Enabled Worksheet" r:id="rId4" imgW="2984559" imgH="711252" progId="Excel.SheetMacroEnabled.12">
                  <p:link updateAutomatic="1"/>
                </p:oleObj>
              </mc:Choice>
              <mc:Fallback>
                <p:oleObj name="Macro-Enabled Worksheet" r:id="rId4" imgW="2984559" imgH="711252" progId="Excel.SheetMacroEnabled.12">
                  <p:link updateAutomatic="1"/>
                  <p:pic>
                    <p:nvPicPr>
                      <p:cNvPr id="0" name=""/>
                      <p:cNvPicPr/>
                      <p:nvPr/>
                    </p:nvPicPr>
                    <p:blipFill>
                      <a:blip r:embed="rId5"/>
                      <a:stretch>
                        <a:fillRect/>
                      </a:stretch>
                    </p:blipFill>
                    <p:spPr>
                      <a:xfrm>
                        <a:off x="7423150" y="3001963"/>
                        <a:ext cx="29845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92515191"/>
              </p:ext>
            </p:extLst>
          </p:nvPr>
        </p:nvGraphicFramePr>
        <p:xfrm>
          <a:off x="1031875" y="2266950"/>
          <a:ext cx="8394700" cy="1492250"/>
        </p:xfrm>
        <a:graphic>
          <a:graphicData uri="http://schemas.openxmlformats.org/presentationml/2006/ole">
            <mc:AlternateContent xmlns:mc="http://schemas.openxmlformats.org/markup-compatibility/2006">
              <mc:Choice xmlns:v="urn:schemas-microsoft-com:vml" Requires="v">
                <p:oleObj name="Macro-Enabled Worksheet" r:id="rId3" imgW="8394759" imgH="1492145" progId="Excel.SheetMacroEnabled.12">
                  <p:link updateAutomatic="1"/>
                </p:oleObj>
              </mc:Choice>
              <mc:Fallback>
                <p:oleObj name="Macro-Enabled Worksheet" r:id="rId3" imgW="8394759" imgH="1492145" progId="Excel.SheetMacroEnabled.12">
                  <p:link updateAutomatic="1"/>
                  <p:pic>
                    <p:nvPicPr>
                      <p:cNvPr id="0" name=""/>
                      <p:cNvPicPr/>
                      <p:nvPr/>
                    </p:nvPicPr>
                    <p:blipFill>
                      <a:blip r:embed="rId4"/>
                      <a:stretch>
                        <a:fillRect/>
                      </a:stretch>
                    </p:blipFill>
                    <p:spPr>
                      <a:xfrm>
                        <a:off x="1031875" y="2266950"/>
                        <a:ext cx="83947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1306070367"/>
              </p:ext>
            </p:extLst>
          </p:nvPr>
        </p:nvGraphicFramePr>
        <p:xfrm>
          <a:off x="1096963" y="2257425"/>
          <a:ext cx="7575550" cy="1384300"/>
        </p:xfrm>
        <a:graphic>
          <a:graphicData uri="http://schemas.openxmlformats.org/presentationml/2006/ole">
            <mc:AlternateContent xmlns:mc="http://schemas.openxmlformats.org/markup-compatibility/2006">
              <mc:Choice xmlns:v="urn:schemas-microsoft-com:vml" Requires="v">
                <p:oleObj name="Macro-Enabled Worksheet" r:id="rId3" imgW="7575698" imgH="1384326" progId="Excel.SheetMacroEnabled.12">
                  <p:link updateAutomatic="1"/>
                </p:oleObj>
              </mc:Choice>
              <mc:Fallback>
                <p:oleObj name="Macro-Enabled Worksheet" r:id="rId3" imgW="7575698" imgH="1384326" progId="Excel.SheetMacroEnabled.12">
                  <p:link updateAutomatic="1"/>
                  <p:pic>
                    <p:nvPicPr>
                      <p:cNvPr id="0" name=""/>
                      <p:cNvPicPr/>
                      <p:nvPr/>
                    </p:nvPicPr>
                    <p:blipFill>
                      <a:blip r:embed="rId4"/>
                      <a:stretch>
                        <a:fillRect/>
                      </a:stretch>
                    </p:blipFill>
                    <p:spPr>
                      <a:xfrm>
                        <a:off x="1096963" y="2257425"/>
                        <a:ext cx="757555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GB" sz="1600" dirty="0">
                <a:solidFill>
                  <a:srgbClr val="000000"/>
                </a:solidFill>
                <a:latin typeface="Arial" panose="020B0604020202020204" pitchFamily="34" charset="0"/>
                <a:ea typeface="Calibri" panose="020F0502020204030204" pitchFamily="34" charset="0"/>
              </a:rPr>
              <a:t>When virtual interviews are planned for the appraisal, then virtual face-to-face (</a:t>
            </a:r>
            <a:r>
              <a:rPr lang="en-GB" sz="1600" dirty="0" err="1">
                <a:solidFill>
                  <a:srgbClr val="000000"/>
                </a:solidFill>
                <a:latin typeface="Arial" panose="020B0604020202020204" pitchFamily="34" charset="0"/>
                <a:ea typeface="Calibri" panose="020F0502020204030204" pitchFamily="34" charset="0"/>
              </a:rPr>
              <a:t>F2F</a:t>
            </a:r>
            <a:r>
              <a:rPr lang="en-GB" sz="1600" dirty="0">
                <a:solidFill>
                  <a:srgbClr val="000000"/>
                </a:solidFill>
                <a:latin typeface="Arial" panose="020B0604020202020204" pitchFamily="34" charset="0"/>
                <a:ea typeface="Calibri" panose="020F0502020204030204" pitchFamily="34" charset="0"/>
              </a:rPr>
              <a:t>) interviews are required to confirm the following:</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interviewees are on camera</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ATM identities and maximizing their participation</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appraisal participant identities, e.g., interviewees, Appraisal Sponsor</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only planned appraisal participants are present</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that non-attribution and confidentiality rules are being followed, e.g., no other participants are present, physical setting is appropriate</a:t>
            </a:r>
          </a:p>
          <a:p>
            <a:pPr>
              <a:spcBef>
                <a:spcPts val="300"/>
              </a:spcBef>
            </a:pPr>
            <a:r>
              <a:rPr lang="en-GB" sz="1600" dirty="0">
                <a:solidFill>
                  <a:srgbClr val="000000"/>
                </a:solidFill>
                <a:latin typeface="Arial" panose="020B0604020202020204" pitchFamily="34" charset="0"/>
                <a:ea typeface="Calibri" panose="020F0502020204030204" pitchFamily="34" charset="0"/>
              </a:rPr>
              <a:t>Monitoring non-verbal communication and appraisal participant engagement</a:t>
            </a:r>
          </a:p>
          <a:p>
            <a:pPr marL="0" indent="0" algn="l">
              <a:buNone/>
            </a:pPr>
            <a:r>
              <a:rPr lang="zh-CN" altLang="en-US" sz="1600" dirty="0">
                <a:solidFill>
                  <a:srgbClr val="1F497D"/>
                </a:solidFill>
                <a:latin typeface="宋体" panose="02010600030101010101" pitchFamily="2" charset="-122"/>
                <a:ea typeface="宋体" panose="02010600030101010101" pitchFamily="2" charset="-122"/>
              </a:rPr>
              <a:t>当评估计划进行虚拟面试时，需要进行虚拟面对面（</a:t>
            </a:r>
            <a:r>
              <a:rPr lang="en-US" altLang="zh-CN" sz="1600" dirty="0" err="1">
                <a:solidFill>
                  <a:srgbClr val="1F497D"/>
                </a:solidFill>
                <a:latin typeface="宋体" panose="02010600030101010101" pitchFamily="2" charset="-122"/>
                <a:ea typeface="宋体" panose="02010600030101010101" pitchFamily="2" charset="-122"/>
              </a:rPr>
              <a:t>F2F</a:t>
            </a:r>
            <a:r>
              <a:rPr lang="zh-CN" altLang="en-US" sz="1600" dirty="0">
                <a:solidFill>
                  <a:srgbClr val="1F497D"/>
                </a:solidFill>
                <a:latin typeface="宋体" panose="02010600030101010101" pitchFamily="2" charset="-122"/>
                <a:ea typeface="宋体" panose="02010600030101010101" pitchFamily="2" charset="-122"/>
              </a:rPr>
              <a:t>）面试以确认以下内容：</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确认受访者出现在摄像头前</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a:t>
            </a:r>
            <a:r>
              <a:rPr lang="en-US" altLang="zh-CN" sz="1600" dirty="0">
                <a:solidFill>
                  <a:srgbClr val="1F497D"/>
                </a:solidFill>
                <a:latin typeface="宋体" panose="02010600030101010101" pitchFamily="2" charset="-122"/>
                <a:ea typeface="宋体" panose="02010600030101010101" pitchFamily="2" charset="-122"/>
              </a:rPr>
              <a:t>ATM</a:t>
            </a:r>
            <a:r>
              <a:rPr lang="zh-CN" altLang="en-US" sz="1600" dirty="0">
                <a:solidFill>
                  <a:srgbClr val="1F497D"/>
                </a:solidFill>
                <a:latin typeface="宋体" panose="02010600030101010101" pitchFamily="2" charset="-122"/>
                <a:ea typeface="宋体" panose="02010600030101010101" pitchFamily="2" charset="-122"/>
              </a:rPr>
              <a:t>身份并最大化他们的参与</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验证评估参与者的身份，例如，受访者、评估赞助人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确认只有计划中的评估参与者在场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验证非归属和保密规则是否被遵守，例如，没有其他参与者在场，物理环境是否适宜</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监控非言语交流和评估参与者的参与度</a:t>
            </a:r>
          </a:p>
          <a:p>
            <a:pPr marL="0" indent="0">
              <a:spcBef>
                <a:spcPts val="300"/>
              </a:spcBef>
              <a:buNone/>
            </a:pPr>
            <a:endParaRPr lang="en-GB" sz="1600"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1109</TotalTime>
  <Words>4640</Words>
  <Application>Microsoft Office PowerPoint</Application>
  <PresentationFormat>Widescreen</PresentationFormat>
  <Paragraphs>291</Paragraphs>
  <Slides>54</Slides>
  <Notes>15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4" baseType="lpstr">
      <vt:lpstr>DengXian</vt:lpstr>
      <vt:lpstr>DengXian Light</vt:lpstr>
      <vt:lpstr>ＭＳ Ｐゴシック</vt:lpstr>
      <vt:lpstr>宋体</vt:lpstr>
      <vt:lpstr>Arial</vt:lpstr>
      <vt:lpstr>Calibri</vt:lpstr>
      <vt:lpstr>Calibri Light</vt:lpstr>
      <vt:lpstr>Gotham A</vt:lpstr>
      <vt:lpstr>Open Sans</vt:lpstr>
      <vt:lpstr>Söhne</vt:lpstr>
      <vt:lpstr>Office Theme</vt:lpstr>
      <vt:lpstr>file:///C:\GitHubRepository\CMMITools\2024-05-04to05-10%20(A5)%20C384400%20NASA\00_Data_Reference.xlsm!pptxCover!R4C2:R13C2</vt:lpstr>
      <vt:lpstr>file:///C:\GitHubRepository\CMMITools\2024-05-04to05-10%20(A5)%20C384400%20NASA\00_Data_Reference.xlsm!pptxCover!R15C2:R17C2</vt:lpstr>
      <vt:lpstr>file:///C:\GitHubRepository\CMMITools\2024-05-04to05-10%20(A5)%20C384400%20NASA\00_Data_Reference.xlsm!pptxCover!R22C2</vt:lpstr>
      <vt:lpstr>file:///C:\GitHubRepository\CMMITools\2024-05-04to05-10%20(A5)%20C384400%20NASA\00_Data_Reference.xlsm!pptxLink1!R1C1:R7C2</vt:lpstr>
      <vt:lpstr>file:///C:\GitHubRepository\CMMITools\2024-05-04to05-10%20(A5)%20C384400%20NASA\00_Data_Reference.xlsm!pptxLink1!R10C1:R18C2</vt:lpstr>
      <vt:lpstr>file:///C:\GitHubRepository\CMMITools\2024-05-04to05-10%20(A5)%20C384400%20NASA\00_Data_Reference.xlsm!pptxLink2!R1C1:R4C1</vt:lpstr>
      <vt:lpstr>file:///C:\GitHubRepository\CMMITools\2024-05-04to05-10%20(A5)%20C384400%20NASA\00_Data_Reference.xlsm!pptxLink1!R20C1:R31C2</vt:lpstr>
      <vt:lpstr>file:///C:\GitHubRepository\CMMITools\2024-05-04to05-10%20(A5)%20C384400%20NASA\00_Data_Reference.xlsm!pptxLink3!R2C1:R24C9</vt:lpstr>
      <vt:lpstr>file:///C:\GitHubRepository\CMMITools\2024-05-04to05-10%20(A5)%20C384400%20NASA\00_Data_Reference.xlsm!pptxLink2!R30C1:R35C1</vt:lpstr>
      <vt:lpstr>file:///C:\GitHubRepository\CMMITools\2024-05-04to05-10%20(A5)%20C384400%20NASA\00_Data_Reference.xlsm!pptxLink4!R10C1:R27C20</vt:lpstr>
      <vt:lpstr>file:///C:\GitHubRepository\CMMITools\2024-05-04to05-10%20(A5)%20C384400%20NASA\00_Data_Reference.xlsm!pptxLink5!R1C1:R11C5</vt:lpstr>
      <vt:lpstr>file:///C:\GitHubRepository\CMMITools\2024-05-04to05-10%20(A5)%20C384400%20NASA\00_Data_Reference.xlsm!pptxLink5!R15C1:R21C5</vt:lpstr>
      <vt:lpstr>file:///C:\GitHubRepository\CMMITools\2024-05-04to05-10%20(A5)%20C384400%20NASA\00_Data_Reference.xlsm!pptxLink1!R9C4</vt:lpstr>
      <vt:lpstr>file:///C:\GitHubRepository\CMMITools\2024-05-04to05-10%20(A5)%20C384400%20NASA\00_Data_Reference.xlsm!pptxLink1!R9C4</vt:lpstr>
      <vt:lpstr>file:///C:\GitHubRepository\CMMITools\2024-05-04to05-10%20(A5)%20C384400%20NASA\00_Data_Reference.xlsm!pptxLink6!R2C2:R13C5</vt:lpstr>
      <vt:lpstr>file:///C:\GitHubRepository\CMMITools\2024-05-04to05-10%20(A5)%20C384400%20NASA\00_Data_Reference.xlsm!pptxLink7!R2C2:R16C4</vt:lpstr>
      <vt:lpstr>file:///C:\GitHubRepository\CMMITools\2024-05-04to05-10%20(A5)%20C384400%20NASA\00_Data_Reference.xlsm!pptxLink7!R18C2:R32C4</vt:lpstr>
      <vt:lpstr>file:///C:\GitHubRepository\CMMITools\2024-05-04to05-10%20(A5)%20C384400%20NASA\00_Data_Reference.xlsm!pptxCover!R26C2:R33C4</vt:lpstr>
      <vt:lpstr>file:///C:\GitHubRepository\CMMITools\2024-05-04to05-10%20(A5)%20C384400%20NASA\00_Data_Reference.xlsm!pptxCover!R23C7</vt:lpstr>
      <vt:lpstr>PowerPoint Presentation</vt:lpstr>
      <vt:lpstr>PowerPoint Presentation</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Findings Definitions – Required Categories</vt:lpstr>
      <vt:lpstr>PowerPoint Presentation</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DEMIXIUM™</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Melanie Van Zyl</cp:lastModifiedBy>
  <cp:revision>93</cp:revision>
  <cp:lastPrinted>2020-11-23T18:22:15Z</cp:lastPrinted>
  <dcterms:created xsi:type="dcterms:W3CDTF">2020-11-22T06:57:57Z</dcterms:created>
  <dcterms:modified xsi:type="dcterms:W3CDTF">2024-05-21T07:50:39Z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