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9"/>
  </p:notesMasterIdLst>
  <p:handoutMasterIdLst>
    <p:handoutMasterId r:id="rId60"/>
  </p:handoutMasterIdLst>
  <p:sldIdLst>
    <p:sldId id="256" r:id="rId5"/>
    <p:sldId id="1552" r:id="rId6"/>
    <p:sldId id="1550" r:id="rId7"/>
    <p:sldId id="1541" r:id="rId8"/>
    <p:sldId id="270" r:id="rId9"/>
    <p:sldId id="928" r:id="rId10"/>
    <p:sldId id="913" r:id="rId11"/>
    <p:sldId id="1497" r:id="rId12"/>
    <p:sldId id="1543" r:id="rId13"/>
    <p:sldId id="310" r:id="rId14"/>
    <p:sldId id="274" r:id="rId15"/>
    <p:sldId id="914" r:id="rId16"/>
    <p:sldId id="930" r:id="rId17"/>
    <p:sldId id="1506" r:id="rId18"/>
    <p:sldId id="1507" r:id="rId19"/>
    <p:sldId id="1498" r:id="rId20"/>
    <p:sldId id="1573" r:id="rId21"/>
    <p:sldId id="1544" r:id="rId22"/>
    <p:sldId id="887" r:id="rId23"/>
    <p:sldId id="888" r:id="rId24"/>
    <p:sldId id="889" r:id="rId25"/>
    <p:sldId id="890" r:id="rId26"/>
    <p:sldId id="891" r:id="rId27"/>
    <p:sldId id="892" r:id="rId28"/>
    <p:sldId id="894" r:id="rId29"/>
    <p:sldId id="895" r:id="rId30"/>
    <p:sldId id="896" r:id="rId31"/>
    <p:sldId id="897" r:id="rId32"/>
    <p:sldId id="898" r:id="rId33"/>
    <p:sldId id="899" r:id="rId34"/>
    <p:sldId id="900" r:id="rId35"/>
    <p:sldId id="901" r:id="rId36"/>
    <p:sldId id="902" r:id="rId37"/>
    <p:sldId id="903" r:id="rId38"/>
    <p:sldId id="904" r:id="rId39"/>
    <p:sldId id="906" r:id="rId40"/>
    <p:sldId id="907" r:id="rId41"/>
    <p:sldId id="1548" r:id="rId42"/>
    <p:sldId id="910" r:id="rId43"/>
    <p:sldId id="919" r:id="rId44"/>
    <p:sldId id="1538" r:id="rId45"/>
    <p:sldId id="1546" r:id="rId46"/>
    <p:sldId id="360" r:id="rId47"/>
    <p:sldId id="1551" r:id="rId48"/>
    <p:sldId id="1504" r:id="rId49"/>
    <p:sldId id="1500" r:id="rId50"/>
    <p:sldId id="1574" r:id="rId51"/>
    <p:sldId id="1503" r:id="rId52"/>
    <p:sldId id="1510" r:id="rId53"/>
    <p:sldId id="1547" r:id="rId54"/>
    <p:sldId id="1475" r:id="rId55"/>
    <p:sldId id="989" r:id="rId56"/>
    <p:sldId id="1509" r:id="rId57"/>
    <p:sldId id="1534"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guide id="3" orient="horz" pos="129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634" autoAdjust="0"/>
    <p:restoredTop sz="91632" autoAdjust="0"/>
  </p:normalViewPr>
  <p:slideViewPr>
    <p:cSldViewPr snapToGrid="0">
      <p:cViewPr varScale="1">
        <p:scale>
          <a:sx n="79" d="100"/>
          <a:sy n="79" d="100"/>
        </p:scale>
        <p:origin x="101" y="192"/>
      </p:cViewPr>
      <p:guideLst>
        <p:guide orient="horz" pos="572"/>
        <p:guide pos="665"/>
        <p:guide orient="horz" pos="1298"/>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commentAuthors" Target="commentAuthor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6.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6.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70.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7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72.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74.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7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5/13/2024</a:t>
            </a:fld>
            <a:endParaRPr lang="en-US" dirty="0"/>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dirty="0"/>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5/13/2024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dirty="0"/>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C13DA5-2DE0-6D49-B0F1-8E4B6A1CBA23}" type="slidenum">
              <a:rPr lang="en-US" smtClean="0"/>
              <a:t>12</a:t>
            </a:fld>
            <a:endParaRPr lang="en-US" dirty="0"/>
          </a:p>
        </p:txBody>
      </p:sp>
    </p:spTree>
    <p:extLst>
      <p:ext uri="{BB962C8B-B14F-4D97-AF65-F5344CB8AC3E}">
        <p14:creationId xmlns:p14="http://schemas.microsoft.com/office/powerpoint/2010/main" val="609758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ATL can show the chart from the generated random sample, but there must be a description of the sampled projects and their selected CA/PA grouping.</a:t>
            </a:r>
          </a:p>
        </p:txBody>
      </p:sp>
      <p:sp>
        <p:nvSpPr>
          <p:cNvPr id="4" name="Slide Number Placeholder 3"/>
          <p:cNvSpPr>
            <a:spLocks noGrp="1"/>
          </p:cNvSpPr>
          <p:nvPr>
            <p:ph type="sldNum" sz="quarter" idx="10"/>
          </p:nvPr>
        </p:nvSpPr>
        <p:spPr/>
        <p:txBody>
          <a:bodyPr/>
          <a:lstStyle/>
          <a:p>
            <a:fld id="{3FC13DA5-2DE0-6D49-B0F1-8E4B6A1CBA23}" type="slidenum">
              <a:rPr lang="en-US" smtClean="0"/>
              <a:t>13</a:t>
            </a:fld>
            <a:endParaRPr lang="en-US" dirty="0"/>
          </a:p>
        </p:txBody>
      </p:sp>
    </p:spTree>
    <p:extLst>
      <p:ext uri="{BB962C8B-B14F-4D97-AF65-F5344CB8AC3E}">
        <p14:creationId xmlns:p14="http://schemas.microsoft.com/office/powerpoint/2010/main" val="757996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C13DA5-2DE0-6D49-B0F1-8E4B6A1CBA23}" type="slidenum">
              <a:rPr lang="en-US" smtClean="0"/>
              <a:t>17</a:t>
            </a:fld>
            <a:endParaRPr lang="en-US" dirty="0"/>
          </a:p>
        </p:txBody>
      </p:sp>
    </p:spTree>
    <p:extLst>
      <p:ext uri="{BB962C8B-B14F-4D97-AF65-F5344CB8AC3E}">
        <p14:creationId xmlns:p14="http://schemas.microsoft.com/office/powerpoint/2010/main" val="12658102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practice, enter the OU-Level characterization (FM, LM, PM, DM, NY). The chart will set a color.</a:t>
            </a:r>
          </a:p>
          <a:p>
            <a:endParaRPr lang="en-US" dirty="0"/>
          </a:p>
          <a:p>
            <a:r>
              <a:rPr lang="en-US" dirty="0"/>
              <a:t>Based on the characterizations of all practices in each practice level, set the Practice Level rating to “S” (Satisfied) or “U” (Unsatisfied).</a:t>
            </a:r>
          </a:p>
          <a:p>
            <a:endParaRPr lang="en-US" dirty="0"/>
          </a:p>
          <a:p>
            <a:r>
              <a:rPr lang="en-US" dirty="0"/>
              <a:t>The PA Rating is the Highest Practice Level at which all practices for it, and all lower Practice Levels, are Satisfied.</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For details, see the MDD, Activity 2.3.2 Determine Practice Group Ratings, and Activity </a:t>
            </a:r>
            <a:r>
              <a:rPr lang="en-US" b="0" dirty="0"/>
              <a:t>2.3.3 </a:t>
            </a:r>
            <a:r>
              <a:rPr lang="en-US" sz="1200" b="0" kern="1200" dirty="0">
                <a:solidFill>
                  <a:schemeClr val="tx1"/>
                </a:solidFill>
                <a:effectLst/>
                <a:latin typeface="+mn-lt"/>
                <a:ea typeface="+mn-ea"/>
                <a:cs typeface="+mn-cs"/>
              </a:rPr>
              <a:t>Determine Practice Area and Maturity Level or Capability Level Profile Rating.</a:t>
            </a:r>
            <a:endParaRPr lang="en-US" b="0" dirty="0"/>
          </a:p>
        </p:txBody>
      </p:sp>
      <p:sp>
        <p:nvSpPr>
          <p:cNvPr id="4" name="Slide Number Placeholder 3"/>
          <p:cNvSpPr>
            <a:spLocks noGrp="1"/>
          </p:cNvSpPr>
          <p:nvPr>
            <p:ph type="sldNum" sz="quarter" idx="10"/>
          </p:nvPr>
        </p:nvSpPr>
        <p:spPr/>
        <p:txBody>
          <a:bodyPr/>
          <a:lstStyle/>
          <a:p>
            <a:fld id="{3FC13DA5-2DE0-6D49-B0F1-8E4B6A1CBA23}" type="slidenum">
              <a:rPr lang="en-US" smtClean="0"/>
              <a:t>40</a:t>
            </a:fld>
            <a:endParaRPr lang="en-US" dirty="0"/>
          </a:p>
        </p:txBody>
      </p:sp>
    </p:spTree>
    <p:extLst>
      <p:ext uri="{BB962C8B-B14F-4D97-AF65-F5344CB8AC3E}">
        <p14:creationId xmlns:p14="http://schemas.microsoft.com/office/powerpoint/2010/main" val="38928043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practice, enter the OU-Level characterization (FM, LM, PM, DM, NY). The chart will set a color.</a:t>
            </a:r>
          </a:p>
          <a:p>
            <a:endParaRPr lang="en-US" dirty="0"/>
          </a:p>
          <a:p>
            <a:r>
              <a:rPr lang="en-US" dirty="0"/>
              <a:t>Based on the characterizations of all practices in each practice level, set the Practice Level rating to “S” (Satisfied) or “U” (Unsatisfied).</a:t>
            </a:r>
          </a:p>
          <a:p>
            <a:endParaRPr lang="en-US" dirty="0"/>
          </a:p>
          <a:p>
            <a:r>
              <a:rPr lang="en-US" dirty="0"/>
              <a:t>The PA Rating is the Highest Practice Level at which all practices for it, and all lower Practice Levels, are Satisfied.</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For details, see the MDD, Activity 2.3.2 Determine Practice Group Ratings, and Activity </a:t>
            </a:r>
            <a:r>
              <a:rPr lang="en-US" b="0" dirty="0"/>
              <a:t>2.3.3 </a:t>
            </a:r>
            <a:r>
              <a:rPr lang="en-US" sz="1200" b="0" kern="1200" dirty="0">
                <a:solidFill>
                  <a:schemeClr val="tx1"/>
                </a:solidFill>
                <a:effectLst/>
                <a:latin typeface="+mn-lt"/>
                <a:ea typeface="+mn-ea"/>
                <a:cs typeface="+mn-cs"/>
              </a:rPr>
              <a:t>Determine Practice Area and Maturity Level or Capability Level Profile Rating.</a:t>
            </a:r>
            <a:endParaRPr lang="en-US" b="0" dirty="0"/>
          </a:p>
        </p:txBody>
      </p:sp>
      <p:sp>
        <p:nvSpPr>
          <p:cNvPr id="4" name="Slide Number Placeholder 3"/>
          <p:cNvSpPr>
            <a:spLocks noGrp="1"/>
          </p:cNvSpPr>
          <p:nvPr>
            <p:ph type="sldNum" sz="quarter" idx="10"/>
          </p:nvPr>
        </p:nvSpPr>
        <p:spPr/>
        <p:txBody>
          <a:bodyPr/>
          <a:lstStyle/>
          <a:p>
            <a:fld id="{3FC13DA5-2DE0-6D49-B0F1-8E4B6A1CBA23}" type="slidenum">
              <a:rPr lang="en-US" smtClean="0"/>
              <a:t>41</a:t>
            </a:fld>
            <a:endParaRPr lang="en-US" dirty="0"/>
          </a:p>
        </p:txBody>
      </p:sp>
    </p:spTree>
    <p:extLst>
      <p:ext uri="{BB962C8B-B14F-4D97-AF65-F5344CB8AC3E}">
        <p14:creationId xmlns:p14="http://schemas.microsoft.com/office/powerpoint/2010/main" val="17340913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a:extLst>
              <a:ext uri="{FF2B5EF4-FFF2-40B4-BE49-F238E27FC236}">
                <a16:creationId xmlns:a16="http://schemas.microsoft.com/office/drawing/2014/main" id="{F23F910F-CF68-3A42-8A98-855277189BF6}"/>
              </a:ext>
            </a:extLst>
          </p:cNvPr>
          <p:cNvSpPr>
            <a:spLocks noGrp="1" noRot="1" noChangeAspect="1" noTextEdit="1"/>
          </p:cNvSpPr>
          <p:nvPr>
            <p:ph type="sldImg"/>
          </p:nvPr>
        </p:nvSpPr>
        <p:spPr>
          <a:xfrm>
            <a:off x="398463" y="695325"/>
            <a:ext cx="6061075" cy="3409950"/>
          </a:xfrm>
        </p:spPr>
      </p:sp>
      <p:sp>
        <p:nvSpPr>
          <p:cNvPr id="93187" name="Notes Placeholder 2">
            <a:extLst>
              <a:ext uri="{FF2B5EF4-FFF2-40B4-BE49-F238E27FC236}">
                <a16:creationId xmlns:a16="http://schemas.microsoft.com/office/drawing/2014/main" id="{A732F319-5589-2747-BD21-24DAEA9E83B0}"/>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ndParaRPr>
          </a:p>
        </p:txBody>
      </p:sp>
    </p:spTree>
    <p:extLst>
      <p:ext uri="{BB962C8B-B14F-4D97-AF65-F5344CB8AC3E}">
        <p14:creationId xmlns:p14="http://schemas.microsoft.com/office/powerpoint/2010/main" val="2781057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Information in this section should come from the appraisal plan. The idea here is not to duplicate the contents of the plan, but to provide a summary for the Appraisal Sponsor, and the personnel from the OU who will see these findings.</a:t>
            </a:r>
          </a:p>
          <a:p>
            <a:endParaRPr lang="en-US" dirty="0"/>
          </a:p>
          <a:p>
            <a:r>
              <a:rPr lang="en-US" dirty="0"/>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4</a:t>
            </a:fld>
            <a:endParaRPr lang="en-US" dirty="0"/>
          </a:p>
        </p:txBody>
      </p:sp>
    </p:spTree>
    <p:extLst>
      <p:ext uri="{BB962C8B-B14F-4D97-AF65-F5344CB8AC3E}">
        <p14:creationId xmlns:p14="http://schemas.microsoft.com/office/powerpoint/2010/main" val="3320220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dirty="0">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5</a:t>
            </a:fld>
            <a:endParaRPr lang="en-US" altLang="en-US" sz="1200" b="0" dirty="0">
              <a:solidFill>
                <a:schemeClr val="tx1"/>
              </a:solidFill>
            </a:endParaRPr>
          </a:p>
        </p:txBody>
      </p:sp>
    </p:spTree>
    <p:extLst>
      <p:ext uri="{BB962C8B-B14F-4D97-AF65-F5344CB8AC3E}">
        <p14:creationId xmlns:p14="http://schemas.microsoft.com/office/powerpoint/2010/main" val="3161872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dirty="0">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6</a:t>
            </a:fld>
            <a:endParaRPr lang="en-US" altLang="en-US" sz="1200" b="0" dirty="0">
              <a:solidFill>
                <a:schemeClr val="tx1"/>
              </a:solidFill>
            </a:endParaRPr>
          </a:p>
        </p:txBody>
      </p:sp>
    </p:spTree>
    <p:extLst>
      <p:ext uri="{BB962C8B-B14F-4D97-AF65-F5344CB8AC3E}">
        <p14:creationId xmlns:p14="http://schemas.microsoft.com/office/powerpoint/2010/main" val="2646704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dirty="0">
              <a:ea typeface="ＭＳ Ｐゴシック"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4B35EA84-EF00-9842-8E6A-A2B5DD6BA8D8}" type="slidenum">
              <a:rPr lang="en-US" altLang="en-US" sz="1200" b="0">
                <a:solidFill>
                  <a:schemeClr val="tx1"/>
                </a:solidFill>
              </a:rPr>
              <a:pPr/>
              <a:t>7</a:t>
            </a:fld>
            <a:endParaRPr lang="en-US" altLang="en-US" sz="1200" b="0" dirty="0">
              <a:solidFill>
                <a:schemeClr val="tx1"/>
              </a:solidFill>
            </a:endParaRPr>
          </a:p>
        </p:txBody>
      </p:sp>
    </p:spTree>
    <p:extLst>
      <p:ext uri="{BB962C8B-B14F-4D97-AF65-F5344CB8AC3E}">
        <p14:creationId xmlns:p14="http://schemas.microsoft.com/office/powerpoint/2010/main" val="1570466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dirty="0"/>
              <a:t>2, non – your name will not appear in any reports        </a:t>
            </a:r>
          </a:p>
          <a:p>
            <a:r>
              <a:rPr lang="en-ZA" altLang="zh-CN" baseline="0" dirty="0"/>
              <a:t>collaboratively –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3FC13DA5-2DE0-6D49-B0F1-8E4B6A1CBA23}" type="slidenum">
              <a:rPr lang="en-US" smtClean="0"/>
              <a:t>9</a:t>
            </a:fld>
            <a:endParaRPr lang="en-US" dirty="0"/>
          </a:p>
        </p:txBody>
      </p:sp>
    </p:spTree>
    <p:extLst>
      <p:ext uri="{BB962C8B-B14F-4D97-AF65-F5344CB8AC3E}">
        <p14:creationId xmlns:p14="http://schemas.microsoft.com/office/powerpoint/2010/main" val="11356515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100" b="1">
                <a:solidFill>
                  <a:srgbClr val="000000"/>
                </a:solidFill>
                <a:latin typeface="Arial" charset="0"/>
                <a:ea typeface="ＭＳ Ｐゴシック" charset="-128"/>
              </a:defRPr>
            </a:lvl1pPr>
            <a:lvl2pPr marL="742950" indent="-285750" defTabSz="930275">
              <a:defRPr sz="1100" b="1">
                <a:solidFill>
                  <a:srgbClr val="000000"/>
                </a:solidFill>
                <a:latin typeface="Arial" charset="0"/>
                <a:ea typeface="ＭＳ Ｐゴシック" charset="-128"/>
              </a:defRPr>
            </a:lvl2pPr>
            <a:lvl3pPr marL="1143000" indent="-228600" defTabSz="930275">
              <a:defRPr sz="1100" b="1">
                <a:solidFill>
                  <a:srgbClr val="000000"/>
                </a:solidFill>
                <a:latin typeface="Arial" charset="0"/>
                <a:ea typeface="ＭＳ Ｐゴシック" charset="-128"/>
              </a:defRPr>
            </a:lvl3pPr>
            <a:lvl4pPr marL="1600200" indent="-228600" defTabSz="930275">
              <a:defRPr sz="1100" b="1">
                <a:solidFill>
                  <a:srgbClr val="000000"/>
                </a:solidFill>
                <a:latin typeface="Arial" charset="0"/>
                <a:ea typeface="ＭＳ Ｐゴシック" charset="-128"/>
              </a:defRPr>
            </a:lvl4pPr>
            <a:lvl5pPr marL="2057400" indent="-228600" defTabSz="930275">
              <a:defRPr sz="1100" b="1">
                <a:solidFill>
                  <a:srgbClr val="000000"/>
                </a:solidFill>
                <a:latin typeface="Arial" charset="0"/>
                <a:ea typeface="ＭＳ Ｐゴシック" charset="-128"/>
              </a:defRPr>
            </a:lvl5pPr>
            <a:lvl6pPr marL="25146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9pPr>
          </a:lstStyle>
          <a:p>
            <a:fld id="{8BEF3818-E2D8-F947-8FE2-5E7634526F96}" type="slidenum">
              <a:rPr lang="en-US" altLang="en-US" sz="1200" b="0">
                <a:solidFill>
                  <a:schemeClr val="tx1"/>
                </a:solidFill>
              </a:rPr>
              <a:pPr/>
              <a:t>10</a:t>
            </a:fld>
            <a:endParaRPr lang="en-US" altLang="en-US" sz="1200" b="0" dirty="0">
              <a:solidFill>
                <a:schemeClr val="tx1"/>
              </a:solidFill>
            </a:endParaRPr>
          </a:p>
        </p:txBody>
      </p:sp>
      <p:sp>
        <p:nvSpPr>
          <p:cNvPr id="36866" name="Rectangle 2"/>
          <p:cNvSpPr>
            <a:spLocks noGrp="1" noRot="1" noChangeAspect="1" noChangeArrowheads="1" noTextEdit="1"/>
          </p:cNvSpPr>
          <p:nvPr>
            <p:ph type="sldImg"/>
          </p:nvPr>
        </p:nvSpPr>
        <p:spPr>
          <a:xfrm>
            <a:off x="236538" y="614363"/>
            <a:ext cx="6534150" cy="3676650"/>
          </a:xfrm>
          <a:ln/>
        </p:spPr>
      </p:sp>
      <p:sp>
        <p:nvSpPr>
          <p:cNvPr id="36867" name="Rectangle 3"/>
          <p:cNvSpPr>
            <a:spLocks noGrp="1" noChangeArrowheads="1"/>
          </p:cNvSpPr>
          <p:nvPr>
            <p:ph type="body" idx="1"/>
          </p:nvPr>
        </p:nvSpPr>
        <p:spPr>
          <a:xfrm>
            <a:off x="933450" y="4416425"/>
            <a:ext cx="5141913"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dirty="0">
                <a:ea typeface="ＭＳ Ｐゴシック" charset="-128"/>
              </a:rPr>
              <a:t>Take basic information from the appraisal plan.</a:t>
            </a:r>
          </a:p>
        </p:txBody>
      </p:sp>
    </p:spTree>
    <p:extLst>
      <p:ext uri="{BB962C8B-B14F-4D97-AF65-F5344CB8AC3E}">
        <p14:creationId xmlns:p14="http://schemas.microsoft.com/office/powerpoint/2010/main" val="14189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Make sure the version of the model is correct when this slide is built. Replace the bold, italicized </a:t>
            </a:r>
            <a:r>
              <a:rPr lang="en-US" b="1" i="1" dirty="0"/>
              <a:t>x</a:t>
            </a:r>
            <a:r>
              <a:rPr lang="en-US" b="0" i="0" dirty="0"/>
              <a:t> with the correct version number.</a:t>
            </a:r>
            <a:endParaRPr lang="en-US" dirty="0"/>
          </a:p>
          <a:p>
            <a:endParaRPr lang="en-US" dirty="0"/>
          </a:p>
        </p:txBody>
      </p:sp>
      <p:sp>
        <p:nvSpPr>
          <p:cNvPr id="4" name="Slide Number Placeholder 3"/>
          <p:cNvSpPr>
            <a:spLocks noGrp="1"/>
          </p:cNvSpPr>
          <p:nvPr>
            <p:ph type="sldNum" sz="quarter" idx="5"/>
          </p:nvPr>
        </p:nvSpPr>
        <p:spPr/>
        <p:txBody>
          <a:bodyPr/>
          <a:lstStyle/>
          <a:p>
            <a:fld id="{3FC13DA5-2DE0-6D49-B0F1-8E4B6A1CBA23}" type="slidenum">
              <a:rPr lang="en-US" smtClean="0"/>
              <a:t>11</a:t>
            </a:fld>
            <a:endParaRPr lang="en-US" dirty="0"/>
          </a:p>
        </p:txBody>
      </p:sp>
    </p:spTree>
    <p:extLst>
      <p:ext uri="{BB962C8B-B14F-4D97-AF65-F5344CB8AC3E}">
        <p14:creationId xmlns:p14="http://schemas.microsoft.com/office/powerpoint/2010/main" val="1593310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121920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11" name="Slide Number Placeholder 5">
            <a:extLst>
              <a:ext uri="{FF2B5EF4-FFF2-40B4-BE49-F238E27FC236}">
                <a16:creationId xmlns:a16="http://schemas.microsoft.com/office/drawing/2014/main" id="{7435A51E-4AE3-48B8-A3E6-28A51FCB731A}"/>
              </a:ext>
            </a:extLst>
          </p:cNvPr>
          <p:cNvSpPr txBox="1">
            <a:spLocks/>
          </p:cNvSpPr>
          <p:nvPr userDrawn="1"/>
        </p:nvSpPr>
        <p:spPr>
          <a:xfrm>
            <a:off x="8229600" y="640397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2024. All Rights Reserved.​</a:t>
            </a:r>
            <a:r>
              <a:rPr lang="en-US" dirty="0"/>
              <a:t>  |  </a:t>
            </a:r>
            <a:fld id="{85F78CEA-3B00-9E49-94E0-DC9AF1E86765}" type="slidenum">
              <a:rPr lang="en-US" smtClean="0"/>
              <a:pPr/>
              <a:t>‹#›</a:t>
            </a:fld>
            <a:endParaRPr lang="en-US" dirty="0"/>
          </a:p>
        </p:txBody>
      </p:sp>
      <p:pic>
        <p:nvPicPr>
          <p:cNvPr id="12" name="Picture 11">
            <a:extLst>
              <a:ext uri="{FF2B5EF4-FFF2-40B4-BE49-F238E27FC236}">
                <a16:creationId xmlns:a16="http://schemas.microsoft.com/office/drawing/2014/main" id="{857C86C6-3F34-4125-B5B5-5EABC8A39FCC}"/>
              </a:ext>
            </a:extLst>
          </p:cNvPr>
          <p:cNvPicPr>
            <a:picLocks noChangeAspect="1"/>
          </p:cNvPicPr>
          <p:nvPr userDrawn="1"/>
        </p:nvPicPr>
        <p:blipFill rotWithShape="1">
          <a:blip r:embed="rId16">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pic>
        <p:nvPicPr>
          <p:cNvPr id="13" name="Picture 2">
            <a:extLst>
              <a:ext uri="{FF2B5EF4-FFF2-40B4-BE49-F238E27FC236}">
                <a16:creationId xmlns:a16="http://schemas.microsoft.com/office/drawing/2014/main" id="{34EB08B0-3804-409B-8A2E-C14982B2ADF5}"/>
              </a:ext>
            </a:extLst>
          </p:cNvPr>
          <p:cNvPicPr>
            <a:picLocks noChangeAspect="1" noChangeArrowheads="1"/>
          </p:cNvPicPr>
          <p:nvPr userDrawn="1"/>
        </p:nvPicPr>
        <p:blipFill>
          <a:blip r:embed="rId17" cstate="print">
            <a:extLst>
              <a:ext uri="{BEBA8EAE-BF5A-486C-A8C5-ECC9F3942E4B}">
                <a14:imgProps xmlns:a14="http://schemas.microsoft.com/office/drawing/2010/main">
                  <a14:imgLayer r:embed="rId18">
                    <a14:imgEffect>
                      <a14:backgroundRemoval t="8280" b="89809" l="7505" r="89452">
                        <a14:foregroundMark x1="11765" y1="60510" x2="22110" y2="29936"/>
                        <a14:foregroundMark x1="15416" y1="18471" x2="13793" y2="61783"/>
                        <a14:foregroundMark x1="8722" y1="29936" x2="9331" y2="54140"/>
                        <a14:foregroundMark x1="7911" y1="33121" x2="9331" y2="56051"/>
                        <a14:foregroundMark x1="7505" y1="43949" x2="10345" y2="57962"/>
                        <a14:foregroundMark x1="7911" y1="51592" x2="7911" y2="51592"/>
                        <a14:foregroundMark x1="8316" y1="53503" x2="8316" y2="54140"/>
                        <a14:foregroundMark x1="9128" y1="57325" x2="9128" y2="57325"/>
                        <a14:foregroundMark x1="22718" y1="25478" x2="22718" y2="25478"/>
                        <a14:foregroundMark x1="7302" y1="76433" x2="9533" y2="75796"/>
                        <a14:foregroundMark x1="35953" y1="33121" x2="37728" y2="29936"/>
                        <a14:foregroundMark x1="47606" y1="56051" x2="47059" y2="61783"/>
                        <a14:foregroundMark x1="47667" y1="55414" x2="47606" y2="56051"/>
                        <a14:foregroundMark x1="47728" y1="54777" x2="47667" y2="55414"/>
                        <a14:foregroundMark x1="48276" y1="49045" x2="47728" y2="54777"/>
                        <a14:foregroundMark x1="56998" y1="61783" x2="67140" y2="61783"/>
                        <a14:foregroundMark x1="75254" y1="36943" x2="75254" y2="59236"/>
                        <a14:foregroundMark x1="74848" y1="25478" x2="74848" y2="25478"/>
                        <a14:foregroundMark x1="82556" y1="41401" x2="87424" y2="61783"/>
                        <a14:foregroundMark x1="58824" y1="59873" x2="58824" y2="59873"/>
                        <a14:foregroundMark x1="59026" y1="60510" x2="59026" y2="60510"/>
                        <a14:foregroundMark x1="58824" y1="61783" x2="58824" y2="61783"/>
                        <a14:foregroundMark x1="59229" y1="60510" x2="59229" y2="60510"/>
                        <a14:foregroundMark x1="59229" y1="60510" x2="59229" y2="60510"/>
                        <a14:foregroundMark x1="8316" y1="29936" x2="22515" y2="59873"/>
                        <a14:foregroundMark x1="22515" y1="59873" x2="8316" y2="29299"/>
                        <a14:foregroundMark x1="8316" y1="73885" x2="9128" y2="72611"/>
                        <a14:foregroundMark x1="30020" y1="47771" x2="30020" y2="47771"/>
                        <a14:foregroundMark x1="34280" y1="38854" x2="34280" y2="38854"/>
                        <a14:foregroundMark x1="34686" y1="44586" x2="34686" y2="44586"/>
                        <a14:foregroundMark x1="34888" y1="44586" x2="34888" y2="44586"/>
                        <a14:foregroundMark x1="34888" y1="45860" x2="34888" y2="45860"/>
                        <a14:foregroundMark x1="34888" y1="42038" x2="34888" y2="42038"/>
                        <a14:foregroundMark x1="34888" y1="32484" x2="34888" y2="32484"/>
                        <a14:foregroundMark x1="34888" y1="34395" x2="34888" y2="34395"/>
                        <a14:foregroundMark x1="34888" y1="33758" x2="34686" y2="46497"/>
                        <a14:foregroundMark x1="34686" y1="33121" x2="34888" y2="36306"/>
                        <a14:foregroundMark x1="34888" y1="45860" x2="34888" y2="47134"/>
                        <a14:foregroundMark x1="34888" y1="47771" x2="35091" y2="48408"/>
                        <a14:backgroundMark x1="47262" y1="54777" x2="47262" y2="54777"/>
                        <a14:backgroundMark x1="47870" y1="54777" x2="47870" y2="54777"/>
                        <a14:backgroundMark x1="47667" y1="55414" x2="47667" y2="55414"/>
                        <a14:backgroundMark x1="47465" y1="56051" x2="47465" y2="56051"/>
                        <a14:backgroundMark x1="59838" y1="61783" x2="59838" y2="61783"/>
                        <a14:backgroundMark x1="59635" y1="60510" x2="59635" y2="60510"/>
                        <a14:backgroundMark x1="59635" y1="61783" x2="59635" y2="61783"/>
                        <a14:backgroundMark x1="65517" y1="55414" x2="65517" y2="55414"/>
                        <a14:backgroundMark x1="65517" y1="61146" x2="65517" y2="61146"/>
                        <a14:backgroundMark x1="65517" y1="61783" x2="65517" y2="61783"/>
                        <a14:backgroundMark x1="65517" y1="61146" x2="65517" y2="61146"/>
                        <a14:backgroundMark x1="65517" y1="61783" x2="65517" y2="61783"/>
                        <a14:backgroundMark x1="65314" y1="61146" x2="65314" y2="61146"/>
                        <a14:backgroundMark x1="59432" y1="61146" x2="59432" y2="61146"/>
                        <a14:backgroundMark x1="8722" y1="71975" x2="8722" y2="71975"/>
                        <a14:backgroundMark x1="9331" y1="71975" x2="9331" y2="71975"/>
                        <a14:backgroundMark x1="9128" y1="71975" x2="9128" y2="71975"/>
                        <a14:backgroundMark x1="8114" y1="72611" x2="8114" y2="72611"/>
                        <a14:backgroundMark x1="35091" y1="48409" x2="35091" y2="50318"/>
                      </a14:backgroundRemoval>
                    </a14:imgEffect>
                  </a14:imgLayer>
                </a14:imgProps>
              </a:ext>
              <a:ext uri="{28A0092B-C50C-407E-A947-70E740481C1C}">
                <a14:useLocalDpi xmlns:a14="http://schemas.microsoft.com/office/drawing/2010/main" val="0"/>
              </a:ext>
            </a:extLst>
          </a:blip>
          <a:srcRect/>
          <a:stretch>
            <a:fillRect/>
          </a:stretch>
        </p:blipFill>
        <p:spPr bwMode="auto">
          <a:xfrm>
            <a:off x="9443258" y="21957"/>
            <a:ext cx="2748742" cy="90804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4" name="TextBox 13">
            <a:extLst>
              <a:ext uri="{FF2B5EF4-FFF2-40B4-BE49-F238E27FC236}">
                <a16:creationId xmlns:a16="http://schemas.microsoft.com/office/drawing/2014/main" id="{ABB88AC4-3EE3-4B00-BE9C-343678ED7CA5}"/>
              </a:ext>
            </a:extLst>
          </p:cNvPr>
          <p:cNvSpPr txBox="1"/>
          <p:nvPr userDrawn="1"/>
        </p:nvSpPr>
        <p:spPr>
          <a:xfrm>
            <a:off x="10316993" y="614825"/>
            <a:ext cx="1610551" cy="261610"/>
          </a:xfrm>
          <a:prstGeom prst="rect">
            <a:avLst/>
          </a:prstGeom>
          <a:noFill/>
        </p:spPr>
        <p:txBody>
          <a:bodyPr wrap="square" rtlCol="0">
            <a:spAutoFit/>
          </a:bodyPr>
          <a:lstStyle/>
          <a:p>
            <a:r>
              <a:rPr lang="en-ZA" sz="1100" dirty="0">
                <a:solidFill>
                  <a:schemeClr val="bg1"/>
                </a:solidFill>
              </a:rPr>
              <a:t>Create | Evolve | Perfect</a:t>
            </a:r>
          </a:p>
        </p:txBody>
      </p:sp>
      <p:sp>
        <p:nvSpPr>
          <p:cNvPr id="15" name="TextBox 14">
            <a:extLst>
              <a:ext uri="{FF2B5EF4-FFF2-40B4-BE49-F238E27FC236}">
                <a16:creationId xmlns:a16="http://schemas.microsoft.com/office/drawing/2014/main" id="{4E46EF5B-817F-4C0F-844F-B82F5D922A18}"/>
              </a:ext>
            </a:extLst>
          </p:cNvPr>
          <p:cNvSpPr txBox="1"/>
          <p:nvPr userDrawn="1"/>
        </p:nvSpPr>
        <p:spPr>
          <a:xfrm>
            <a:off x="11832867" y="533486"/>
            <a:ext cx="333925" cy="169277"/>
          </a:xfrm>
          <a:prstGeom prst="rect">
            <a:avLst/>
          </a:prstGeom>
          <a:noFill/>
        </p:spPr>
        <p:txBody>
          <a:bodyPr wrap="square" rtlCol="0">
            <a:spAutoFit/>
          </a:bodyPr>
          <a:lstStyle/>
          <a:p>
            <a:r>
              <a:rPr lang="en-ZA" sz="500" b="1" dirty="0">
                <a:solidFill>
                  <a:schemeClr val="bg1"/>
                </a:solidFill>
              </a:rPr>
              <a:t>TM</a:t>
            </a:r>
          </a:p>
        </p:txBody>
      </p:sp>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oleObject" Target="file:///C:\Users\pwjva\Documents\GitHub\CMMITools\2024-05-04to05-10%20(A5)%20C384400%20NASA\00_Data_Reference.xlsm!pptxCover!R4C2:R13C2" TargetMode="External"/><Relationship Id="rId7" Type="http://schemas.openxmlformats.org/officeDocument/2006/relationships/oleObject" Target="file:///C:\Users\pwjva\Documents\GitHub\CMMITools\2024-05-04to05-10%20(A5)%20C384400%20NASA\00_Data_Reference.xlsm!pptxCover!R22C2" TargetMode="Externa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file:///C:\Users\pwjva\Documents\GitHub\CMMITools\2024-05-04to05-10%20(A5)%20C384400%20NASA\00_Data_Reference.xlsm!pptxCover!R15C2:R17C2" TargetMode="Externa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40.emf"/><Relationship Id="rId4" Type="http://schemas.openxmlformats.org/officeDocument/2006/relationships/oleObject" Target="file:///C:\Users\pwjva\Documents\GitHub\CMMITools\2024-05-04to05-10%20(A5)%20C384400%20NASA\00_Data_Reference.xlsm!pptxLink1!R20C1:R31C2" TargetMode="Externa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41.emf"/><Relationship Id="rId4" Type="http://schemas.openxmlformats.org/officeDocument/2006/relationships/oleObject" Target="file:///C:\Users\pwjva\Documents\GitHub\CMMITools\2024-05-04to05-10%20(A5)%20C384400%20NASA\00_Data_Reference.xlsm!pptxLink3!R2C1:R24C9" TargetMode="Externa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42.emf"/><Relationship Id="rId4" Type="http://schemas.openxmlformats.org/officeDocument/2006/relationships/oleObject" Target="file:///C:\Users\pwjva\Documents\GitHub\CMMITools\2024-05-04to05-10%20(A5)%20C384400%20NASA\00_Data_Reference.xlsm!pptxLink2!R30C1:R35C1" TargetMode="Externa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43.emf"/><Relationship Id="rId4" Type="http://schemas.openxmlformats.org/officeDocument/2006/relationships/oleObject" Target="file:///C:\Users\pwjva\Documents\GitHub\CMMITools\2024-05-04to05-10%20(A5)%20C384400%20NASA\00_Data_Reference.xlsm!pptxLink4!R10C1:R27C20" TargetMode="External"/></Relationships>
</file>

<file path=ppt/slides/_rels/slide14.xml.rels><?xml version="1.0" encoding="UTF-8" standalone="yes"?>
<Relationships xmlns="http://schemas.openxmlformats.org/package/2006/relationships"><Relationship Id="rId3" Type="http://schemas.openxmlformats.org/officeDocument/2006/relationships/oleObject" Target="file:///C:\Users\pwjva\Documents\GitHub\CMMITools\2024-05-04to05-10%20(A5)%20C384400%20NASA\00_Data_Reference.xlsm!pptxLink5!R1C1:R11C5" TargetMode="External"/><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44.emf"/></Relationships>
</file>

<file path=ppt/slides/_rels/slide15.xml.rels><?xml version="1.0" encoding="UTF-8" standalone="yes"?>
<Relationships xmlns="http://schemas.openxmlformats.org/package/2006/relationships"><Relationship Id="rId3" Type="http://schemas.openxmlformats.org/officeDocument/2006/relationships/oleObject" Target="file:///C:\Users\pwjva\Documents\GitHub\CMMITools\2024-05-04to05-10%20(A5)%20C384400%20NASA\00_Data_Reference.xlsm!pptxLink5!R15C1:R21C5" TargetMode="External"/><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45.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21.jpeg"/><Relationship Id="rId26" Type="http://schemas.openxmlformats.org/officeDocument/2006/relationships/image" Target="../media/image29.png"/><Relationship Id="rId3" Type="http://schemas.openxmlformats.org/officeDocument/2006/relationships/image" Target="../media/image6.png"/><Relationship Id="rId21" Type="http://schemas.openxmlformats.org/officeDocument/2006/relationships/image" Target="../media/image24.gif"/><Relationship Id="rId7" Type="http://schemas.openxmlformats.org/officeDocument/2006/relationships/image" Target="../media/image10.jpeg"/><Relationship Id="rId12" Type="http://schemas.openxmlformats.org/officeDocument/2006/relationships/image" Target="../media/image15.png"/><Relationship Id="rId17" Type="http://schemas.openxmlformats.org/officeDocument/2006/relationships/image" Target="../media/image20.gif"/><Relationship Id="rId25" Type="http://schemas.openxmlformats.org/officeDocument/2006/relationships/image" Target="../media/image28.png"/><Relationship Id="rId33" Type="http://schemas.openxmlformats.org/officeDocument/2006/relationships/image" Target="../media/image36.png"/><Relationship Id="rId2" Type="http://schemas.openxmlformats.org/officeDocument/2006/relationships/notesSlide" Target="../notesSlides/notesSlide1.xml"/><Relationship Id="rId16" Type="http://schemas.openxmlformats.org/officeDocument/2006/relationships/image" Target="../media/image19.png"/><Relationship Id="rId20" Type="http://schemas.openxmlformats.org/officeDocument/2006/relationships/image" Target="../media/image23.png"/><Relationship Id="rId29"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9.jpeg"/><Relationship Id="rId11" Type="http://schemas.openxmlformats.org/officeDocument/2006/relationships/image" Target="../media/image14.jpg"/><Relationship Id="rId24" Type="http://schemas.openxmlformats.org/officeDocument/2006/relationships/image" Target="../media/image27.png"/><Relationship Id="rId32" Type="http://schemas.openxmlformats.org/officeDocument/2006/relationships/image" Target="../media/image35.png"/><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26.png"/><Relationship Id="rId28" Type="http://schemas.openxmlformats.org/officeDocument/2006/relationships/image" Target="../media/image31.png"/><Relationship Id="rId10" Type="http://schemas.openxmlformats.org/officeDocument/2006/relationships/image" Target="../media/image13.jpg"/><Relationship Id="rId19" Type="http://schemas.openxmlformats.org/officeDocument/2006/relationships/image" Target="../media/image22.png"/><Relationship Id="rId31" Type="http://schemas.openxmlformats.org/officeDocument/2006/relationships/image" Target="../media/image34.png"/><Relationship Id="rId4" Type="http://schemas.openxmlformats.org/officeDocument/2006/relationships/image" Target="../media/image7.jpeg"/><Relationship Id="rId9" Type="http://schemas.openxmlformats.org/officeDocument/2006/relationships/image" Target="../media/image12.svg"/><Relationship Id="rId14" Type="http://schemas.openxmlformats.org/officeDocument/2006/relationships/image" Target="../media/image17.png"/><Relationship Id="rId22" Type="http://schemas.openxmlformats.org/officeDocument/2006/relationships/image" Target="../media/image25.png"/><Relationship Id="rId27" Type="http://schemas.openxmlformats.org/officeDocument/2006/relationships/image" Target="../media/image30.png"/><Relationship Id="rId30" Type="http://schemas.openxmlformats.org/officeDocument/2006/relationships/image" Target="../media/image33.png"/><Relationship Id="rId8" Type="http://schemas.openxmlformats.org/officeDocument/2006/relationships/image" Target="../media/image11.png"/></Relationships>
</file>

<file path=ppt/slides/_rels/slide2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68.e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67.emf"/><Relationship Id="rId5" Type="http://schemas.openxmlformats.org/officeDocument/2006/relationships/image" Target="../media/image66.emf"/><Relationship Id="rId4" Type="http://schemas.openxmlformats.org/officeDocument/2006/relationships/oleObject" Target="file:///C:\Users\pwjva\Documents\GitHub\CMMITools\2024-05-04to05-10%20(A5)%20C384400%20NASA\00_Data_Reference.xlsm!pptxLink1!R9C4" TargetMode="Externa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69.e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67.emf"/><Relationship Id="rId5" Type="http://schemas.openxmlformats.org/officeDocument/2006/relationships/image" Target="../media/image66.emf"/><Relationship Id="rId4" Type="http://schemas.openxmlformats.org/officeDocument/2006/relationships/oleObject" Target="file:///C:\Users\pwjva\Documents\GitHub\CMMITools\2024-05-04to05-10%20(A5)%20C384400%20NASA\00_Data_Reference.xlsm!pptxLink1!R9C4"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70.emf"/><Relationship Id="rId4" Type="http://schemas.openxmlformats.org/officeDocument/2006/relationships/oleObject" Target="file:///C:\Users\pwjva\Documents\GitHub\CMMITools\2024-05-04to05-10%20(A5)%20C384400%20NASA\00_Data_Reference.xlsm!pptxLink6!R2C2:R13C5"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oleObject" Target="file:///C:\Users\pwjva\Documents\GitHub\CMMITools\2024-05-04to05-10%20(A5)%20C384400%20NASA\00_Data_Reference.xlsm!pptxLink7!R2C2:R16C4" TargetMode="External"/><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71.emf"/></Relationships>
</file>

<file path=ppt/slides/_rels/slide46.xml.rels><?xml version="1.0" encoding="UTF-8" standalone="yes"?>
<Relationships xmlns="http://schemas.openxmlformats.org/package/2006/relationships"><Relationship Id="rId3" Type="http://schemas.openxmlformats.org/officeDocument/2006/relationships/oleObject" Target="file:///C:\Users\pwjva\Documents\GitHub\CMMITools\2024-05-04to05-10%20(A5)%20C384400%20NASA\00_Data_Reference.xlsm!pptxLink7!R18C2:R32C4" TargetMode="External"/><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72.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7.emf"/><Relationship Id="rId4" Type="http://schemas.openxmlformats.org/officeDocument/2006/relationships/oleObject" Target="file:///C:\Users\pwjva\Documents\GitHub\CMMITools\2024-05-04to05-10%20(A5)%20C384400%20NASA\00_Data_Reference.xlsm!pptxLink1!R1C1:R7C2" TargetMode="External"/></Relationships>
</file>

<file path=ppt/slides/_rels/slide50.xml.rels><?xml version="1.0" encoding="UTF-8" standalone="yes"?>
<Relationships xmlns="http://schemas.openxmlformats.org/package/2006/relationships"><Relationship Id="rId3" Type="http://schemas.openxmlformats.org/officeDocument/2006/relationships/hyperlink" Target="http://www.demixium.com/" TargetMode="External"/><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file:///C:\Users\pwjva\Documents\GitHub\CMMITools\2024-05-04to05-10%20(A5)%20C384400%20NASA\00_Data_Reference.xlsm!pptxCover!R26C2:R33C4" TargetMode="External"/><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74.emf"/></Relationships>
</file>

<file path=ppt/slides/_rels/slide52.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75.emf"/><Relationship Id="rId5" Type="http://schemas.openxmlformats.org/officeDocument/2006/relationships/oleObject" Target="file:///C:\Users\pwjva\Documents\GitHub\CMMITools\2024-05-04to05-10%20(A5)%20C384400%20NASA\00_Data_Reference.xlsm!pptxCover!R23C7" TargetMode="External"/><Relationship Id="rId4" Type="http://schemas.openxmlformats.org/officeDocument/2006/relationships/hyperlink" Target="https://resources.sei.cmu.edu/library/asset-view.cfm?assetid=20208"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8.emf"/><Relationship Id="rId4" Type="http://schemas.openxmlformats.org/officeDocument/2006/relationships/oleObject" Target="file:///C:\Users\pwjva\Documents\GitHub\CMMITools\2024-05-04to05-10%20(A5)%20C384400%20NASA\00_Data_Reference.xlsm!pptxLink1!R10C1:R18C2"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39.emf"/><Relationship Id="rId4" Type="http://schemas.openxmlformats.org/officeDocument/2006/relationships/oleObject" Target="file:///C:\Users\pwjva\Documents\GitHub\CMMITools\2024-05-04to05-10%20(A5)%20C384400%20NASA\00_Data_Reference.xlsm!pptxLink2!R1C1:R4C1"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B8B9ADBE-4D60-4D63-BCF7-E9F427C74524}"/>
              </a:ext>
            </a:extLst>
          </p:cNvPr>
          <p:cNvGraphicFramePr>
            <a:graphicFrameLocks noChangeAspect="1"/>
          </p:cNvGraphicFramePr>
          <p:nvPr>
            <p:extLst>
              <p:ext uri="{D42A27DB-BD31-4B8C-83A1-F6EECF244321}">
                <p14:modId xmlns:p14="http://schemas.microsoft.com/office/powerpoint/2010/main" val="2792558352"/>
              </p:ext>
            </p:extLst>
          </p:nvPr>
        </p:nvGraphicFramePr>
        <p:xfrm>
          <a:off x="3497262" y="1890058"/>
          <a:ext cx="5197475" cy="3116263"/>
        </p:xfrm>
        <a:graphic>
          <a:graphicData uri="http://schemas.openxmlformats.org/presentationml/2006/ole">
            <mc:AlternateContent xmlns:mc="http://schemas.openxmlformats.org/markup-compatibility/2006">
              <mc:Choice xmlns:v="urn:schemas-microsoft-com:vml" Requires="v">
                <p:oleObj spid="_x0000_s1038" name="Macro-Enabled Worksheet" r:id="rId3" imgW="5196769" imgH="3116588" progId="Excel.SheetMacroEnabled.12">
                  <p:link updateAutomatic="1"/>
                </p:oleObj>
              </mc:Choice>
              <mc:Fallback>
                <p:oleObj name="Macro-Enabled Worksheet" r:id="rId3" imgW="5196769" imgH="3116588" progId="Excel.SheetMacroEnabled.12">
                  <p:link updateAutomatic="1"/>
                  <p:pic>
                    <p:nvPicPr>
                      <p:cNvPr id="0" name=""/>
                      <p:cNvPicPr/>
                      <p:nvPr/>
                    </p:nvPicPr>
                    <p:blipFill>
                      <a:blip r:embed="rId4"/>
                      <a:stretch>
                        <a:fillRect/>
                      </a:stretch>
                    </p:blipFill>
                    <p:spPr>
                      <a:xfrm>
                        <a:off x="3497262" y="1890058"/>
                        <a:ext cx="5197475" cy="3116263"/>
                      </a:xfrm>
                      <a:prstGeom prst="rect">
                        <a:avLst/>
                      </a:prstGeom>
                    </p:spPr>
                  </p:pic>
                </p:oleObj>
              </mc:Fallback>
            </mc:AlternateContent>
          </a:graphicData>
        </a:graphic>
      </p:graphicFrame>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Final Findings</a:t>
            </a:r>
          </a:p>
        </p:txBody>
      </p:sp>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3368320616"/>
              </p:ext>
            </p:extLst>
          </p:nvPr>
        </p:nvGraphicFramePr>
        <p:xfrm>
          <a:off x="3375025" y="5383213"/>
          <a:ext cx="5441950" cy="661987"/>
        </p:xfrm>
        <a:graphic>
          <a:graphicData uri="http://schemas.openxmlformats.org/presentationml/2006/ole">
            <mc:AlternateContent xmlns:mc="http://schemas.openxmlformats.org/markup-compatibility/2006">
              <mc:Choice xmlns:v="urn:schemas-microsoft-com:vml" Requires="v">
                <p:oleObj spid="_x0000_s1039" name="Macro-Enabled Worksheet" r:id="rId5" imgW="5196769" imgH="670734" progId="Excel.SheetMacroEnabled.12">
                  <p:link updateAutomatic="1"/>
                </p:oleObj>
              </mc:Choice>
              <mc:Fallback>
                <p:oleObj name="Macro-Enabled Worksheet" r:id="rId5" imgW="5196769" imgH="670734" progId="Excel.SheetMacroEnabled.12">
                  <p:link updateAutomatic="1"/>
                  <p:pic>
                    <p:nvPicPr>
                      <p:cNvPr id="0" name=""/>
                      <p:cNvPicPr/>
                      <p:nvPr/>
                    </p:nvPicPr>
                    <p:blipFill>
                      <a:blip r:embed="rId6"/>
                      <a:stretch>
                        <a:fillRect/>
                      </a:stretch>
                    </p:blipFill>
                    <p:spPr>
                      <a:xfrm>
                        <a:off x="3375025" y="5383213"/>
                        <a:ext cx="5441950" cy="661987"/>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49664E61-F038-4552-B7C5-B571E0E1A96A}"/>
              </a:ext>
            </a:extLst>
          </p:cNvPr>
          <p:cNvGraphicFramePr>
            <a:graphicFrameLocks noChangeAspect="1"/>
          </p:cNvGraphicFramePr>
          <p:nvPr>
            <p:extLst>
              <p:ext uri="{D42A27DB-BD31-4B8C-83A1-F6EECF244321}">
                <p14:modId xmlns:p14="http://schemas.microsoft.com/office/powerpoint/2010/main" val="3087222480"/>
              </p:ext>
            </p:extLst>
          </p:nvPr>
        </p:nvGraphicFramePr>
        <p:xfrm>
          <a:off x="3497261" y="5095345"/>
          <a:ext cx="5197475" cy="274637"/>
        </p:xfrm>
        <a:graphic>
          <a:graphicData uri="http://schemas.openxmlformats.org/presentationml/2006/ole">
            <mc:AlternateContent xmlns:mc="http://schemas.openxmlformats.org/markup-compatibility/2006">
              <mc:Choice xmlns:v="urn:schemas-microsoft-com:vml" Requires="v">
                <p:oleObj spid="_x0000_s1040" name="Macro-Enabled Worksheet" r:id="rId7" imgW="5196769" imgH="274178" progId="Excel.SheetMacroEnabled.12">
                  <p:link updateAutomatic="1"/>
                </p:oleObj>
              </mc:Choice>
              <mc:Fallback>
                <p:oleObj name="Macro-Enabled Worksheet" r:id="rId7" imgW="5196769" imgH="274178" progId="Excel.SheetMacroEnabled.12">
                  <p:link updateAutomatic="1"/>
                  <p:pic>
                    <p:nvPicPr>
                      <p:cNvPr id="0" name=""/>
                      <p:cNvPicPr/>
                      <p:nvPr/>
                    </p:nvPicPr>
                    <p:blipFill>
                      <a:blip r:embed="rId8"/>
                      <a:stretch>
                        <a:fillRect/>
                      </a:stretch>
                    </p:blipFill>
                    <p:spPr>
                      <a:xfrm>
                        <a:off x="3497261" y="5095345"/>
                        <a:ext cx="5197475" cy="274637"/>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p:cNvSpPr>
            <a:spLocks noGrp="1" noChangeArrowheads="1"/>
          </p:cNvSpPr>
          <p:nvPr>
            <p:ph type="title"/>
          </p:nvPr>
        </p:nvSpPr>
        <p:spPr/>
        <p:txBody>
          <a:bodyPr/>
          <a:lstStyle/>
          <a:p>
            <a:pPr eaLnBrk="1" hangingPunct="1"/>
            <a:r>
              <a:rPr lang="en-US" altLang="en-US" dirty="0">
                <a:ea typeface="ＭＳ Ｐゴシック" charset="-128"/>
              </a:rPr>
              <a:t>Appraisal Team and Support Personnel</a:t>
            </a:r>
          </a:p>
        </p:txBody>
      </p:sp>
      <p:graphicFrame>
        <p:nvGraphicFramePr>
          <p:cNvPr id="2" name="Object 1">
            <a:extLst>
              <a:ext uri="{FF2B5EF4-FFF2-40B4-BE49-F238E27FC236}">
                <a16:creationId xmlns:a16="http://schemas.microsoft.com/office/drawing/2014/main" id="{F449B2C3-7394-404B-BC0E-2D5A28533002}"/>
              </a:ext>
            </a:extLst>
          </p:cNvPr>
          <p:cNvGraphicFramePr>
            <a:graphicFrameLocks noChangeAspect="1"/>
          </p:cNvGraphicFramePr>
          <p:nvPr>
            <p:extLst>
              <p:ext uri="{D42A27DB-BD31-4B8C-83A1-F6EECF244321}">
                <p14:modId xmlns:p14="http://schemas.microsoft.com/office/powerpoint/2010/main" val="447353626"/>
              </p:ext>
            </p:extLst>
          </p:nvPr>
        </p:nvGraphicFramePr>
        <p:xfrm>
          <a:off x="1122363" y="2225675"/>
          <a:ext cx="8245475" cy="2111375"/>
        </p:xfrm>
        <a:graphic>
          <a:graphicData uri="http://schemas.openxmlformats.org/presentationml/2006/ole">
            <mc:AlternateContent xmlns:mc="http://schemas.openxmlformats.org/markup-compatibility/2006">
              <mc:Choice xmlns:v="urn:schemas-microsoft-com:vml" Requires="v">
                <p:oleObj spid="_x0000_s5126" name="Macro-Enabled Worksheet" r:id="rId4" imgW="8244911" imgH="2110701" progId="Excel.SheetMacroEnabled.12">
                  <p:link updateAutomatic="1"/>
                </p:oleObj>
              </mc:Choice>
              <mc:Fallback>
                <p:oleObj name="Macro-Enabled Worksheet" r:id="rId4" imgW="8244911" imgH="2110701" progId="Excel.SheetMacroEnabled.12">
                  <p:link updateAutomatic="1"/>
                  <p:pic>
                    <p:nvPicPr>
                      <p:cNvPr id="0" name=""/>
                      <p:cNvPicPr/>
                      <p:nvPr/>
                    </p:nvPicPr>
                    <p:blipFill>
                      <a:blip r:embed="rId5"/>
                      <a:stretch>
                        <a:fillRect/>
                      </a:stretch>
                    </p:blipFill>
                    <p:spPr>
                      <a:xfrm>
                        <a:off x="1122363" y="2225675"/>
                        <a:ext cx="8245475" cy="2111375"/>
                      </a:xfrm>
                      <a:prstGeom prst="rect">
                        <a:avLst/>
                      </a:prstGeom>
                    </p:spPr>
                  </p:pic>
                </p:oleObj>
              </mc:Fallback>
            </mc:AlternateContent>
          </a:graphicData>
        </a:graphic>
      </p:graphicFrame>
    </p:spTree>
    <p:extLst>
      <p:ext uri="{BB962C8B-B14F-4D97-AF65-F5344CB8AC3E}">
        <p14:creationId xmlns:p14="http://schemas.microsoft.com/office/powerpoint/2010/main" val="483676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a:xfrm>
            <a:off x="1055688" y="892263"/>
            <a:ext cx="10397836" cy="602284"/>
          </a:xfrm>
        </p:spPr>
        <p:txBody>
          <a:bodyPr>
            <a:normAutofit/>
          </a:bodyPr>
          <a:lstStyle/>
          <a:p>
            <a:r>
              <a:rPr lang="en-US" altLang="en-US" dirty="0">
                <a:ea typeface="ＭＳ Ｐゴシック" charset="-128"/>
              </a:rPr>
              <a:t>Appraisal Scope – Benchmark Model View</a:t>
            </a:r>
          </a:p>
        </p:txBody>
      </p:sp>
      <p:graphicFrame>
        <p:nvGraphicFramePr>
          <p:cNvPr id="2" name="Object 1">
            <a:extLst>
              <a:ext uri="{FF2B5EF4-FFF2-40B4-BE49-F238E27FC236}">
                <a16:creationId xmlns:a16="http://schemas.microsoft.com/office/drawing/2014/main" id="{8484F069-F116-4F8E-91F9-6DA4C70CE468}"/>
              </a:ext>
            </a:extLst>
          </p:cNvPr>
          <p:cNvGraphicFramePr>
            <a:graphicFrameLocks noChangeAspect="1"/>
          </p:cNvGraphicFramePr>
          <p:nvPr>
            <p:extLst>
              <p:ext uri="{D42A27DB-BD31-4B8C-83A1-F6EECF244321}">
                <p14:modId xmlns:p14="http://schemas.microsoft.com/office/powerpoint/2010/main" val="3519588358"/>
              </p:ext>
            </p:extLst>
          </p:nvPr>
        </p:nvGraphicFramePr>
        <p:xfrm>
          <a:off x="1190625" y="1590675"/>
          <a:ext cx="8526463" cy="4565650"/>
        </p:xfrm>
        <a:graphic>
          <a:graphicData uri="http://schemas.openxmlformats.org/presentationml/2006/ole">
            <mc:AlternateContent xmlns:mc="http://schemas.openxmlformats.org/markup-compatibility/2006">
              <mc:Choice xmlns:v="urn:schemas-microsoft-com:vml" Requires="v">
                <p:oleObj spid="_x0000_s6151" name="Macro-Enabled Worksheet" r:id="rId4" imgW="9928683" imgH="5463516" progId="Excel.SheetMacroEnabled.12">
                  <p:link updateAutomatic="1"/>
                </p:oleObj>
              </mc:Choice>
              <mc:Fallback>
                <p:oleObj name="Macro-Enabled Worksheet" r:id="rId4" imgW="9928683" imgH="5463516" progId="Excel.SheetMacroEnabled.12">
                  <p:link updateAutomatic="1"/>
                  <p:pic>
                    <p:nvPicPr>
                      <p:cNvPr id="0" name=""/>
                      <p:cNvPicPr/>
                      <p:nvPr/>
                    </p:nvPicPr>
                    <p:blipFill>
                      <a:blip r:embed="rId5"/>
                      <a:stretch>
                        <a:fillRect/>
                      </a:stretch>
                    </p:blipFill>
                    <p:spPr>
                      <a:xfrm>
                        <a:off x="1190625" y="1590675"/>
                        <a:ext cx="8526463" cy="4565650"/>
                      </a:xfrm>
                      <a:prstGeom prst="rect">
                        <a:avLst/>
                      </a:prstGeom>
                    </p:spPr>
                  </p:pic>
                </p:oleObj>
              </mc:Fallback>
            </mc:AlternateContent>
          </a:graphicData>
        </a:graphic>
      </p:graphicFrame>
    </p:spTree>
    <p:extLst>
      <p:ext uri="{BB962C8B-B14F-4D97-AF65-F5344CB8AC3E}">
        <p14:creationId xmlns:p14="http://schemas.microsoft.com/office/powerpoint/2010/main" val="2361070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dirty="0">
                <a:ea typeface="ＭＳ Ｐゴシック" charset="-128"/>
              </a:rPr>
              <a:t>Appraisal Scope – Organizational Scope</a:t>
            </a:r>
          </a:p>
        </p:txBody>
      </p:sp>
      <p:graphicFrame>
        <p:nvGraphicFramePr>
          <p:cNvPr id="2" name="Object 1">
            <a:extLst>
              <a:ext uri="{FF2B5EF4-FFF2-40B4-BE49-F238E27FC236}">
                <a16:creationId xmlns:a16="http://schemas.microsoft.com/office/drawing/2014/main" id="{110942FF-2240-4B68-8644-23EA109C8919}"/>
              </a:ext>
            </a:extLst>
          </p:cNvPr>
          <p:cNvGraphicFramePr>
            <a:graphicFrameLocks noChangeAspect="1"/>
          </p:cNvGraphicFramePr>
          <p:nvPr>
            <p:extLst>
              <p:ext uri="{D42A27DB-BD31-4B8C-83A1-F6EECF244321}">
                <p14:modId xmlns:p14="http://schemas.microsoft.com/office/powerpoint/2010/main" val="111604204"/>
              </p:ext>
            </p:extLst>
          </p:nvPr>
        </p:nvGraphicFramePr>
        <p:xfrm>
          <a:off x="1128713" y="2419350"/>
          <a:ext cx="7720012" cy="1241425"/>
        </p:xfrm>
        <a:graphic>
          <a:graphicData uri="http://schemas.openxmlformats.org/presentationml/2006/ole">
            <mc:AlternateContent xmlns:mc="http://schemas.openxmlformats.org/markup-compatibility/2006">
              <mc:Choice xmlns:v="urn:schemas-microsoft-com:vml" Requires="v">
                <p:oleObj spid="_x0000_s7174" name="Macro-Enabled Worksheet" r:id="rId4" imgW="7437262" imgH="1196490" progId="Excel.SheetMacroEnabled.12">
                  <p:link updateAutomatic="1"/>
                </p:oleObj>
              </mc:Choice>
              <mc:Fallback>
                <p:oleObj name="Macro-Enabled Worksheet" r:id="rId4" imgW="7437262" imgH="1196490" progId="Excel.SheetMacroEnabled.12">
                  <p:link updateAutomatic="1"/>
                  <p:pic>
                    <p:nvPicPr>
                      <p:cNvPr id="0" name=""/>
                      <p:cNvPicPr/>
                      <p:nvPr/>
                    </p:nvPicPr>
                    <p:blipFill>
                      <a:blip r:embed="rId5"/>
                      <a:stretch>
                        <a:fillRect/>
                      </a:stretch>
                    </p:blipFill>
                    <p:spPr>
                      <a:xfrm>
                        <a:off x="1128713" y="2419350"/>
                        <a:ext cx="7720012" cy="1241425"/>
                      </a:xfrm>
                      <a:prstGeom prst="rect">
                        <a:avLst/>
                      </a:prstGeom>
                    </p:spPr>
                  </p:pic>
                </p:oleObj>
              </mc:Fallback>
            </mc:AlternateContent>
          </a:graphicData>
        </a:graphic>
      </p:graphicFrame>
    </p:spTree>
    <p:extLst>
      <p:ext uri="{BB962C8B-B14F-4D97-AF65-F5344CB8AC3E}">
        <p14:creationId xmlns:p14="http://schemas.microsoft.com/office/powerpoint/2010/main" val="2226382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212582CF-2677-4AC8-90A0-FD5C774ECFF6}"/>
              </a:ext>
            </a:extLst>
          </p:cNvPr>
          <p:cNvGraphicFramePr>
            <a:graphicFrameLocks noChangeAspect="1"/>
          </p:cNvGraphicFramePr>
          <p:nvPr>
            <p:extLst>
              <p:ext uri="{D42A27DB-BD31-4B8C-83A1-F6EECF244321}">
                <p14:modId xmlns:p14="http://schemas.microsoft.com/office/powerpoint/2010/main" val="3242111512"/>
              </p:ext>
            </p:extLst>
          </p:nvPr>
        </p:nvGraphicFramePr>
        <p:xfrm>
          <a:off x="152400" y="1873250"/>
          <a:ext cx="10410825" cy="3113088"/>
        </p:xfrm>
        <a:graphic>
          <a:graphicData uri="http://schemas.openxmlformats.org/presentationml/2006/ole">
            <mc:AlternateContent xmlns:mc="http://schemas.openxmlformats.org/markup-compatibility/2006">
              <mc:Choice xmlns:v="urn:schemas-microsoft-com:vml" Requires="v">
                <p:oleObj spid="_x0000_s8198" name="Macro-Enabled Worksheet" r:id="rId4" imgW="13403403" imgH="4008199" progId="Excel.SheetMacroEnabled.12">
                  <p:link updateAutomatic="1"/>
                </p:oleObj>
              </mc:Choice>
              <mc:Fallback>
                <p:oleObj name="Macro-Enabled Worksheet" r:id="rId4" imgW="13403403" imgH="4008199" progId="Excel.SheetMacroEnabled.12">
                  <p:link updateAutomatic="1"/>
                  <p:pic>
                    <p:nvPicPr>
                      <p:cNvPr id="0" name=""/>
                      <p:cNvPicPr/>
                      <p:nvPr/>
                    </p:nvPicPr>
                    <p:blipFill>
                      <a:blip r:embed="rId5"/>
                      <a:stretch>
                        <a:fillRect/>
                      </a:stretch>
                    </p:blipFill>
                    <p:spPr>
                      <a:xfrm>
                        <a:off x="152400" y="1873250"/>
                        <a:ext cx="10410825" cy="3113088"/>
                      </a:xfrm>
                      <a:prstGeom prst="rect">
                        <a:avLst/>
                      </a:prstGeom>
                    </p:spPr>
                  </p:pic>
                </p:oleObj>
              </mc:Fallback>
            </mc:AlternateContent>
          </a:graphicData>
        </a:graphic>
      </p:graphicFrame>
      <p:sp>
        <p:nvSpPr>
          <p:cNvPr id="21505" name="Title 3"/>
          <p:cNvSpPr>
            <a:spLocks noGrp="1"/>
          </p:cNvSpPr>
          <p:nvPr>
            <p:ph type="title"/>
          </p:nvPr>
        </p:nvSpPr>
        <p:spPr/>
        <p:txBody>
          <a:bodyPr>
            <a:normAutofit/>
          </a:bodyPr>
          <a:lstStyle/>
          <a:p>
            <a:r>
              <a:rPr lang="en-US" altLang="en-US" dirty="0">
                <a:ea typeface="ＭＳ Ｐゴシック" charset="-128"/>
              </a:rPr>
              <a:t>Appraisal Scope – Organizational Sample</a:t>
            </a:r>
          </a:p>
        </p:txBody>
      </p:sp>
    </p:spTree>
    <p:extLst>
      <p:ext uri="{BB962C8B-B14F-4D97-AF65-F5344CB8AC3E}">
        <p14:creationId xmlns:p14="http://schemas.microsoft.com/office/powerpoint/2010/main" val="1392066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5379DEB1-F0B7-4BEB-8ADB-13FF265847B2}"/>
              </a:ext>
            </a:extLst>
          </p:cNvPr>
          <p:cNvGraphicFramePr>
            <a:graphicFrameLocks noChangeAspect="1"/>
          </p:cNvGraphicFramePr>
          <p:nvPr>
            <p:extLst>
              <p:ext uri="{D42A27DB-BD31-4B8C-83A1-F6EECF244321}">
                <p14:modId xmlns:p14="http://schemas.microsoft.com/office/powerpoint/2010/main" val="2715551583"/>
              </p:ext>
            </p:extLst>
          </p:nvPr>
        </p:nvGraphicFramePr>
        <p:xfrm>
          <a:off x="503238" y="1689100"/>
          <a:ext cx="11185525" cy="3475038"/>
        </p:xfrm>
        <a:graphic>
          <a:graphicData uri="http://schemas.openxmlformats.org/presentationml/2006/ole">
            <mc:AlternateContent xmlns:mc="http://schemas.openxmlformats.org/markup-compatibility/2006">
              <mc:Choice xmlns:v="urn:schemas-microsoft-com:vml" Requires="v">
                <p:oleObj spid="_x0000_s9222" name="Macro-Enabled Worksheet" r:id="rId3" imgW="11186302" imgH="3474767" progId="Excel.SheetMacroEnabled.12">
                  <p:link updateAutomatic="1"/>
                </p:oleObj>
              </mc:Choice>
              <mc:Fallback>
                <p:oleObj name="Macro-Enabled Worksheet" r:id="rId3" imgW="11186302" imgH="3474767" progId="Excel.SheetMacroEnabled.12">
                  <p:link updateAutomatic="1"/>
                  <p:pic>
                    <p:nvPicPr>
                      <p:cNvPr id="0" name=""/>
                      <p:cNvPicPr/>
                      <p:nvPr/>
                    </p:nvPicPr>
                    <p:blipFill>
                      <a:blip r:embed="rId4"/>
                      <a:stretch>
                        <a:fillRect/>
                      </a:stretch>
                    </p:blipFill>
                    <p:spPr>
                      <a:xfrm>
                        <a:off x="503238" y="1689100"/>
                        <a:ext cx="11185525" cy="347503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r>
              <a:rPr lang="en-ZA" dirty="0"/>
              <a:t> </a:t>
            </a:r>
          </a:p>
        </p:txBody>
      </p:sp>
    </p:spTree>
    <p:extLst>
      <p:ext uri="{BB962C8B-B14F-4D97-AF65-F5344CB8AC3E}">
        <p14:creationId xmlns:p14="http://schemas.microsoft.com/office/powerpoint/2010/main" val="2718433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endParaRPr lang="en-ZA" dirty="0"/>
          </a:p>
        </p:txBody>
      </p:sp>
      <p:graphicFrame>
        <p:nvGraphicFramePr>
          <p:cNvPr id="4" name="Object 3">
            <a:extLst>
              <a:ext uri="{FF2B5EF4-FFF2-40B4-BE49-F238E27FC236}">
                <a16:creationId xmlns:a16="http://schemas.microsoft.com/office/drawing/2014/main" id="{A40969C2-A165-4C93-A3E6-CC9064950839}"/>
              </a:ext>
            </a:extLst>
          </p:cNvPr>
          <p:cNvGraphicFramePr>
            <a:graphicFrameLocks noChangeAspect="1"/>
          </p:cNvGraphicFramePr>
          <p:nvPr>
            <p:extLst>
              <p:ext uri="{D42A27DB-BD31-4B8C-83A1-F6EECF244321}">
                <p14:modId xmlns:p14="http://schemas.microsoft.com/office/powerpoint/2010/main" val="3256693519"/>
              </p:ext>
            </p:extLst>
          </p:nvPr>
        </p:nvGraphicFramePr>
        <p:xfrm>
          <a:off x="503238" y="1689100"/>
          <a:ext cx="11185525" cy="3475038"/>
        </p:xfrm>
        <a:graphic>
          <a:graphicData uri="http://schemas.openxmlformats.org/presentationml/2006/ole">
            <mc:AlternateContent xmlns:mc="http://schemas.openxmlformats.org/markup-compatibility/2006">
              <mc:Choice xmlns:v="urn:schemas-microsoft-com:vml" Requires="v">
                <p:oleObj spid="_x0000_s10246" name="Macro-Enabled Worksheet" r:id="rId3" imgW="11186302" imgH="3474767" progId="Excel.SheetMacroEnabled.12">
                  <p:link updateAutomatic="1"/>
                </p:oleObj>
              </mc:Choice>
              <mc:Fallback>
                <p:oleObj name="Macro-Enabled Worksheet" r:id="rId3" imgW="11186302" imgH="3474767" progId="Excel.SheetMacroEnabled.12">
                  <p:link updateAutomatic="1"/>
                  <p:pic>
                    <p:nvPicPr>
                      <p:cNvPr id="0" name=""/>
                      <p:cNvPicPr/>
                      <p:nvPr/>
                    </p:nvPicPr>
                    <p:blipFill>
                      <a:blip r:embed="rId4"/>
                      <a:stretch>
                        <a:fillRect/>
                      </a:stretch>
                    </p:blipFill>
                    <p:spPr>
                      <a:xfrm>
                        <a:off x="503238" y="1689100"/>
                        <a:ext cx="11185525" cy="3475038"/>
                      </a:xfrm>
                      <a:prstGeom prst="rect">
                        <a:avLst/>
                      </a:prstGeom>
                    </p:spPr>
                  </p:pic>
                </p:oleObj>
              </mc:Fallback>
            </mc:AlternateContent>
          </a:graphicData>
        </a:graphic>
      </p:graphicFrame>
    </p:spTree>
    <p:extLst>
      <p:ext uri="{BB962C8B-B14F-4D97-AF65-F5344CB8AC3E}">
        <p14:creationId xmlns:p14="http://schemas.microsoft.com/office/powerpoint/2010/main" val="1860371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92500" lnSpcReduction="20000"/>
          </a:bodyPr>
          <a:lstStyle/>
          <a:p>
            <a:pPr lvl="0"/>
            <a:r>
              <a:rPr lang="en-US" sz="2400" dirty="0"/>
              <a:t>Required Findings Categories:</a:t>
            </a:r>
          </a:p>
          <a:p>
            <a:pPr lvl="1"/>
            <a:r>
              <a:rPr lang="en-GB" sz="2100" u="sng" dirty="0"/>
              <a:t>Weaknesses: </a:t>
            </a:r>
            <a:r>
              <a:rPr lang="en-GB" sz="2100" dirty="0"/>
              <a:t>A type of preliminary or final finding, which is an ineffective, or lack of, implementation of one or more processes that meet the intent and value of a practice based on verified objective evidence, and applicable across the project(s) and organizational support functions (</a:t>
            </a:r>
            <a:r>
              <a:rPr lang="en-GB" sz="2100" dirty="0" err="1"/>
              <a:t>OSFs</a:t>
            </a:r>
            <a:r>
              <a:rPr lang="en-GB" sz="2100" dirty="0"/>
              <a:t>) or Organizational Unit as a whole. This is realized either by a) the process itself does not address a CMMI practice requirement, or b) the project(s) or </a:t>
            </a:r>
            <a:r>
              <a:rPr lang="en-GB" sz="2100" dirty="0" err="1"/>
              <a:t>OSFs</a:t>
            </a:r>
            <a:r>
              <a:rPr lang="en-GB" sz="2100" dirty="0"/>
              <a:t> are not following their process that meets the intent and value of the applicable CMMI practice.</a:t>
            </a:r>
          </a:p>
          <a:p>
            <a:pPr lvl="1"/>
            <a:r>
              <a:rPr lang="en-GB" sz="2100" u="sng" dirty="0"/>
              <a:t>Strengths: </a:t>
            </a:r>
            <a:r>
              <a:rPr lang="en-GB" sz="2100" dirty="0"/>
              <a:t>A type of preliminary or final finding, which is an exemplary or noteworthy implementation of a process that meets the intent and value of a CMMI model practice.</a:t>
            </a:r>
          </a:p>
          <a:p>
            <a:pPr marL="457200" lvl="1" indent="0">
              <a:buNone/>
            </a:pPr>
            <a:endParaRPr lang="en-GB" sz="2100" dirty="0"/>
          </a:p>
          <a:p>
            <a:r>
              <a:rPr lang="zh-CN" altLang="en-US" sz="2400" dirty="0">
                <a:solidFill>
                  <a:srgbClr val="1F497D"/>
                </a:solidFill>
              </a:rPr>
              <a:t>必需的调查结果分类：</a:t>
            </a:r>
            <a:endParaRPr lang="en-GB" altLang="zh-CN" sz="2400" dirty="0">
              <a:solidFill>
                <a:srgbClr val="1F497D"/>
              </a:solidFill>
            </a:endParaRPr>
          </a:p>
          <a:p>
            <a:pPr lvl="1"/>
            <a:r>
              <a:rPr lang="zh-CN" altLang="en-US" sz="2000" dirty="0">
                <a:solidFill>
                  <a:srgbClr val="1F497D"/>
                </a:solidFill>
              </a:rPr>
              <a:t>弱点：这是一种初步或最终的发现，涉及一个或多个流程的实施无效，或缺乏实施，这些流程基于验证的客观证据，旨在满足实践的意图和价值，并适用于整个项目、组织支持功能（</a:t>
            </a:r>
            <a:r>
              <a:rPr lang="en-US" altLang="zh-CN" sz="2000" dirty="0" err="1">
                <a:solidFill>
                  <a:srgbClr val="1F497D"/>
                </a:solidFill>
              </a:rPr>
              <a:t>OSFs</a:t>
            </a:r>
            <a:r>
              <a:rPr lang="zh-CN" altLang="en-US" sz="2000" dirty="0">
                <a:solidFill>
                  <a:srgbClr val="1F497D"/>
                </a:solidFill>
              </a:rPr>
              <a:t>）或组织单位。这种情况是由以下原因造成的：</a:t>
            </a:r>
            <a:r>
              <a:rPr lang="en-US" altLang="zh-CN" sz="2000" dirty="0">
                <a:solidFill>
                  <a:srgbClr val="1F497D"/>
                </a:solidFill>
              </a:rPr>
              <a:t>a) </a:t>
            </a:r>
            <a:r>
              <a:rPr lang="zh-CN" altLang="en-US" sz="2000" dirty="0">
                <a:solidFill>
                  <a:srgbClr val="1F497D"/>
                </a:solidFill>
              </a:rPr>
              <a:t>流程本身没有满足</a:t>
            </a:r>
            <a:r>
              <a:rPr lang="en-US" altLang="zh-CN" sz="2000" dirty="0">
                <a:solidFill>
                  <a:srgbClr val="1F497D"/>
                </a:solidFill>
              </a:rPr>
              <a:t>CMMI</a:t>
            </a:r>
            <a:r>
              <a:rPr lang="zh-CN" altLang="en-US" sz="2000" dirty="0">
                <a:solidFill>
                  <a:srgbClr val="1F497D"/>
                </a:solidFill>
              </a:rPr>
              <a:t>实践要求，或者</a:t>
            </a:r>
            <a:r>
              <a:rPr lang="en-US" altLang="zh-CN" sz="2000" dirty="0">
                <a:solidFill>
                  <a:srgbClr val="1F497D"/>
                </a:solidFill>
              </a:rPr>
              <a:t>b) </a:t>
            </a:r>
            <a:r>
              <a:rPr lang="zh-CN" altLang="en-US" sz="2000" dirty="0">
                <a:solidFill>
                  <a:srgbClr val="1F497D"/>
                </a:solidFill>
              </a:rPr>
              <a:t>项目或</a:t>
            </a:r>
            <a:r>
              <a:rPr lang="en-US" altLang="zh-CN" sz="2000" dirty="0" err="1">
                <a:solidFill>
                  <a:srgbClr val="1F497D"/>
                </a:solidFill>
              </a:rPr>
              <a:t>OSFs</a:t>
            </a:r>
            <a:r>
              <a:rPr lang="zh-CN" altLang="en-US" sz="2000" dirty="0">
                <a:solidFill>
                  <a:srgbClr val="1F497D"/>
                </a:solidFill>
              </a:rPr>
              <a:t>没有遵循符合适用</a:t>
            </a:r>
            <a:r>
              <a:rPr lang="en-US" altLang="zh-CN" sz="2000" dirty="0">
                <a:solidFill>
                  <a:srgbClr val="1F497D"/>
                </a:solidFill>
              </a:rPr>
              <a:t>CMMI</a:t>
            </a:r>
            <a:r>
              <a:rPr lang="zh-CN" altLang="en-US" sz="2000" dirty="0">
                <a:solidFill>
                  <a:srgbClr val="1F497D"/>
                </a:solidFill>
              </a:rPr>
              <a:t>实践的意图和价值的流程。</a:t>
            </a:r>
            <a:endParaRPr lang="en-GB" altLang="zh-CN" sz="2000" dirty="0">
              <a:solidFill>
                <a:srgbClr val="1F497D"/>
              </a:solidFill>
            </a:endParaRPr>
          </a:p>
          <a:p>
            <a:pPr lvl="1"/>
            <a:r>
              <a:rPr lang="zh-CN" altLang="en-US" sz="2400" dirty="0">
                <a:solidFill>
                  <a:srgbClr val="1F497D"/>
                </a:solidFill>
              </a:rPr>
              <a:t>优点：这是一种初步或最终的发现，涉及一个过程的示范性或值得注意的实施，该过程满足</a:t>
            </a:r>
            <a:r>
              <a:rPr lang="en-US" altLang="zh-CN" sz="2400" dirty="0">
                <a:solidFill>
                  <a:srgbClr val="1F497D"/>
                </a:solidFill>
              </a:rPr>
              <a:t>CMMI</a:t>
            </a:r>
            <a:r>
              <a:rPr lang="zh-CN" altLang="en-US" sz="2400" dirty="0">
                <a:solidFill>
                  <a:srgbClr val="1F497D"/>
                </a:solidFill>
              </a:rPr>
              <a:t>模型实践的意图和价值。</a:t>
            </a:r>
            <a:endParaRPr lang="en-US" dirty="0"/>
          </a:p>
        </p:txBody>
      </p:sp>
    </p:spTree>
    <p:extLst>
      <p:ext uri="{BB962C8B-B14F-4D97-AF65-F5344CB8AC3E}">
        <p14:creationId xmlns:p14="http://schemas.microsoft.com/office/powerpoint/2010/main" val="1784559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20833A2-2543-F343-8CAD-C65B54F705B9}"/>
              </a:ext>
            </a:extLst>
          </p:cNvPr>
          <p:cNvPicPr>
            <a:picLocks noChangeAspect="1"/>
          </p:cNvPicPr>
          <p:nvPr/>
        </p:nvPicPr>
        <p:blipFill>
          <a:blip r:embed="rId3"/>
          <a:srcRect/>
          <a:stretch/>
        </p:blipFill>
        <p:spPr>
          <a:xfrm>
            <a:off x="1333740" y="988818"/>
            <a:ext cx="9524520" cy="4880363"/>
          </a:xfrm>
          <a:prstGeom prst="rect">
            <a:avLst/>
          </a:prstGeom>
        </p:spPr>
      </p:pic>
      <p:sp>
        <p:nvSpPr>
          <p:cNvPr id="2" name="Title 1">
            <a:extLst>
              <a:ext uri="{FF2B5EF4-FFF2-40B4-BE49-F238E27FC236}">
                <a16:creationId xmlns:a16="http://schemas.microsoft.com/office/drawing/2014/main" id="{89ECAD2E-4F37-6872-8323-9B5970AAF978}"/>
              </a:ext>
            </a:extLst>
          </p:cNvPr>
          <p:cNvSpPr txBox="1">
            <a:spLocks/>
          </p:cNvSpPr>
          <p:nvPr/>
        </p:nvSpPr>
        <p:spPr>
          <a:xfrm>
            <a:off x="838200" y="365126"/>
            <a:ext cx="11222620" cy="602284"/>
          </a:xfrm>
          <a:prstGeom prst="rect">
            <a:avLst/>
          </a:prstGeom>
        </p:spPr>
        <p:txBody>
          <a:bodyPr/>
          <a:lstStyle>
            <a:lvl1pPr algn="l" defTabSz="914400" rtl="0" eaLnBrk="1" latinLnBrk="0" hangingPunct="1">
              <a:lnSpc>
                <a:spcPct val="90000"/>
              </a:lnSpc>
              <a:spcBef>
                <a:spcPct val="0"/>
              </a:spcBef>
              <a:buNone/>
              <a:defRPr sz="4400" kern="1200">
                <a:solidFill>
                  <a:srgbClr val="1E2C5B"/>
                </a:solidFill>
                <a:latin typeface="+mj-lt"/>
                <a:ea typeface="+mj-ea"/>
                <a:cs typeface="+mj-cs"/>
              </a:defRPr>
            </a:lvl1pPr>
          </a:lstStyle>
          <a:p>
            <a:r>
              <a:rPr lang="en-US" sz="3200" b="1" dirty="0">
                <a:latin typeface="+mn-lt"/>
              </a:rPr>
              <a:t>CMMI Appraisal Process – Appraisal Phases</a:t>
            </a:r>
          </a:p>
        </p:txBody>
      </p:sp>
      <p:sp>
        <p:nvSpPr>
          <p:cNvPr id="4" name="Rectangle 3">
            <a:extLst>
              <a:ext uri="{FF2B5EF4-FFF2-40B4-BE49-F238E27FC236}">
                <a16:creationId xmlns:a16="http://schemas.microsoft.com/office/drawing/2014/main" id="{531D8F2B-38D7-4A4A-952C-6DE056F925C5}"/>
              </a:ext>
            </a:extLst>
          </p:cNvPr>
          <p:cNvSpPr/>
          <p:nvPr/>
        </p:nvSpPr>
        <p:spPr>
          <a:xfrm>
            <a:off x="6591300" y="2772506"/>
            <a:ext cx="1371600" cy="65649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28672390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p:txBody>
          <a:bodyPr/>
          <a:lstStyle/>
          <a:p>
            <a:r>
              <a:rPr lang="en-US" b="1" dirty="0">
                <a:latin typeface="+mn-lt"/>
              </a:rPr>
              <a:t>Practice Area Findings</a:t>
            </a:r>
            <a:br>
              <a:rPr lang="en-US" b="1" dirty="0">
                <a:latin typeface="+mn-lt"/>
              </a:rPr>
            </a:br>
            <a:r>
              <a:rPr lang="zh-CN" altLang="en-US" sz="6000" b="1" dirty="0">
                <a:solidFill>
                  <a:srgbClr val="1F497D"/>
                </a:solidFill>
                <a:latin typeface="+mn-lt"/>
              </a:rPr>
              <a:t>实践域发现</a:t>
            </a:r>
            <a:endParaRPr lang="en-US" b="1" dirty="0">
              <a:solidFill>
                <a:srgbClr val="1F497D"/>
              </a:solidFill>
              <a:latin typeface="+mn-lt"/>
            </a:endParaRPr>
          </a:p>
        </p:txBody>
      </p:sp>
    </p:spTree>
    <p:extLst>
      <p:ext uri="{BB962C8B-B14F-4D97-AF65-F5344CB8AC3E}">
        <p14:creationId xmlns:p14="http://schemas.microsoft.com/office/powerpoint/2010/main" val="10026765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FB12-F514-854C-B510-58EFF32120DB}"/>
              </a:ext>
            </a:extLst>
          </p:cNvPr>
          <p:cNvSpPr>
            <a:spLocks noGrp="1"/>
          </p:cNvSpPr>
          <p:nvPr>
            <p:ph type="title"/>
          </p:nvPr>
        </p:nvSpPr>
        <p:spPr/>
        <p:txBody>
          <a:bodyPr>
            <a:normAutofit/>
          </a:bodyPr>
          <a:lstStyle/>
          <a:p>
            <a:r>
              <a:rPr lang="en-US" dirty="0"/>
              <a:t>Causal Analysis and Resolution (CAR) </a:t>
            </a:r>
            <a:r>
              <a:rPr lang="zh-CN" altLang="en-US" dirty="0">
                <a:solidFill>
                  <a:schemeClr val="accent1">
                    <a:lumMod val="75000"/>
                  </a:schemeClr>
                </a:solidFill>
              </a:rPr>
              <a:t>原因分析与解决</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FD22BCE7-6CE6-6F44-A06D-0ED3A68264D7}"/>
              </a:ext>
            </a:extLst>
          </p:cNvPr>
          <p:cNvSpPr>
            <a:spLocks noGrp="1"/>
          </p:cNvSpPr>
          <p:nvPr>
            <p:ph idx="4294967295"/>
          </p:nvPr>
        </p:nvSpPr>
        <p:spPr>
          <a:xfrm>
            <a:off x="466344" y="1357111"/>
            <a:ext cx="11265408" cy="1572768"/>
          </a:xfrm>
        </p:spPr>
        <p:txBody>
          <a:bodyPr>
            <a:normAutofit/>
          </a:bodyPr>
          <a:lstStyle/>
          <a:p>
            <a:pPr marL="898525" indent="0">
              <a:buNone/>
            </a:pPr>
            <a:r>
              <a:rPr lang="en-US" sz="2000" b="1" dirty="0"/>
              <a:t>	</a:t>
            </a:r>
            <a:r>
              <a:rPr lang="en-US" sz="1800" b="1" dirty="0"/>
              <a:t>Intent: </a:t>
            </a:r>
            <a:r>
              <a:rPr lang="en-US" sz="1800" dirty="0"/>
              <a:t>Identify causes of selected outcomes and take action to either prevent recurrence of undesirable 		outcomes or ensure recurrence of positive outcomes.</a:t>
            </a:r>
            <a:br>
              <a:rPr lang="en-US" sz="1800" dirty="0"/>
            </a:br>
            <a:r>
              <a:rPr lang="en-US" sz="1800" dirty="0"/>
              <a:t>	</a:t>
            </a:r>
            <a:r>
              <a:rPr lang="zh-CN" altLang="en-US" sz="1800" dirty="0">
                <a:solidFill>
                  <a:srgbClr val="1F497D"/>
                </a:solidFill>
              </a:rPr>
              <a:t>识别选定结果的原因并采取行动，防止不想要的结果再次发生或确保再次出现正面结果。</a:t>
            </a:r>
            <a:endParaRPr lang="en-US" sz="1800" dirty="0">
              <a:solidFill>
                <a:srgbClr val="1F497D"/>
              </a:solidFill>
            </a:endParaRPr>
          </a:p>
          <a:p>
            <a:pPr marL="898525" indent="0">
              <a:buNone/>
            </a:pPr>
            <a:r>
              <a:rPr lang="en-US" sz="1800" b="1" dirty="0"/>
              <a:t>	Value:</a:t>
            </a:r>
            <a:r>
              <a:rPr lang="en-US" sz="1800" dirty="0"/>
              <a:t> Addressing root cause issues eliminates rework and directly improves quality and productivity.</a:t>
            </a:r>
            <a:br>
              <a:rPr lang="en-US" sz="1800" dirty="0"/>
            </a:br>
            <a:r>
              <a:rPr lang="en-US" sz="1800" dirty="0"/>
              <a:t>	</a:t>
            </a:r>
            <a:r>
              <a:rPr lang="zh-CN" altLang="en-US" sz="1800" dirty="0">
                <a:solidFill>
                  <a:srgbClr val="1F497D"/>
                </a:solidFill>
              </a:rPr>
              <a:t>解决根本原因问题可以消除返工并直接提高质量和生产率。</a:t>
            </a:r>
            <a:endParaRPr lang="en-US" sz="1800" dirty="0">
              <a:solidFill>
                <a:srgbClr val="1F497D"/>
              </a:solidFill>
            </a:endParaRPr>
          </a:p>
        </p:txBody>
      </p:sp>
      <p:sp>
        <p:nvSpPr>
          <p:cNvPr id="4" name="Content Placeholder 3">
            <a:extLst>
              <a:ext uri="{FF2B5EF4-FFF2-40B4-BE49-F238E27FC236}">
                <a16:creationId xmlns:a16="http://schemas.microsoft.com/office/drawing/2014/main" id="{17174A4B-0169-F64D-A513-9179A27A7170}"/>
              </a:ext>
            </a:extLst>
          </p:cNvPr>
          <p:cNvSpPr>
            <a:spLocks noGrp="1"/>
          </p:cNvSpPr>
          <p:nvPr>
            <p:ph idx="13"/>
          </p:nvPr>
        </p:nvSpPr>
        <p:spPr>
          <a:xfrm>
            <a:off x="466344" y="3051602"/>
            <a:ext cx="11265408" cy="3097485"/>
          </a:xfrm>
        </p:spPr>
        <p:txBody>
          <a:bodyPr>
            <a:noAutofit/>
          </a:bodyPr>
          <a:lstStyle/>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pPr marL="0" indent="0">
              <a:buNone/>
            </a:pPr>
            <a:r>
              <a:rPr lang="en-US" sz="1800" b="1"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b="1"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pic>
        <p:nvPicPr>
          <p:cNvPr id="5" name="Picture 4">
            <a:extLst>
              <a:ext uri="{FF2B5EF4-FFF2-40B4-BE49-F238E27FC236}">
                <a16:creationId xmlns:a16="http://schemas.microsoft.com/office/drawing/2014/main" id="{5D5C89D8-0B55-544B-AD0F-183601DA7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149" y="331667"/>
            <a:ext cx="828675" cy="1009650"/>
          </a:xfrm>
          <a:prstGeom prst="rect">
            <a:avLst/>
          </a:prstGeom>
        </p:spPr>
      </p:pic>
    </p:spTree>
    <p:extLst>
      <p:ext uri="{BB962C8B-B14F-4D97-AF65-F5344CB8AC3E}">
        <p14:creationId xmlns:p14="http://schemas.microsoft.com/office/powerpoint/2010/main" val="268292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3BC500A-BFD5-4AA6-A547-A5D9086C048B}"/>
              </a:ext>
            </a:extLst>
          </p:cNvPr>
          <p:cNvPicPr>
            <a:picLocks noChangeAspect="1"/>
          </p:cNvPicPr>
          <p:nvPr/>
        </p:nvPicPr>
        <p:blipFill>
          <a:blip r:embed="rId3"/>
          <a:stretch>
            <a:fillRect/>
          </a:stretch>
        </p:blipFill>
        <p:spPr>
          <a:xfrm>
            <a:off x="5770018" y="5136108"/>
            <a:ext cx="2294990" cy="547267"/>
          </a:xfrm>
          <a:prstGeom prst="rect">
            <a:avLst/>
          </a:prstGeom>
        </p:spPr>
      </p:pic>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23824" y="4999368"/>
            <a:ext cx="728200" cy="810578"/>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5851" y="5011695"/>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9478501" y="4999368"/>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10669668" y="5099783"/>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37517" y="5036857"/>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526375" y="5036857"/>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02774" y="5148463"/>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979285" y="5054186"/>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28927" y="4983314"/>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0DB3A38A-CE0C-488A-B87F-37FFDD2E1D86}"/>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015579" y="1038146"/>
            <a:ext cx="1080000" cy="643046"/>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4" name="Picture 4" descr="https://www.cia.gov/library/publications/the-world-factbook/graphics/flags/large/sf-lgflag.gif">
            <a:extLst>
              <a:ext uri="{FF2B5EF4-FFF2-40B4-BE49-F238E27FC236}">
                <a16:creationId xmlns:a16="http://schemas.microsoft.com/office/drawing/2014/main" id="{5804FC85-67E1-4C1D-A768-A4E046E7F9EC}"/>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340863" y="2641935"/>
            <a:ext cx="1080000" cy="706364"/>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5" name="Picture 2" descr="http://www.diabetesmine.com/wp-content/uploads/2011/02/spain-flag.gif">
            <a:extLst>
              <a:ext uri="{FF2B5EF4-FFF2-40B4-BE49-F238E27FC236}">
                <a16:creationId xmlns:a16="http://schemas.microsoft.com/office/drawing/2014/main" id="{5D685488-5751-4610-AE1F-6A7C4BE390AF}"/>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689618" y="1849451"/>
            <a:ext cx="1080000" cy="644357"/>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1CCB6A1E-9C8F-4CF7-8854-7EAED2AC684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4025456" y="1844427"/>
            <a:ext cx="1080000" cy="649614"/>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906DB6B8-FB70-49A9-90A8-CE08CF7A3FCC}"/>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8000111" y="2655335"/>
            <a:ext cx="1080000" cy="695098"/>
          </a:xfrm>
          <a:prstGeom prst="rect">
            <a:avLst/>
          </a:prstGeom>
          <a:noFill/>
          <a:ln w="12700" cap="flat" cmpd="sng">
            <a:solidFill>
              <a:schemeClr val="bg1"/>
            </a:solidFill>
            <a:prstDash val="solid"/>
            <a:miter lim="800000"/>
            <a:headEnd type="none" w="sm" len="sm"/>
            <a:tailEnd type="none" w="sm" len="sm"/>
          </a:ln>
          <a:effectLst>
            <a:outerShdw blurRad="50800" dist="38100" dir="8100000" algn="t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48" name="Picture 47">
            <a:extLst>
              <a:ext uri="{FF2B5EF4-FFF2-40B4-BE49-F238E27FC236}">
                <a16:creationId xmlns:a16="http://schemas.microsoft.com/office/drawing/2014/main" id="{829E41C9-1208-4F5B-9B72-C350895017BC}"/>
              </a:ext>
            </a:extLst>
          </p:cNvPr>
          <p:cNvPicPr>
            <a:picLocks noChangeAspect="1"/>
          </p:cNvPicPr>
          <p:nvPr/>
        </p:nvPicPr>
        <p:blipFill>
          <a:blip r:embed="rId20"/>
          <a:stretch>
            <a:fillRect/>
          </a:stretch>
        </p:blipFill>
        <p:spPr>
          <a:xfrm>
            <a:off x="8000113" y="1041906"/>
            <a:ext cx="1080000" cy="629853"/>
          </a:xfrm>
          <a:prstGeom prst="rect">
            <a:avLst/>
          </a:prstGeom>
          <a:ln>
            <a:solidFill>
              <a:schemeClr val="bg1"/>
            </a:solidFill>
          </a:ln>
          <a:effectLst>
            <a:outerShdw blurRad="50800" dist="38100" dir="8100000" algn="tr" rotWithShape="0">
              <a:prstClr val="black">
                <a:alpha val="40000"/>
              </a:prstClr>
            </a:outerShdw>
          </a:effectLst>
        </p:spPr>
      </p:pic>
      <p:pic>
        <p:nvPicPr>
          <p:cNvPr id="49" name="Picture 48" descr="http://www.onlinenewspapers.com/images/germany.gif">
            <a:extLst>
              <a:ext uri="{FF2B5EF4-FFF2-40B4-BE49-F238E27FC236}">
                <a16:creationId xmlns:a16="http://schemas.microsoft.com/office/drawing/2014/main" id="{3F300468-6315-4AAF-9348-32BCBBA8F5D3}"/>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343757" y="1038146"/>
            <a:ext cx="1080000" cy="643045"/>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7722CF4D-7FE1-45B8-81FB-B3A16FBB595C}"/>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687402" y="1047201"/>
            <a:ext cx="1080000" cy="643046"/>
          </a:xfrm>
          <a:prstGeom prst="rect">
            <a:avLst/>
          </a:prstGeom>
          <a:ln>
            <a:solidFill>
              <a:schemeClr val="bg1"/>
            </a:solidFill>
          </a:ln>
          <a:effectLst>
            <a:outerShdw blurRad="50800" dist="38100" dir="8100000" algn="tr" rotWithShape="0">
              <a:prstClr val="black">
                <a:alpha val="40000"/>
              </a:prstClr>
            </a:outerShdw>
          </a:effectLst>
        </p:spPr>
      </p:pic>
      <p:pic>
        <p:nvPicPr>
          <p:cNvPr id="51" name="Picture 50" descr="A close up of a logo&#10;&#10;Description automatically generated">
            <a:extLst>
              <a:ext uri="{FF2B5EF4-FFF2-40B4-BE49-F238E27FC236}">
                <a16:creationId xmlns:a16="http://schemas.microsoft.com/office/drawing/2014/main" id="{71E22DBF-B29C-4402-8AEA-178EA3063525}"/>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9339663" y="1054688"/>
            <a:ext cx="1080000" cy="635560"/>
          </a:xfrm>
          <a:prstGeom prst="rect">
            <a:avLst/>
          </a:prstGeom>
          <a:ln>
            <a:solidFill>
              <a:schemeClr val="bg1"/>
            </a:solidFill>
          </a:ln>
          <a:effectLst>
            <a:outerShdw blurRad="50800" dist="38100" dir="8100000" algn="tr" rotWithShape="0">
              <a:prstClr val="black">
                <a:alpha val="40000"/>
              </a:prstClr>
            </a:outerShdw>
          </a:effectLst>
        </p:spPr>
      </p:pic>
      <p:pic>
        <p:nvPicPr>
          <p:cNvPr id="53" name="Picture 52">
            <a:extLst>
              <a:ext uri="{FF2B5EF4-FFF2-40B4-BE49-F238E27FC236}">
                <a16:creationId xmlns:a16="http://schemas.microsoft.com/office/drawing/2014/main" id="{D9C0948D-3FA9-4C7F-8D52-47741C98F9D4}"/>
              </a:ext>
            </a:extLst>
          </p:cNvPr>
          <p:cNvPicPr>
            <a:picLocks noChangeAspect="1"/>
          </p:cNvPicPr>
          <p:nvPr/>
        </p:nvPicPr>
        <p:blipFill>
          <a:blip r:embed="rId24"/>
          <a:stretch>
            <a:fillRect/>
          </a:stretch>
        </p:blipFill>
        <p:spPr>
          <a:xfrm>
            <a:off x="2687402" y="2651707"/>
            <a:ext cx="1080000" cy="706365"/>
          </a:xfrm>
          <a:prstGeom prst="rect">
            <a:avLst/>
          </a:prstGeom>
          <a:ln>
            <a:solidFill>
              <a:schemeClr val="bg1"/>
            </a:solidFill>
          </a:ln>
          <a:effectLst>
            <a:outerShdw blurRad="50800" dist="38100" dir="8100000" algn="tr" rotWithShape="0">
              <a:prstClr val="black">
                <a:alpha val="40000"/>
              </a:prstClr>
            </a:outerShdw>
          </a:effectLst>
        </p:spPr>
      </p:pic>
      <p:pic>
        <p:nvPicPr>
          <p:cNvPr id="54" name="Picture 2" descr="Flag of the United Arab Emirates.svg">
            <a:extLst>
              <a:ext uri="{FF2B5EF4-FFF2-40B4-BE49-F238E27FC236}">
                <a16:creationId xmlns:a16="http://schemas.microsoft.com/office/drawing/2014/main" id="{F3617B43-1542-4F3C-956C-3E408F634F03}"/>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5343756" y="1839721"/>
            <a:ext cx="1080000" cy="643045"/>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4" name="Picture 2" descr="India - Wikipedia">
            <a:extLst>
              <a:ext uri="{FF2B5EF4-FFF2-40B4-BE49-F238E27FC236}">
                <a16:creationId xmlns:a16="http://schemas.microsoft.com/office/drawing/2014/main" id="{2850122E-32F6-40C4-AEC8-C4B0EC346A75}"/>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683311" y="2644070"/>
            <a:ext cx="1080000" cy="706364"/>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FEF7BC6-DE2A-1BA8-D162-418AA6F248B4}"/>
              </a:ext>
            </a:extLst>
          </p:cNvPr>
          <p:cNvPicPr>
            <a:picLocks noChangeAspect="1"/>
          </p:cNvPicPr>
          <p:nvPr/>
        </p:nvPicPr>
        <p:blipFill>
          <a:blip r:embed="rId27"/>
          <a:stretch>
            <a:fillRect/>
          </a:stretch>
        </p:blipFill>
        <p:spPr>
          <a:xfrm>
            <a:off x="1353377" y="1047201"/>
            <a:ext cx="1080000" cy="643046"/>
          </a:xfrm>
          <a:prstGeom prst="rect">
            <a:avLst/>
          </a:prstGeom>
          <a:ln>
            <a:solidFill>
              <a:schemeClr val="bg1"/>
            </a:solidFill>
          </a:ln>
          <a:effectLst>
            <a:outerShdw blurRad="50800" dist="38100" dir="8100000" algn="tr" rotWithShape="0">
              <a:prstClr val="black">
                <a:alpha val="40000"/>
              </a:prstClr>
            </a:outerShdw>
          </a:effectLst>
        </p:spPr>
      </p:pic>
      <p:pic>
        <p:nvPicPr>
          <p:cNvPr id="4" name="Picture 3">
            <a:extLst>
              <a:ext uri="{FF2B5EF4-FFF2-40B4-BE49-F238E27FC236}">
                <a16:creationId xmlns:a16="http://schemas.microsoft.com/office/drawing/2014/main" id="{FE91D709-B59F-05B8-0708-2944651EA14F}"/>
              </a:ext>
            </a:extLst>
          </p:cNvPr>
          <p:cNvPicPr>
            <a:picLocks noChangeAspect="1"/>
          </p:cNvPicPr>
          <p:nvPr/>
        </p:nvPicPr>
        <p:blipFill>
          <a:blip r:embed="rId28"/>
          <a:stretch>
            <a:fillRect/>
          </a:stretch>
        </p:blipFill>
        <p:spPr>
          <a:xfrm>
            <a:off x="1362529" y="1870870"/>
            <a:ext cx="1080000" cy="644357"/>
          </a:xfrm>
          <a:prstGeom prst="rect">
            <a:avLst/>
          </a:prstGeom>
          <a:ln>
            <a:solidFill>
              <a:schemeClr val="bg1"/>
            </a:solidFill>
          </a:ln>
          <a:effectLst>
            <a:outerShdw blurRad="50800" dist="38100" dir="8100000" algn="tr" rotWithShape="0">
              <a:prstClr val="black">
                <a:alpha val="40000"/>
              </a:prstClr>
            </a:outerShdw>
          </a:effectLst>
        </p:spPr>
      </p:pic>
      <p:pic>
        <p:nvPicPr>
          <p:cNvPr id="5" name="Picture 4">
            <a:extLst>
              <a:ext uri="{FF2B5EF4-FFF2-40B4-BE49-F238E27FC236}">
                <a16:creationId xmlns:a16="http://schemas.microsoft.com/office/drawing/2014/main" id="{BD5B9EE7-D463-5A58-9C5D-FBEAF1BD6F1D}"/>
              </a:ext>
            </a:extLst>
          </p:cNvPr>
          <p:cNvPicPr>
            <a:picLocks noChangeAspect="1"/>
          </p:cNvPicPr>
          <p:nvPr/>
        </p:nvPicPr>
        <p:blipFill>
          <a:blip r:embed="rId29"/>
          <a:stretch>
            <a:fillRect/>
          </a:stretch>
        </p:blipFill>
        <p:spPr>
          <a:xfrm>
            <a:off x="9339663" y="1849629"/>
            <a:ext cx="1080000" cy="643046"/>
          </a:xfrm>
          <a:prstGeom prst="rect">
            <a:avLst/>
          </a:prstGeom>
          <a:ln>
            <a:solidFill>
              <a:schemeClr val="bg1"/>
            </a:solidFill>
          </a:ln>
          <a:effectLst>
            <a:outerShdw blurRad="50800" dist="38100" dir="8100000" algn="tr" rotWithShape="0">
              <a:prstClr val="black">
                <a:alpha val="40000"/>
              </a:prstClr>
            </a:outerShdw>
          </a:effectLst>
        </p:spPr>
      </p:pic>
      <p:pic>
        <p:nvPicPr>
          <p:cNvPr id="6" name="Picture 5">
            <a:extLst>
              <a:ext uri="{FF2B5EF4-FFF2-40B4-BE49-F238E27FC236}">
                <a16:creationId xmlns:a16="http://schemas.microsoft.com/office/drawing/2014/main" id="{0B6B6DC8-AFD9-1013-CFA4-A5009EC830EB}"/>
              </a:ext>
            </a:extLst>
          </p:cNvPr>
          <p:cNvPicPr>
            <a:picLocks noChangeAspect="1"/>
          </p:cNvPicPr>
          <p:nvPr/>
        </p:nvPicPr>
        <p:blipFill>
          <a:blip r:embed="rId30"/>
          <a:stretch>
            <a:fillRect/>
          </a:stretch>
        </p:blipFill>
        <p:spPr>
          <a:xfrm>
            <a:off x="8000111" y="1849629"/>
            <a:ext cx="1080000" cy="643046"/>
          </a:xfrm>
          <a:prstGeom prst="rect">
            <a:avLst/>
          </a:prstGeom>
          <a:ln>
            <a:solidFill>
              <a:schemeClr val="bg1"/>
            </a:solidFill>
          </a:ln>
          <a:effectLst>
            <a:outerShdw blurRad="50800" dist="38100" dir="8100000" algn="tr" rotWithShape="0">
              <a:prstClr val="black">
                <a:alpha val="40000"/>
              </a:prstClr>
            </a:outerShdw>
          </a:effectLst>
        </p:spPr>
      </p:pic>
      <p:pic>
        <p:nvPicPr>
          <p:cNvPr id="2" name="Picture 1">
            <a:extLst>
              <a:ext uri="{FF2B5EF4-FFF2-40B4-BE49-F238E27FC236}">
                <a16:creationId xmlns:a16="http://schemas.microsoft.com/office/drawing/2014/main" id="{61D91F97-81EF-55DD-1241-7E663D88BFFB}"/>
              </a:ext>
            </a:extLst>
          </p:cNvPr>
          <p:cNvPicPr>
            <a:picLocks noChangeAspect="1"/>
          </p:cNvPicPr>
          <p:nvPr/>
        </p:nvPicPr>
        <p:blipFill rotWithShape="1">
          <a:blip r:embed="rId31"/>
          <a:srcRect b="6395"/>
          <a:stretch/>
        </p:blipFill>
        <p:spPr>
          <a:xfrm>
            <a:off x="6694728" y="1040336"/>
            <a:ext cx="1080000" cy="656775"/>
          </a:xfrm>
          <a:prstGeom prst="rect">
            <a:avLst/>
          </a:prstGeom>
          <a:ln w="9525">
            <a:solidFill>
              <a:schemeClr val="bg1"/>
            </a:solidFill>
          </a:ln>
          <a:effectLst>
            <a:outerShdw blurRad="50800" dist="38100" dir="8100000" algn="tr" rotWithShape="0">
              <a:prstClr val="black">
                <a:alpha val="40000"/>
              </a:prstClr>
            </a:outerShdw>
          </a:effectLst>
        </p:spPr>
      </p:pic>
      <p:pic>
        <p:nvPicPr>
          <p:cNvPr id="7" name="Picture 6">
            <a:extLst>
              <a:ext uri="{FF2B5EF4-FFF2-40B4-BE49-F238E27FC236}">
                <a16:creationId xmlns:a16="http://schemas.microsoft.com/office/drawing/2014/main" id="{CA4F9AAA-F25B-7B38-EE7D-9D1B63F7470E}"/>
              </a:ext>
            </a:extLst>
          </p:cNvPr>
          <p:cNvPicPr>
            <a:picLocks noChangeAspect="1"/>
          </p:cNvPicPr>
          <p:nvPr/>
        </p:nvPicPr>
        <p:blipFill>
          <a:blip r:embed="rId32"/>
          <a:stretch>
            <a:fillRect/>
          </a:stretch>
        </p:blipFill>
        <p:spPr>
          <a:xfrm>
            <a:off x="4025456" y="2644070"/>
            <a:ext cx="1080000" cy="706364"/>
          </a:xfrm>
          <a:prstGeom prst="rect">
            <a:avLst/>
          </a:prstGeom>
          <a:ln w="9525">
            <a:solidFill>
              <a:schemeClr val="bg1"/>
            </a:solidFill>
          </a:ln>
          <a:effectLst>
            <a:outerShdw blurRad="50800" dist="38100" dir="8100000" algn="tr" rotWithShape="0">
              <a:prstClr val="black">
                <a:alpha val="40000"/>
              </a:prstClr>
            </a:outerShdw>
          </a:effectLst>
        </p:spPr>
      </p:pic>
      <p:pic>
        <p:nvPicPr>
          <p:cNvPr id="8" name="Picture 7">
            <a:extLst>
              <a:ext uri="{FF2B5EF4-FFF2-40B4-BE49-F238E27FC236}">
                <a16:creationId xmlns:a16="http://schemas.microsoft.com/office/drawing/2014/main" id="{835A4E54-8846-BE30-E77E-8EA0B4841703}"/>
              </a:ext>
            </a:extLst>
          </p:cNvPr>
          <p:cNvPicPr>
            <a:picLocks noChangeAspect="1"/>
          </p:cNvPicPr>
          <p:nvPr/>
        </p:nvPicPr>
        <p:blipFill>
          <a:blip r:embed="rId33"/>
          <a:stretch>
            <a:fillRect/>
          </a:stretch>
        </p:blipFill>
        <p:spPr>
          <a:xfrm>
            <a:off x="6683311" y="1839722"/>
            <a:ext cx="1080000" cy="656775"/>
          </a:xfrm>
          <a:prstGeom prst="rect">
            <a:avLst/>
          </a:prstGeom>
          <a:ln w="9525">
            <a:solidFill>
              <a:schemeClr val="bg1"/>
            </a:solidFill>
          </a:ln>
          <a:effectLst>
            <a:outerShdw blurRad="50800" dist="38100" dir="8100000" algn="tr" rotWithShape="0">
              <a:prstClr val="black">
                <a:alpha val="40000"/>
              </a:prstClr>
            </a:outerShdw>
          </a:effectLst>
        </p:spPr>
      </p:pic>
      <p:sp>
        <p:nvSpPr>
          <p:cNvPr id="10" name="TextBox 4">
            <a:extLst>
              <a:ext uri="{FF2B5EF4-FFF2-40B4-BE49-F238E27FC236}">
                <a16:creationId xmlns:a16="http://schemas.microsoft.com/office/drawing/2014/main" id="{AC1EA764-7D4B-C769-4665-B3752500D321}"/>
              </a:ext>
            </a:extLst>
          </p:cNvPr>
          <p:cNvSpPr txBox="1">
            <a:spLocks noChangeArrowheads="1"/>
          </p:cNvSpPr>
          <p:nvPr/>
        </p:nvSpPr>
        <p:spPr bwMode="auto">
          <a:xfrm>
            <a:off x="2057399" y="3606720"/>
            <a:ext cx="807720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GB" altLang="zh-CN" sz="2000" dirty="0">
                <a:latin typeface="+mn-lt"/>
              </a:rPr>
              <a:t>It is a pleasure and an honour to be here with you today. We are now looking forward to presenting to you the final findings.</a:t>
            </a:r>
          </a:p>
          <a:p>
            <a:pPr algn="ctr" eaLnBrk="1" hangingPunct="1"/>
            <a:r>
              <a:rPr lang="zh-CN" altLang="en-US" sz="2000" dirty="0">
                <a:solidFill>
                  <a:srgbClr val="1F497D"/>
                </a:solidFill>
                <a:latin typeface="宋体" panose="02010600030101010101" pitchFamily="2" charset="-122"/>
                <a:ea typeface="宋体" panose="02010600030101010101" pitchFamily="2" charset="-122"/>
              </a:rPr>
              <a:t>今天能和大家在一起，我感到非常荣幸。我们现在期待着向您展示贵司的最终结果。</a:t>
            </a:r>
            <a:endParaRPr lang="en-ZA" altLang="zh-CN" sz="2000" dirty="0">
              <a:solidFill>
                <a:srgbClr val="1F497D"/>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6136500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C94052-D3D2-1D46-9E1A-87C7462F1125}"/>
              </a:ext>
            </a:extLst>
          </p:cNvPr>
          <p:cNvSpPr>
            <a:spLocks noGrp="1"/>
          </p:cNvSpPr>
          <p:nvPr>
            <p:ph type="title"/>
          </p:nvPr>
        </p:nvSpPr>
        <p:spPr/>
        <p:txBody>
          <a:bodyPr>
            <a:normAutofit/>
          </a:bodyPr>
          <a:lstStyle/>
          <a:p>
            <a:r>
              <a:rPr lang="en-US" dirty="0"/>
              <a:t>Configuration Management (CM) </a:t>
            </a:r>
            <a:r>
              <a:rPr lang="ja-JP" altLang="en-US" dirty="0">
                <a:solidFill>
                  <a:schemeClr val="accent1">
                    <a:lumMod val="75000"/>
                  </a:schemeClr>
                </a:solidFill>
              </a:rPr>
              <a:t>配置管理</a:t>
            </a:r>
            <a:endParaRPr lang="en-US" dirty="0">
              <a:solidFill>
                <a:schemeClr val="accent1">
                  <a:lumMod val="75000"/>
                </a:schemeClr>
              </a:solidFill>
            </a:endParaRPr>
          </a:p>
        </p:txBody>
      </p:sp>
      <p:sp>
        <p:nvSpPr>
          <p:cNvPr id="5" name="Content Placeholder 4">
            <a:extLst>
              <a:ext uri="{FF2B5EF4-FFF2-40B4-BE49-F238E27FC236}">
                <a16:creationId xmlns:a16="http://schemas.microsoft.com/office/drawing/2014/main" id="{F7851FC6-ACD6-F341-AD7C-83127EFB5A77}"/>
              </a:ext>
            </a:extLst>
          </p:cNvPr>
          <p:cNvSpPr>
            <a:spLocks noGrp="1"/>
          </p:cNvSpPr>
          <p:nvPr>
            <p:ph idx="4294967295"/>
          </p:nvPr>
        </p:nvSpPr>
        <p:spPr>
          <a:xfrm>
            <a:off x="463296" y="1338834"/>
            <a:ext cx="11265408" cy="1388315"/>
          </a:xfrm>
        </p:spPr>
        <p:txBody>
          <a:bodyPr>
            <a:noAutofit/>
          </a:bodyPr>
          <a:lstStyle/>
          <a:p>
            <a:pPr marL="898525" indent="0">
              <a:buNone/>
            </a:pPr>
            <a:r>
              <a:rPr lang="en-US" sz="1800" b="1" dirty="0"/>
              <a:t>	</a:t>
            </a:r>
            <a:r>
              <a:rPr lang="en-US" sz="1600" b="1" dirty="0"/>
              <a:t>Intent: </a:t>
            </a:r>
            <a:r>
              <a:rPr lang="en-US" sz="1600" dirty="0"/>
              <a:t>Manage the integrity of work products using configuration identification, version control, change control, and audits.</a:t>
            </a:r>
            <a:br>
              <a:rPr lang="en-US" sz="1600" dirty="0"/>
            </a:br>
            <a:r>
              <a:rPr lang="en-US" sz="1600" dirty="0"/>
              <a:t>	</a:t>
            </a:r>
            <a:r>
              <a:rPr lang="zh-CN" altLang="en-US" sz="1600" dirty="0">
                <a:solidFill>
                  <a:srgbClr val="1F497D"/>
                </a:solidFill>
              </a:rPr>
              <a:t>使用配置识别、版本控制、变更控制和审计来管理工作产品的完整性。</a:t>
            </a:r>
            <a:endParaRPr lang="en-US" sz="1600" dirty="0">
              <a:solidFill>
                <a:srgbClr val="1F497D"/>
              </a:solidFill>
            </a:endParaRPr>
          </a:p>
          <a:p>
            <a:pPr marL="898525" indent="0">
              <a:buNone/>
            </a:pPr>
            <a:r>
              <a:rPr lang="en-US" sz="1600" b="1" dirty="0"/>
              <a:t>	Value:</a:t>
            </a:r>
            <a:r>
              <a:rPr lang="en-US" sz="1600" dirty="0"/>
              <a:t> Reduces loss of work and increases the ability to deliver the correct version of the solution to the customer.</a:t>
            </a:r>
            <a:br>
              <a:rPr lang="en-US" sz="1600" dirty="0"/>
            </a:br>
            <a:r>
              <a:rPr lang="en-US" sz="1600" dirty="0"/>
              <a:t>	</a:t>
            </a:r>
            <a:r>
              <a:rPr lang="zh-CN" altLang="en-US" sz="1600" dirty="0">
                <a:solidFill>
                  <a:srgbClr val="1F497D"/>
                </a:solidFill>
              </a:rPr>
              <a:t>减少工作损失，并增加向客户提供正确版本解决方案的能力。 </a:t>
            </a:r>
          </a:p>
          <a:p>
            <a:endParaRPr lang="en-US" sz="1600" dirty="0"/>
          </a:p>
          <a:p>
            <a:endParaRPr lang="en-US" sz="1600" dirty="0"/>
          </a:p>
        </p:txBody>
      </p:sp>
      <p:pic>
        <p:nvPicPr>
          <p:cNvPr id="7" name="Picture 6">
            <a:extLst>
              <a:ext uri="{FF2B5EF4-FFF2-40B4-BE49-F238E27FC236}">
                <a16:creationId xmlns:a16="http://schemas.microsoft.com/office/drawing/2014/main" id="{B6B8940F-F466-0C49-BA8F-759D5D68A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
        <p:nvSpPr>
          <p:cNvPr id="10" name="Content Placeholder 3">
            <a:extLst>
              <a:ext uri="{FF2B5EF4-FFF2-40B4-BE49-F238E27FC236}">
                <a16:creationId xmlns:a16="http://schemas.microsoft.com/office/drawing/2014/main" id="{82FD0B6A-7BC7-4091-9C57-AC948DA85EDA}"/>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212394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D6E7E7-3A78-5E44-89F9-527E3CD983D7}"/>
              </a:ext>
            </a:extLst>
          </p:cNvPr>
          <p:cNvSpPr>
            <a:spLocks noGrp="1"/>
          </p:cNvSpPr>
          <p:nvPr>
            <p:ph type="title"/>
          </p:nvPr>
        </p:nvSpPr>
        <p:spPr/>
        <p:txBody>
          <a:bodyPr>
            <a:normAutofit/>
          </a:bodyPr>
          <a:lstStyle/>
          <a:p>
            <a:r>
              <a:rPr lang="en-US" dirty="0"/>
              <a:t>Decision Analysis and Resolution (DAR) </a:t>
            </a:r>
            <a:r>
              <a:rPr lang="zh-CN" altLang="en-US" dirty="0">
                <a:solidFill>
                  <a:srgbClr val="1F497D"/>
                </a:solidFill>
              </a:rPr>
              <a:t>决策分析与解决</a:t>
            </a:r>
            <a:endParaRPr lang="en-US" dirty="0">
              <a:solidFill>
                <a:srgbClr val="1F497D"/>
              </a:solidFill>
            </a:endParaRPr>
          </a:p>
        </p:txBody>
      </p:sp>
      <p:sp>
        <p:nvSpPr>
          <p:cNvPr id="5" name="Content Placeholder 4">
            <a:extLst>
              <a:ext uri="{FF2B5EF4-FFF2-40B4-BE49-F238E27FC236}">
                <a16:creationId xmlns:a16="http://schemas.microsoft.com/office/drawing/2014/main" id="{D651944C-A577-BE40-86BE-7F08B25152B1}"/>
              </a:ext>
            </a:extLst>
          </p:cNvPr>
          <p:cNvSpPr>
            <a:spLocks noGrp="1"/>
          </p:cNvSpPr>
          <p:nvPr>
            <p:ph idx="4294967295"/>
          </p:nvPr>
        </p:nvSpPr>
        <p:spPr>
          <a:xfrm>
            <a:off x="463296" y="1338834"/>
            <a:ext cx="11265408" cy="1222262"/>
          </a:xfrm>
        </p:spPr>
        <p:txBody>
          <a:bodyPr>
            <a:normAutofit/>
          </a:bodyPr>
          <a:lstStyle/>
          <a:p>
            <a:pPr marL="898525" indent="0">
              <a:buNone/>
            </a:pPr>
            <a:r>
              <a:rPr lang="en-US" sz="2000" b="1" dirty="0"/>
              <a:t>	</a:t>
            </a:r>
            <a:r>
              <a:rPr lang="en-US" sz="1800" b="1" dirty="0"/>
              <a:t>Intent: </a:t>
            </a:r>
            <a:r>
              <a:rPr lang="en-US" sz="1800" dirty="0"/>
              <a:t>Make and record decisions using a recorded process that analyzes alternatives.</a:t>
            </a:r>
            <a:br>
              <a:rPr lang="en-US" sz="1800" dirty="0"/>
            </a:br>
            <a:r>
              <a:rPr lang="en-US" sz="1800" dirty="0"/>
              <a:t>	</a:t>
            </a:r>
            <a:r>
              <a:rPr lang="zh-CN" altLang="en-US" sz="1800" dirty="0">
                <a:solidFill>
                  <a:srgbClr val="1F497D"/>
                </a:solidFill>
              </a:rPr>
              <a:t>使用分析备选方案的已记录过程做出并记录决策。</a:t>
            </a:r>
            <a:endParaRPr lang="en-US" sz="1800" dirty="0">
              <a:solidFill>
                <a:srgbClr val="1F497D"/>
              </a:solidFill>
            </a:endParaRPr>
          </a:p>
          <a:p>
            <a:pPr marL="898525" indent="0">
              <a:buNone/>
            </a:pPr>
            <a:r>
              <a:rPr lang="en-US" sz="1800" b="1" dirty="0"/>
              <a:t>	Value:</a:t>
            </a:r>
            <a:r>
              <a:rPr lang="en-US" sz="1800" dirty="0"/>
              <a:t> Increases the objectivity of decision making and the probability of selecting the optimal solution.</a:t>
            </a:r>
            <a:br>
              <a:rPr lang="en-US" sz="1800" dirty="0"/>
            </a:br>
            <a:r>
              <a:rPr lang="en-US" sz="1800" dirty="0"/>
              <a:t>	</a:t>
            </a:r>
            <a:r>
              <a:rPr lang="zh-CN" altLang="en-US" sz="1800" dirty="0">
                <a:solidFill>
                  <a:srgbClr val="1F497D"/>
                </a:solidFill>
              </a:rPr>
              <a:t>增加决策的客观性和提高找到最佳解决方案的概率。</a:t>
            </a:r>
            <a:endParaRPr lang="en-US" sz="1800" dirty="0">
              <a:solidFill>
                <a:srgbClr val="1F497D"/>
              </a:solidFill>
            </a:endParaRPr>
          </a:p>
          <a:p>
            <a:endParaRPr lang="en-US" sz="1800" dirty="0"/>
          </a:p>
          <a:p>
            <a:endParaRPr lang="en-US" sz="1800" dirty="0"/>
          </a:p>
        </p:txBody>
      </p:sp>
      <p:pic>
        <p:nvPicPr>
          <p:cNvPr id="7" name="Picture 6">
            <a:extLst>
              <a:ext uri="{FF2B5EF4-FFF2-40B4-BE49-F238E27FC236}">
                <a16:creationId xmlns:a16="http://schemas.microsoft.com/office/drawing/2014/main" id="{63AE4084-C272-D348-A954-332D73CB7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
        <p:nvSpPr>
          <p:cNvPr id="8" name="Content Placeholder 3">
            <a:extLst>
              <a:ext uri="{FF2B5EF4-FFF2-40B4-BE49-F238E27FC236}">
                <a16:creationId xmlns:a16="http://schemas.microsoft.com/office/drawing/2014/main" id="{0C29C336-857B-42AC-A784-32E0EB287EFC}"/>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01728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4C635E-FEFA-084F-A1B2-00A355DFF58D}"/>
              </a:ext>
            </a:extLst>
          </p:cNvPr>
          <p:cNvSpPr>
            <a:spLocks noGrp="1"/>
          </p:cNvSpPr>
          <p:nvPr>
            <p:ph type="title"/>
          </p:nvPr>
        </p:nvSpPr>
        <p:spPr/>
        <p:txBody>
          <a:bodyPr>
            <a:normAutofit/>
          </a:bodyPr>
          <a:lstStyle/>
          <a:p>
            <a:r>
              <a:rPr lang="en-US" dirty="0"/>
              <a:t>Estimating (EST) </a:t>
            </a:r>
            <a:r>
              <a:rPr lang="ja-JP" altLang="en-US" dirty="0">
                <a:solidFill>
                  <a:srgbClr val="1F497D"/>
                </a:solidFill>
              </a:rPr>
              <a:t>估算</a:t>
            </a:r>
            <a:endParaRPr lang="en-US" dirty="0">
              <a:solidFill>
                <a:srgbClr val="1F497D"/>
              </a:solidFill>
            </a:endParaRPr>
          </a:p>
        </p:txBody>
      </p:sp>
      <p:sp>
        <p:nvSpPr>
          <p:cNvPr id="5" name="Content Placeholder 4">
            <a:extLst>
              <a:ext uri="{FF2B5EF4-FFF2-40B4-BE49-F238E27FC236}">
                <a16:creationId xmlns:a16="http://schemas.microsoft.com/office/drawing/2014/main" id="{F0D27AE0-E333-B84C-AA56-4473247CD36D}"/>
              </a:ext>
            </a:extLst>
          </p:cNvPr>
          <p:cNvSpPr>
            <a:spLocks noGrp="1"/>
          </p:cNvSpPr>
          <p:nvPr>
            <p:ph idx="4294967295"/>
          </p:nvPr>
        </p:nvSpPr>
        <p:spPr>
          <a:xfrm>
            <a:off x="463296" y="1338006"/>
            <a:ext cx="11418000" cy="1572768"/>
          </a:xfrm>
        </p:spPr>
        <p:txBody>
          <a:bodyPr>
            <a:noAutofit/>
          </a:bodyPr>
          <a:lstStyle/>
          <a:p>
            <a:pPr marL="898525" indent="0">
              <a:buNone/>
            </a:pPr>
            <a:r>
              <a:rPr lang="en-US" sz="2000" b="1" dirty="0"/>
              <a:t>	</a:t>
            </a:r>
            <a:r>
              <a:rPr lang="en-US" sz="1800" b="1" dirty="0"/>
              <a:t>Intent: </a:t>
            </a:r>
            <a:r>
              <a:rPr lang="en-US" sz="1800" dirty="0"/>
              <a:t>Estimate the size, effort, duration, and cost of the work and resources needed to develop, acquire, or deliver the solution.</a:t>
            </a:r>
            <a:br>
              <a:rPr lang="en-US" sz="1800" dirty="0"/>
            </a:br>
            <a:r>
              <a:rPr lang="en-US" sz="1800" dirty="0"/>
              <a:t>	</a:t>
            </a:r>
            <a:r>
              <a:rPr lang="zh-CN" altLang="en-US" sz="1800" dirty="0">
                <a:solidFill>
                  <a:srgbClr val="1F497D"/>
                </a:solidFill>
              </a:rPr>
              <a:t>估算开发、采购或交付解决方案所需的工作和资源的规模、工作量、周期和成本。</a:t>
            </a:r>
            <a:endParaRPr lang="en-US" sz="1800" dirty="0">
              <a:solidFill>
                <a:srgbClr val="1F497D"/>
              </a:solidFill>
            </a:endParaRPr>
          </a:p>
          <a:p>
            <a:pPr marL="898525" indent="0">
              <a:buNone/>
            </a:pPr>
            <a:r>
              <a:rPr lang="en-US" sz="1800" b="1" dirty="0"/>
              <a:t>	Value:</a:t>
            </a:r>
            <a:r>
              <a:rPr lang="en-US" sz="1800" dirty="0"/>
              <a:t> Estimation provides a basis for making commitments, planning, and reducing uncertainty, which allows for early 	corrective actions and increases the likelihood of meeting objectives.</a:t>
            </a:r>
            <a:br>
              <a:rPr lang="en-US" sz="1800" dirty="0"/>
            </a:br>
            <a:r>
              <a:rPr lang="en-US" sz="1800" dirty="0"/>
              <a:t>	</a:t>
            </a:r>
            <a:r>
              <a:rPr lang="zh-CN" altLang="en-US" sz="1800" dirty="0">
                <a:solidFill>
                  <a:srgbClr val="1F497D"/>
                </a:solidFill>
              </a:rPr>
              <a:t>估算为做出承诺、策划和减少不确定性提供了依据，有助于尽早采取纠正措施并提高实现目标的可能性</a:t>
            </a:r>
            <a:r>
              <a:rPr lang="zh-CN" altLang="en-US" sz="2000" dirty="0">
                <a:solidFill>
                  <a:srgbClr val="1F497D"/>
                </a:solidFill>
              </a:rPr>
              <a:t>。 </a:t>
            </a:r>
            <a:endParaRPr lang="en-US" sz="2000" dirty="0">
              <a:solidFill>
                <a:srgbClr val="1F497D"/>
              </a:solidFill>
            </a:endParaRPr>
          </a:p>
          <a:p>
            <a:endParaRPr lang="en-US" sz="1800" dirty="0"/>
          </a:p>
        </p:txBody>
      </p:sp>
      <p:pic>
        <p:nvPicPr>
          <p:cNvPr id="7" name="Picture 6">
            <a:extLst>
              <a:ext uri="{FF2B5EF4-FFF2-40B4-BE49-F238E27FC236}">
                <a16:creationId xmlns:a16="http://schemas.microsoft.com/office/drawing/2014/main" id="{D564BB67-B6E2-EA42-8FD0-E0FE58554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29184"/>
            <a:ext cx="1381125" cy="1028700"/>
          </a:xfrm>
          <a:prstGeom prst="rect">
            <a:avLst/>
          </a:prstGeom>
        </p:spPr>
      </p:pic>
      <p:sp>
        <p:nvSpPr>
          <p:cNvPr id="8" name="Content Placeholder 3">
            <a:extLst>
              <a:ext uri="{FF2B5EF4-FFF2-40B4-BE49-F238E27FC236}">
                <a16:creationId xmlns:a16="http://schemas.microsoft.com/office/drawing/2014/main" id="{5CACA4C3-CBEF-489E-BB7B-72D841E26512}"/>
              </a:ext>
            </a:extLst>
          </p:cNvPr>
          <p:cNvSpPr txBox="1">
            <a:spLocks/>
          </p:cNvSpPr>
          <p:nvPr/>
        </p:nvSpPr>
        <p:spPr>
          <a:xfrm>
            <a:off x="463296" y="3300731"/>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1131137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5370A8-0C29-9E4D-B098-2E01281B6260}"/>
              </a:ext>
            </a:extLst>
          </p:cNvPr>
          <p:cNvSpPr>
            <a:spLocks noGrp="1"/>
          </p:cNvSpPr>
          <p:nvPr>
            <p:ph type="title"/>
          </p:nvPr>
        </p:nvSpPr>
        <p:spPr/>
        <p:txBody>
          <a:bodyPr>
            <a:normAutofit/>
          </a:bodyPr>
          <a:lstStyle/>
          <a:p>
            <a:r>
              <a:rPr lang="en-US" dirty="0"/>
              <a:t>Governance (GOV) </a:t>
            </a:r>
            <a:r>
              <a:rPr lang="ja-JP" altLang="en-US" dirty="0">
                <a:solidFill>
                  <a:srgbClr val="1F497D"/>
                </a:solidFill>
              </a:rPr>
              <a:t>管治</a:t>
            </a:r>
            <a:endParaRPr lang="en-US" dirty="0">
              <a:solidFill>
                <a:srgbClr val="1F497D"/>
              </a:solidFill>
            </a:endParaRPr>
          </a:p>
        </p:txBody>
      </p:sp>
      <p:sp>
        <p:nvSpPr>
          <p:cNvPr id="5" name="Content Placeholder 4">
            <a:extLst>
              <a:ext uri="{FF2B5EF4-FFF2-40B4-BE49-F238E27FC236}">
                <a16:creationId xmlns:a16="http://schemas.microsoft.com/office/drawing/2014/main" id="{C7447B46-1B43-2341-808A-5B2FCADE4031}"/>
              </a:ext>
            </a:extLst>
          </p:cNvPr>
          <p:cNvSpPr>
            <a:spLocks noGrp="1"/>
          </p:cNvSpPr>
          <p:nvPr>
            <p:ph idx="4294967295"/>
          </p:nvPr>
        </p:nvSpPr>
        <p:spPr>
          <a:xfrm>
            <a:off x="463296" y="1353102"/>
            <a:ext cx="11265408" cy="1523312"/>
          </a:xfrm>
        </p:spPr>
        <p:txBody>
          <a:bodyPr>
            <a:noAutofit/>
          </a:bodyPr>
          <a:lstStyle/>
          <a:p>
            <a:pPr marL="898525" indent="0">
              <a:buNone/>
            </a:pPr>
            <a:r>
              <a:rPr lang="en-US" sz="1600" b="1" dirty="0"/>
              <a:t>	Intent: </a:t>
            </a:r>
            <a:r>
              <a:rPr lang="en-US" sz="1600" dirty="0"/>
              <a:t>Provides guidance to senior management on their role in the sponsorship and governance of performance,   	processes, and related activities.</a:t>
            </a:r>
            <a:br>
              <a:rPr lang="en-US" sz="1600" dirty="0"/>
            </a:br>
            <a:r>
              <a:rPr lang="en-US" sz="1600" dirty="0"/>
              <a:t>	</a:t>
            </a:r>
            <a:r>
              <a:rPr lang="zh-CN" altLang="en-US" sz="1600" dirty="0">
                <a:solidFill>
                  <a:srgbClr val="1F497D"/>
                </a:solidFill>
              </a:rPr>
              <a:t>为高层提供关于他们在绩效、流程和相关活动的发起和管治中的角色的指导。</a:t>
            </a:r>
            <a:r>
              <a:rPr lang="en-US" sz="1600" b="1" dirty="0"/>
              <a:t>	</a:t>
            </a:r>
          </a:p>
          <a:p>
            <a:pPr marL="898525" indent="0">
              <a:buNone/>
            </a:pPr>
            <a:r>
              <a:rPr lang="en-US" sz="1600" b="1" dirty="0"/>
              <a:t>	Value:</a:t>
            </a:r>
            <a:r>
              <a:rPr lang="en-US" sz="1600" dirty="0"/>
              <a:t> Minimizes the cost of process implementation, increases the likelihood of meeting objectives, and ensures that the 	implemented processes support and contribute to the success of the business.</a:t>
            </a:r>
            <a:br>
              <a:rPr lang="en-US" sz="1600" dirty="0"/>
            </a:br>
            <a:r>
              <a:rPr lang="en-US" sz="1600" dirty="0"/>
              <a:t>	</a:t>
            </a:r>
            <a:r>
              <a:rPr lang="zh-CN" altLang="en-US" sz="1600" b="0" i="0" u="none" strike="noStrike" dirty="0">
                <a:solidFill>
                  <a:srgbClr val="1F497D"/>
                </a:solidFill>
                <a:effectLst/>
                <a:latin typeface="Arial" panose="020B0604020202020204" pitchFamily="34" charset="0"/>
              </a:rPr>
              <a:t>最大限度地降低过程实施成本，提高实现目标的可能性，并确保实施的过程支持并促成业务成功</a:t>
            </a:r>
            <a:r>
              <a:rPr lang="zh-CN" altLang="en-US" sz="1800" b="0" i="0" u="none" strike="noStrike" dirty="0">
                <a:solidFill>
                  <a:srgbClr val="1F497D"/>
                </a:solidFill>
                <a:effectLst/>
                <a:latin typeface="Arial" panose="020B0604020202020204" pitchFamily="34" charset="0"/>
              </a:rPr>
              <a:t>。</a:t>
            </a:r>
            <a:endParaRPr lang="en-US" sz="1800" dirty="0">
              <a:solidFill>
                <a:srgbClr val="1F497D"/>
              </a:solidFill>
            </a:endParaRPr>
          </a:p>
          <a:p>
            <a:endParaRPr lang="en-US" sz="1800" dirty="0"/>
          </a:p>
        </p:txBody>
      </p:sp>
      <p:pic>
        <p:nvPicPr>
          <p:cNvPr id="7" name="Content Placeholder 3">
            <a:extLst>
              <a:ext uri="{FF2B5EF4-FFF2-40B4-BE49-F238E27FC236}">
                <a16:creationId xmlns:a16="http://schemas.microsoft.com/office/drawing/2014/main" id="{9F514497-C5FD-2445-A499-822C31FAC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07008" cy="1207008"/>
          </a:xfrm>
          <a:prstGeom prst="rect">
            <a:avLst/>
          </a:prstGeom>
        </p:spPr>
      </p:pic>
      <p:sp>
        <p:nvSpPr>
          <p:cNvPr id="8" name="Content Placeholder 3">
            <a:extLst>
              <a:ext uri="{FF2B5EF4-FFF2-40B4-BE49-F238E27FC236}">
                <a16:creationId xmlns:a16="http://schemas.microsoft.com/office/drawing/2014/main" id="{6816CC65-C45A-49BD-920B-AFA52DAAB2AE}"/>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791697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EC4B8E7-E430-0B48-A30F-0DC56283E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15390" cy="1207008"/>
          </a:xfrm>
          <a:prstGeom prst="rect">
            <a:avLst/>
          </a:prstGeom>
        </p:spPr>
      </p:pic>
      <p:sp>
        <p:nvSpPr>
          <p:cNvPr id="3" name="Title 2">
            <a:extLst>
              <a:ext uri="{FF2B5EF4-FFF2-40B4-BE49-F238E27FC236}">
                <a16:creationId xmlns:a16="http://schemas.microsoft.com/office/drawing/2014/main" id="{DC8BCBD2-BB96-4EFA-B4BA-DD959BC15EBD}"/>
              </a:ext>
            </a:extLst>
          </p:cNvPr>
          <p:cNvSpPr>
            <a:spLocks noGrp="1"/>
          </p:cNvSpPr>
          <p:nvPr>
            <p:ph type="title"/>
          </p:nvPr>
        </p:nvSpPr>
        <p:spPr/>
        <p:txBody>
          <a:bodyPr>
            <a:normAutofit/>
          </a:bodyPr>
          <a:lstStyle/>
          <a:p>
            <a:r>
              <a:rPr lang="en-US" dirty="0"/>
              <a:t>Implementation Infrastructure (II) </a:t>
            </a:r>
            <a:r>
              <a:rPr lang="zh-CN" altLang="en-US" dirty="0">
                <a:solidFill>
                  <a:srgbClr val="1F497D"/>
                </a:solidFill>
              </a:rPr>
              <a:t>实施基础条件</a:t>
            </a:r>
            <a:endParaRPr lang="en-ZA" dirty="0">
              <a:solidFill>
                <a:srgbClr val="1F497D"/>
              </a:solidFill>
            </a:endParaRPr>
          </a:p>
        </p:txBody>
      </p:sp>
      <p:sp>
        <p:nvSpPr>
          <p:cNvPr id="10" name="Content Placeholder 5">
            <a:extLst>
              <a:ext uri="{FF2B5EF4-FFF2-40B4-BE49-F238E27FC236}">
                <a16:creationId xmlns:a16="http://schemas.microsoft.com/office/drawing/2014/main" id="{9045050B-D4DF-4E82-A4C1-CE0EBE15B30E}"/>
              </a:ext>
            </a:extLst>
          </p:cNvPr>
          <p:cNvSpPr txBox="1">
            <a:spLocks/>
          </p:cNvSpPr>
          <p:nvPr/>
        </p:nvSpPr>
        <p:spPr>
          <a:xfrm>
            <a:off x="463296" y="1329365"/>
            <a:ext cx="11265408" cy="120700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98525" indent="0">
              <a:buNone/>
            </a:pPr>
            <a:r>
              <a:rPr lang="en-US" sz="1600" b="1" dirty="0"/>
              <a:t>	Intent: </a:t>
            </a:r>
            <a:r>
              <a:rPr lang="en-US" sz="1600" dirty="0"/>
              <a:t>Ensure that the processes and assets important to an organization’s performance are habitually and persistently 	followed, used, and improved. </a:t>
            </a:r>
            <a:br>
              <a:rPr lang="en-US" sz="1600" dirty="0"/>
            </a:br>
            <a:r>
              <a:rPr lang="en-US" sz="1600" dirty="0"/>
              <a:t>	</a:t>
            </a:r>
            <a:r>
              <a:rPr lang="zh-CN" altLang="en-US" sz="1600" dirty="0">
                <a:solidFill>
                  <a:srgbClr val="1F497D"/>
                </a:solidFill>
              </a:rPr>
              <a:t>确保对组织绩效重要的流程和资产得到习惯性和持续性的遵循、使用和改进。</a:t>
            </a:r>
            <a:endParaRPr lang="en-GB" altLang="zh-CN" sz="1600" dirty="0">
              <a:solidFill>
                <a:srgbClr val="1F497D"/>
              </a:solidFill>
            </a:endParaRPr>
          </a:p>
          <a:p>
            <a:pPr marL="898525" indent="0">
              <a:buNone/>
            </a:pPr>
            <a:r>
              <a:rPr lang="en-US" sz="1600" b="1" dirty="0"/>
              <a:t>	Value:</a:t>
            </a:r>
            <a:r>
              <a:rPr lang="en-US" sz="1600" dirty="0"/>
              <a:t> Sustains the ability to consistently achieve goals and objectives efficiently and effectively.</a:t>
            </a:r>
            <a:br>
              <a:rPr lang="en-US" sz="1600" dirty="0"/>
            </a:br>
            <a:r>
              <a:rPr lang="en-US" sz="1600" dirty="0"/>
              <a:t>	</a:t>
            </a:r>
            <a:r>
              <a:rPr lang="zh-CN" altLang="en-US" sz="1600" dirty="0">
                <a:solidFill>
                  <a:srgbClr val="1F497D"/>
                </a:solidFill>
              </a:rPr>
              <a:t>维持有效和高效地实现目标的能力。 </a:t>
            </a:r>
            <a:endParaRPr lang="en-US" sz="1600" dirty="0">
              <a:solidFill>
                <a:srgbClr val="1F497D"/>
              </a:solidFill>
            </a:endParaRPr>
          </a:p>
          <a:p>
            <a:endParaRPr lang="en-US" sz="1800" dirty="0"/>
          </a:p>
        </p:txBody>
      </p:sp>
      <p:sp>
        <p:nvSpPr>
          <p:cNvPr id="9" name="Content Placeholder 3">
            <a:extLst>
              <a:ext uri="{FF2B5EF4-FFF2-40B4-BE49-F238E27FC236}">
                <a16:creationId xmlns:a16="http://schemas.microsoft.com/office/drawing/2014/main" id="{11E67682-00B4-4BBF-BF79-4BBA281832A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6991193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600" dirty="0"/>
              <a:t>Managing Performance and Measurement (</a:t>
            </a:r>
            <a:r>
              <a:rPr lang="en-US" sz="2600" dirty="0" err="1"/>
              <a:t>MPM</a:t>
            </a:r>
            <a:r>
              <a:rPr lang="en-US" sz="2600" dirty="0"/>
              <a:t>) </a:t>
            </a:r>
            <a:r>
              <a:rPr lang="zh-CN" altLang="en-US" sz="2600" dirty="0">
                <a:solidFill>
                  <a:srgbClr val="1F497D"/>
                </a:solidFill>
              </a:rPr>
              <a:t>管理绩效与度量</a:t>
            </a:r>
            <a:endParaRPr lang="en-ZA" sz="26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3296" y="1339596"/>
            <a:ext cx="11265408" cy="14193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98525" indent="0">
              <a:buNone/>
            </a:pPr>
            <a:r>
              <a:rPr lang="en-US" sz="1600" b="1" dirty="0"/>
              <a:t>	Intent: </a:t>
            </a:r>
            <a:r>
              <a:rPr lang="en-US" sz="1600" dirty="0"/>
              <a:t>Manage performance using measurement and analysis to achieve business objectives.</a:t>
            </a:r>
            <a:br>
              <a:rPr lang="en-US" sz="1600" dirty="0"/>
            </a:br>
            <a:r>
              <a:rPr lang="en-US" sz="1600" dirty="0"/>
              <a:t>	</a:t>
            </a:r>
            <a:r>
              <a:rPr lang="zh-CN" altLang="en-US" sz="1600" dirty="0">
                <a:solidFill>
                  <a:srgbClr val="1F497D"/>
                </a:solidFill>
              </a:rPr>
              <a:t>使用度量和分析来管理性能，以实现业务目标。 </a:t>
            </a:r>
            <a:endParaRPr lang="en-US" sz="1600" dirty="0">
              <a:solidFill>
                <a:srgbClr val="1F497D"/>
              </a:solidFill>
            </a:endParaRPr>
          </a:p>
          <a:p>
            <a:pPr marL="898525" indent="0">
              <a:buNone/>
            </a:pPr>
            <a:r>
              <a:rPr lang="en-US" sz="1600" b="1" dirty="0"/>
              <a:t>	Value:</a:t>
            </a:r>
            <a:r>
              <a:rPr lang="en-US" sz="1600" dirty="0"/>
              <a:t> Maximizes business return on investment by focusing management and improvement efforts on cost, schedule, and 	quality performance.</a:t>
            </a:r>
            <a:br>
              <a:rPr lang="en-US" sz="1600" dirty="0"/>
            </a:br>
            <a:r>
              <a:rPr lang="en-US" sz="1600" dirty="0"/>
              <a:t>	</a:t>
            </a:r>
            <a:r>
              <a:rPr lang="zh-CN" altLang="en-US" sz="1600" dirty="0">
                <a:solidFill>
                  <a:srgbClr val="1F497D"/>
                </a:solidFill>
              </a:rPr>
              <a:t>将管理和改进工作集中在成本、进度和质量性能上，最大限度地提高业务投资回报。</a:t>
            </a:r>
          </a:p>
        </p:txBody>
      </p:sp>
      <p:sp>
        <p:nvSpPr>
          <p:cNvPr id="8" name="Content Placeholder 3">
            <a:extLst>
              <a:ext uri="{FF2B5EF4-FFF2-40B4-BE49-F238E27FC236}">
                <a16:creationId xmlns:a16="http://schemas.microsoft.com/office/drawing/2014/main" id="{AD359478-7EA2-4394-AC0C-E3B891310A84}"/>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5782735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C0589-D524-8C48-B3B9-B5BA8350A22C}"/>
              </a:ext>
            </a:extLst>
          </p:cNvPr>
          <p:cNvSpPr>
            <a:spLocks noGrp="1"/>
          </p:cNvSpPr>
          <p:nvPr>
            <p:ph type="title"/>
          </p:nvPr>
        </p:nvSpPr>
        <p:spPr/>
        <p:txBody>
          <a:bodyPr>
            <a:normAutofit/>
          </a:bodyPr>
          <a:lstStyle/>
          <a:p>
            <a:r>
              <a:rPr lang="en-US" dirty="0"/>
              <a:t>Monitor and Control (MC) </a:t>
            </a:r>
            <a:r>
              <a:rPr lang="zh-CN" altLang="en-US" dirty="0">
                <a:solidFill>
                  <a:srgbClr val="1F497D"/>
                </a:solidFill>
              </a:rPr>
              <a:t>控制与监督</a:t>
            </a:r>
            <a:endParaRPr lang="en-US" sz="2400" dirty="0">
              <a:solidFill>
                <a:srgbClr val="1F497D"/>
              </a:solidFill>
            </a:endParaRPr>
          </a:p>
        </p:txBody>
      </p:sp>
      <p:sp>
        <p:nvSpPr>
          <p:cNvPr id="5" name="Content Placeholder 4">
            <a:extLst>
              <a:ext uri="{FF2B5EF4-FFF2-40B4-BE49-F238E27FC236}">
                <a16:creationId xmlns:a16="http://schemas.microsoft.com/office/drawing/2014/main" id="{CB786E03-BE8A-F746-8A22-456740951822}"/>
              </a:ext>
            </a:extLst>
          </p:cNvPr>
          <p:cNvSpPr>
            <a:spLocks noGrp="1"/>
          </p:cNvSpPr>
          <p:nvPr>
            <p:ph idx="4294967295"/>
          </p:nvPr>
        </p:nvSpPr>
        <p:spPr>
          <a:xfrm>
            <a:off x="463296" y="1357884"/>
            <a:ext cx="11728704" cy="1522968"/>
          </a:xfrm>
        </p:spPr>
        <p:txBody>
          <a:bodyPr>
            <a:noAutofit/>
          </a:bodyPr>
          <a:lstStyle/>
          <a:p>
            <a:pPr marL="898525" indent="0">
              <a:buNone/>
            </a:pPr>
            <a:r>
              <a:rPr lang="en-US" sz="1600" b="1" dirty="0"/>
              <a:t>	Intent: </a:t>
            </a:r>
            <a:r>
              <a:rPr lang="en-US" sz="1600" dirty="0"/>
              <a:t>Provide an understanding of the project progress so appropriate corrective actions can be taken when performance 	deviates significantly from plans.</a:t>
            </a:r>
            <a:br>
              <a:rPr lang="en-US" sz="1600" dirty="0"/>
            </a:br>
            <a:r>
              <a:rPr lang="en-US" sz="1600" dirty="0"/>
              <a:t>	</a:t>
            </a:r>
            <a:r>
              <a:rPr lang="zh-CN" altLang="en-US" sz="1600" dirty="0">
                <a:solidFill>
                  <a:srgbClr val="1F497D"/>
                </a:solidFill>
              </a:rPr>
              <a:t>提供对项目进度的掌握，以便在绩效显著偏离计划时采取适当的纠正措施。 </a:t>
            </a:r>
            <a:endParaRPr lang="en-US" sz="1600" dirty="0">
              <a:solidFill>
                <a:srgbClr val="1F497D"/>
              </a:solidFill>
            </a:endParaRPr>
          </a:p>
          <a:p>
            <a:pPr marL="898525" indent="0">
              <a:buNone/>
            </a:pPr>
            <a:r>
              <a:rPr lang="en-US" sz="1600" b="1" dirty="0"/>
              <a:t>	Value:</a:t>
            </a:r>
            <a:r>
              <a:rPr lang="en-US" sz="1600" dirty="0"/>
              <a:t> Increases the probability of meeting objectives by taking early actions to adjust for significant performance deviations.</a:t>
            </a:r>
            <a:br>
              <a:rPr lang="en-US" sz="1600" dirty="0"/>
            </a:br>
            <a:r>
              <a:rPr lang="en-US" sz="1600" dirty="0"/>
              <a:t>	</a:t>
            </a:r>
            <a:r>
              <a:rPr lang="zh-CN" altLang="en-US" sz="1600" dirty="0">
                <a:solidFill>
                  <a:srgbClr val="1F497D"/>
                </a:solidFill>
              </a:rPr>
              <a:t>通过及早采取行动调整显著绩效偏差，提高达成目标的可能性。 </a:t>
            </a:r>
            <a:endParaRPr lang="en-US" sz="1600" dirty="0">
              <a:solidFill>
                <a:srgbClr val="1F497D"/>
              </a:solidFill>
            </a:endParaRPr>
          </a:p>
        </p:txBody>
      </p:sp>
      <p:pic>
        <p:nvPicPr>
          <p:cNvPr id="7" name="Picture 6">
            <a:extLst>
              <a:ext uri="{FF2B5EF4-FFF2-40B4-BE49-F238E27FC236}">
                <a16:creationId xmlns:a16="http://schemas.microsoft.com/office/drawing/2014/main" id="{6B859F02-E316-0F49-87DC-CBED75413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8" name="Content Placeholder 3">
            <a:extLst>
              <a:ext uri="{FF2B5EF4-FFF2-40B4-BE49-F238E27FC236}">
                <a16:creationId xmlns:a16="http://schemas.microsoft.com/office/drawing/2014/main" id="{893FA88A-18FE-4C39-948B-AAA77B320F7E}"/>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9469110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C4BC60-EF81-EB4C-A665-87F237A1A07B}"/>
              </a:ext>
            </a:extLst>
          </p:cNvPr>
          <p:cNvSpPr>
            <a:spLocks noGrp="1"/>
          </p:cNvSpPr>
          <p:nvPr>
            <p:ph type="title"/>
          </p:nvPr>
        </p:nvSpPr>
        <p:spPr/>
        <p:txBody>
          <a:bodyPr>
            <a:normAutofit/>
          </a:bodyPr>
          <a:lstStyle/>
          <a:p>
            <a:r>
              <a:rPr lang="en-US" dirty="0"/>
              <a:t>Organizational Training (OT) </a:t>
            </a:r>
            <a:r>
              <a:rPr lang="ja-JP" altLang="en-US" dirty="0">
                <a:solidFill>
                  <a:srgbClr val="1F497D"/>
                </a:solidFill>
                <a:latin typeface="DengXian Light" panose="02010600030101010101" pitchFamily="2" charset="-122"/>
                <a:ea typeface="DengXian Light" panose="02010600030101010101" pitchFamily="2" charset="-122"/>
              </a:rPr>
              <a:t>组织级培训</a:t>
            </a:r>
            <a:endParaRPr lang="en-US" dirty="0">
              <a:solidFill>
                <a:srgbClr val="1F497D"/>
              </a:solidFill>
            </a:endParaRPr>
          </a:p>
        </p:txBody>
      </p:sp>
      <p:sp>
        <p:nvSpPr>
          <p:cNvPr id="5" name="Content Placeholder 4">
            <a:extLst>
              <a:ext uri="{FF2B5EF4-FFF2-40B4-BE49-F238E27FC236}">
                <a16:creationId xmlns:a16="http://schemas.microsoft.com/office/drawing/2014/main" id="{D45684F9-A7D1-9546-96B3-5A91CC5E5FE2}"/>
              </a:ext>
            </a:extLst>
          </p:cNvPr>
          <p:cNvSpPr>
            <a:spLocks noGrp="1"/>
          </p:cNvSpPr>
          <p:nvPr>
            <p:ph idx="4294967295"/>
          </p:nvPr>
        </p:nvSpPr>
        <p:spPr>
          <a:xfrm>
            <a:off x="463296" y="1388240"/>
            <a:ext cx="11265408" cy="1191670"/>
          </a:xfrm>
        </p:spPr>
        <p:txBody>
          <a:bodyPr>
            <a:normAutofit/>
          </a:bodyPr>
          <a:lstStyle/>
          <a:p>
            <a:pPr marL="898525" indent="0">
              <a:buNone/>
            </a:pPr>
            <a:r>
              <a:rPr lang="en-US" sz="1600" b="1" dirty="0"/>
              <a:t>	Intent: </a:t>
            </a:r>
            <a:r>
              <a:rPr lang="en-US" sz="1600" dirty="0"/>
              <a:t>Develop the skills and knowledge of personnel so they perform their roles efficiently and effectively.</a:t>
            </a:r>
            <a:br>
              <a:rPr lang="en-US" sz="1600" dirty="0"/>
            </a:br>
            <a:r>
              <a:rPr lang="en-US" sz="1600" dirty="0"/>
              <a:t>	</a:t>
            </a:r>
            <a:r>
              <a:rPr lang="zh-CN" altLang="en-US" sz="1600" dirty="0">
                <a:solidFill>
                  <a:srgbClr val="1F497D"/>
                </a:solidFill>
              </a:rPr>
              <a:t>培养人员的技能和知识，以便他们高效且有效地执行他们的角色。</a:t>
            </a:r>
            <a:endParaRPr lang="en-US" sz="1600" dirty="0">
              <a:solidFill>
                <a:srgbClr val="1F497D"/>
              </a:solidFill>
            </a:endParaRPr>
          </a:p>
          <a:p>
            <a:pPr marL="898525" indent="0">
              <a:buNone/>
            </a:pPr>
            <a:r>
              <a:rPr lang="en-US" sz="1600" b="1" dirty="0"/>
              <a:t>	Value:</a:t>
            </a:r>
            <a:r>
              <a:rPr lang="en-US" sz="1600" dirty="0"/>
              <a:t> Enhances individuals’ skills and knowledge to improve organizational work performance.</a:t>
            </a:r>
            <a:br>
              <a:rPr lang="en-US" sz="1600" dirty="0"/>
            </a:br>
            <a:r>
              <a:rPr lang="en-US" sz="1600" dirty="0"/>
              <a:t>	</a:t>
            </a:r>
            <a:r>
              <a:rPr lang="zh-CN" altLang="en-US" sz="1600" dirty="0">
                <a:solidFill>
                  <a:srgbClr val="1F497D"/>
                </a:solidFill>
              </a:rPr>
              <a:t>增强个人的技能和知识，提高组织工作性能。</a:t>
            </a:r>
            <a:endParaRPr lang="en-US" sz="1600" dirty="0">
              <a:solidFill>
                <a:srgbClr val="1F497D"/>
              </a:solidFill>
            </a:endParaRPr>
          </a:p>
        </p:txBody>
      </p:sp>
      <p:pic>
        <p:nvPicPr>
          <p:cNvPr id="7" name="Picture 6">
            <a:extLst>
              <a:ext uri="{FF2B5EF4-FFF2-40B4-BE49-F238E27FC236}">
                <a16:creationId xmlns:a16="http://schemas.microsoft.com/office/drawing/2014/main" id="{794B23BD-7F77-0348-8E21-4C5522D31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38" y="237744"/>
            <a:ext cx="1200150" cy="1076325"/>
          </a:xfrm>
          <a:prstGeom prst="rect">
            <a:avLst/>
          </a:prstGeom>
        </p:spPr>
      </p:pic>
      <p:sp>
        <p:nvSpPr>
          <p:cNvPr id="8" name="Content Placeholder 3">
            <a:extLst>
              <a:ext uri="{FF2B5EF4-FFF2-40B4-BE49-F238E27FC236}">
                <a16:creationId xmlns:a16="http://schemas.microsoft.com/office/drawing/2014/main" id="{8A731301-3CCC-4F02-AC81-BE245599CC65}"/>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962880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AE9ED4-B81C-E643-B0FB-82AA3CD0D245}"/>
              </a:ext>
            </a:extLst>
          </p:cNvPr>
          <p:cNvSpPr>
            <a:spLocks noGrp="1"/>
          </p:cNvSpPr>
          <p:nvPr>
            <p:ph type="title"/>
          </p:nvPr>
        </p:nvSpPr>
        <p:spPr/>
        <p:txBody>
          <a:bodyPr>
            <a:normAutofit/>
          </a:bodyPr>
          <a:lstStyle/>
          <a:p>
            <a:r>
              <a:rPr lang="en-US" dirty="0"/>
              <a:t>Peer Reviews (PR) </a:t>
            </a:r>
            <a:r>
              <a:rPr lang="ja-JP" altLang="en-US" dirty="0">
                <a:solidFill>
                  <a:srgbClr val="1F497D"/>
                </a:solidFill>
                <a:latin typeface="DengXian Light" panose="02010600030101010101" pitchFamily="2" charset="-122"/>
                <a:ea typeface="DengXian Light" panose="02010600030101010101" pitchFamily="2" charset="-122"/>
              </a:rPr>
              <a:t>同行评审</a:t>
            </a:r>
            <a:endParaRPr lang="en-US" dirty="0">
              <a:solidFill>
                <a:srgbClr val="1F497D"/>
              </a:solidFill>
            </a:endParaRPr>
          </a:p>
        </p:txBody>
      </p:sp>
      <p:pic>
        <p:nvPicPr>
          <p:cNvPr id="7" name="Picture 6">
            <a:extLst>
              <a:ext uri="{FF2B5EF4-FFF2-40B4-BE49-F238E27FC236}">
                <a16:creationId xmlns:a16="http://schemas.microsoft.com/office/drawing/2014/main" id="{1A54BFAC-FF60-1E4C-8144-865105708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extBox 7">
            <a:extLst>
              <a:ext uri="{FF2B5EF4-FFF2-40B4-BE49-F238E27FC236}">
                <a16:creationId xmlns:a16="http://schemas.microsoft.com/office/drawing/2014/main" id="{48A0ADB3-2913-A34C-998D-46F2649F32A7}"/>
              </a:ext>
            </a:extLst>
          </p:cNvPr>
          <p:cNvSpPr txBox="1"/>
          <p:nvPr/>
        </p:nvSpPr>
        <p:spPr>
          <a:xfrm>
            <a:off x="466344" y="1339215"/>
            <a:ext cx="11381528" cy="1323439"/>
          </a:xfrm>
          <a:prstGeom prst="rect">
            <a:avLst/>
          </a:prstGeom>
          <a:noFill/>
        </p:spPr>
        <p:txBody>
          <a:bodyPr wrap="square" rtlCol="0">
            <a:spAutoFit/>
          </a:bodyPr>
          <a:lstStyle/>
          <a:p>
            <a:pPr marL="898525"/>
            <a:r>
              <a:rPr lang="en-US" sz="1600" b="1" dirty="0"/>
              <a:t>	Intent: </a:t>
            </a:r>
            <a:r>
              <a:rPr lang="en-US" sz="1600" dirty="0"/>
              <a:t>Identify and address process performance work product issues through reviews by the producer’s peers or Subject 	Matter Experts (SMEs).</a:t>
            </a:r>
            <a:br>
              <a:rPr lang="en-US" sz="1600" dirty="0"/>
            </a:br>
            <a:r>
              <a:rPr lang="en-US" sz="1600" dirty="0"/>
              <a:t>	</a:t>
            </a:r>
            <a:r>
              <a:rPr lang="zh-CN" altLang="en-US" sz="1600" dirty="0">
                <a:solidFill>
                  <a:srgbClr val="1F497D"/>
                </a:solidFill>
              </a:rPr>
              <a:t>通过生产同行或主题专家（</a:t>
            </a:r>
            <a:r>
              <a:rPr lang="en-US" altLang="zh-CN" sz="1600" dirty="0">
                <a:solidFill>
                  <a:srgbClr val="1F497D"/>
                </a:solidFill>
              </a:rPr>
              <a:t>SME</a:t>
            </a:r>
            <a:r>
              <a:rPr lang="zh-CN" altLang="en-US" sz="1600" dirty="0">
                <a:solidFill>
                  <a:srgbClr val="1F497D"/>
                </a:solidFill>
              </a:rPr>
              <a:t>）的审查，识别和解决过程绩效工作产品问题。</a:t>
            </a:r>
            <a:r>
              <a:rPr lang="zh-CN" altLang="en-US" sz="1600" dirty="0"/>
              <a:t> </a:t>
            </a:r>
            <a:endParaRPr lang="en-US" sz="1600" dirty="0"/>
          </a:p>
          <a:p>
            <a:pPr marL="898525"/>
            <a:r>
              <a:rPr lang="en-US" sz="1600" b="1" dirty="0"/>
              <a:t>	Value:</a:t>
            </a:r>
            <a:r>
              <a:rPr lang="en-US" sz="1600" dirty="0"/>
              <a:t> Reduce cost and rework by uncovering issues or defects early.</a:t>
            </a:r>
            <a:br>
              <a:rPr lang="en-US" sz="1600" dirty="0"/>
            </a:br>
            <a:r>
              <a:rPr lang="en-US" sz="1600" dirty="0"/>
              <a:t>	</a:t>
            </a:r>
            <a:r>
              <a:rPr lang="zh-CN" altLang="en-US" sz="1600" dirty="0">
                <a:solidFill>
                  <a:srgbClr val="1F497D"/>
                </a:solidFill>
              </a:rPr>
              <a:t>及早发现问题或缺陷，降低成本和返工。 </a:t>
            </a:r>
            <a:endParaRPr lang="en-US" sz="1600" dirty="0">
              <a:solidFill>
                <a:srgbClr val="1F497D"/>
              </a:solidFill>
            </a:endParaRPr>
          </a:p>
        </p:txBody>
      </p:sp>
      <p:sp>
        <p:nvSpPr>
          <p:cNvPr id="9" name="Content Placeholder 3">
            <a:extLst>
              <a:ext uri="{FF2B5EF4-FFF2-40B4-BE49-F238E27FC236}">
                <a16:creationId xmlns:a16="http://schemas.microsoft.com/office/drawing/2014/main" id="{6700B825-4B23-41CB-B6E9-8CBDBB9E4337}"/>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1809989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946A40-B0D3-7F42-92B3-A8F1BDFD8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9" name="Content Placeholder 8">
            <a:extLst>
              <a:ext uri="{FF2B5EF4-FFF2-40B4-BE49-F238E27FC236}">
                <a16:creationId xmlns:a16="http://schemas.microsoft.com/office/drawing/2014/main" id="{8EEFC331-18F4-8A46-A869-BA52963D8CE8}"/>
              </a:ext>
            </a:extLst>
          </p:cNvPr>
          <p:cNvSpPr txBox="1">
            <a:spLocks noGrp="1"/>
          </p:cNvSpPr>
          <p:nvPr>
            <p:ph idx="4294967295"/>
          </p:nvPr>
        </p:nvSpPr>
        <p:spPr>
          <a:xfrm>
            <a:off x="466344" y="1357884"/>
            <a:ext cx="11265408" cy="1328569"/>
          </a:xfrm>
          <a:prstGeom prst="rect">
            <a:avLst/>
          </a:prstGeom>
          <a:noFill/>
        </p:spPr>
        <p:txBody>
          <a:bodyPr wrap="square" rtlCol="0">
            <a:spAutoFit/>
          </a:bodyPr>
          <a:lstStyle/>
          <a:p>
            <a:pPr marL="898525" indent="0">
              <a:buNone/>
            </a:pPr>
            <a:r>
              <a:rPr lang="en-US" sz="1600" b="1" dirty="0"/>
              <a:t>	Intent: </a:t>
            </a:r>
            <a:r>
              <a:rPr lang="en-US" sz="1600" dirty="0"/>
              <a:t>Develop plans to describe what is needed to accomplish the work within the standards and constraints of the 	organization</a:t>
            </a:r>
            <a:r>
              <a:rPr lang="en-US" sz="1600" dirty="0">
                <a:effectLst/>
              </a:rPr>
              <a:t> </a:t>
            </a:r>
            <a:br>
              <a:rPr lang="en-US" sz="1600" dirty="0">
                <a:effectLst/>
              </a:rPr>
            </a:br>
            <a:r>
              <a:rPr lang="en-US" sz="1600" dirty="0">
                <a:effectLst/>
              </a:rPr>
              <a:t>	</a:t>
            </a:r>
            <a:r>
              <a:rPr lang="zh-CN" altLang="en-US" sz="1600" dirty="0">
                <a:solidFill>
                  <a:srgbClr val="1F497D"/>
                </a:solidFill>
                <a:effectLst/>
              </a:rPr>
              <a:t>制定计划来描述在组织的标准和约束条件内完成工作所需的内容</a:t>
            </a:r>
            <a:endParaRPr lang="en-US" sz="1600" dirty="0">
              <a:solidFill>
                <a:srgbClr val="1F497D"/>
              </a:solidFill>
            </a:endParaRPr>
          </a:p>
          <a:p>
            <a:pPr marL="898525" indent="0">
              <a:buNone/>
            </a:pPr>
            <a:r>
              <a:rPr lang="en-US" sz="1600" b="1" dirty="0"/>
              <a:t>	Value:</a:t>
            </a:r>
            <a:r>
              <a:rPr lang="en-US" sz="1600" dirty="0"/>
              <a:t> Optimizes cost, functionality, and quality to increase the likelihood of meeting objectives.</a:t>
            </a:r>
            <a:br>
              <a:rPr lang="en-US" sz="1600" dirty="0"/>
            </a:br>
            <a:r>
              <a:rPr lang="en-US" sz="1600" dirty="0"/>
              <a:t>	</a:t>
            </a:r>
            <a:r>
              <a:rPr lang="zh-CN" altLang="en-US" sz="1600" dirty="0">
                <a:solidFill>
                  <a:srgbClr val="1F497D"/>
                </a:solidFill>
              </a:rPr>
              <a:t>优化成本、功能和质量以增加实现目标的可能性。</a:t>
            </a:r>
            <a:endParaRPr lang="en-US" sz="1600" dirty="0">
              <a:solidFill>
                <a:srgbClr val="1F497D"/>
              </a:solidFill>
            </a:endParaRPr>
          </a:p>
        </p:txBody>
      </p:sp>
      <p:sp>
        <p:nvSpPr>
          <p:cNvPr id="10" name="Title 7">
            <a:extLst>
              <a:ext uri="{FF2B5EF4-FFF2-40B4-BE49-F238E27FC236}">
                <a16:creationId xmlns:a16="http://schemas.microsoft.com/office/drawing/2014/main" id="{3ADF6F91-5E76-4848-81D9-6C12BBE07647}"/>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Planning (PLAN) </a:t>
            </a:r>
            <a:r>
              <a:rPr lang="ja-JP" altLang="en-US" sz="3200" dirty="0">
                <a:solidFill>
                  <a:srgbClr val="1F497D"/>
                </a:solidFill>
                <a:latin typeface="DengXian Light" panose="02010600030101010101" pitchFamily="2" charset="-122"/>
                <a:ea typeface="DengXian Light" panose="02010600030101010101" pitchFamily="2" charset="-122"/>
              </a:rPr>
              <a:t>策划</a:t>
            </a:r>
            <a:endParaRPr lang="en-US" sz="3200" dirty="0">
              <a:solidFill>
                <a:srgbClr val="1F497D"/>
              </a:solidFill>
            </a:endParaRPr>
          </a:p>
        </p:txBody>
      </p:sp>
      <p:sp>
        <p:nvSpPr>
          <p:cNvPr id="11" name="Content Placeholder 3">
            <a:extLst>
              <a:ext uri="{FF2B5EF4-FFF2-40B4-BE49-F238E27FC236}">
                <a16:creationId xmlns:a16="http://schemas.microsoft.com/office/drawing/2014/main" id="{3A60A1DC-6440-4AEB-BD14-7BFF58BA7603}"/>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409033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Agenda </a:t>
            </a:r>
            <a:r>
              <a:rPr lang="zh-CN" altLang="en-US" dirty="0">
                <a:solidFill>
                  <a:srgbClr val="1F497D"/>
                </a:solidFill>
              </a:rPr>
              <a:t>议程</a:t>
            </a:r>
            <a:r>
              <a:rPr lang="en-ZA" dirty="0">
                <a:solidFill>
                  <a:srgbClr val="1F497D"/>
                </a:solidFill>
              </a:rPr>
              <a:t> </a:t>
            </a:r>
            <a:r>
              <a:rPr lang="en-ZA" dirty="0"/>
              <a:t> </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fontScale="92500" lnSpcReduction="10000"/>
          </a:bodyPr>
          <a:lstStyle/>
          <a:p>
            <a:r>
              <a:rPr lang="en-NZ" sz="2400" b="0" i="0" dirty="0">
                <a:solidFill>
                  <a:srgbClr val="000000"/>
                </a:solidFill>
                <a:effectLst/>
                <a:latin typeface="Calibri" panose="020F0502020204030204" pitchFamily="34" charset="0"/>
              </a:rPr>
              <a:t>Appraisal Overview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评估概述</a:t>
            </a:r>
            <a:endParaRPr lang="en-NZ" sz="2400" b="1" dirty="0">
              <a:solidFill>
                <a:srgbClr val="1F497D"/>
              </a:solidFill>
              <a:ea typeface="+mj-ea"/>
              <a:cs typeface="+mj-cs"/>
            </a:endParaRPr>
          </a:p>
          <a:p>
            <a:r>
              <a:rPr lang="en-NZ" sz="2400" b="0" i="0" dirty="0">
                <a:solidFill>
                  <a:srgbClr val="000000"/>
                </a:solidFill>
                <a:effectLst/>
                <a:latin typeface="Calibri" panose="020F0502020204030204" pitchFamily="34" charset="0"/>
              </a:rPr>
              <a:t>Practice Area Findings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实践域发现</a:t>
            </a:r>
            <a:endParaRPr lang="en-NZ" sz="2400" b="1" dirty="0">
              <a:solidFill>
                <a:srgbClr val="1F497D"/>
              </a:solidFill>
              <a:ea typeface="+mj-ea"/>
              <a:cs typeface="+mj-cs"/>
            </a:endParaRPr>
          </a:p>
          <a:p>
            <a:r>
              <a:rPr lang="en-NZ" sz="2400" b="0" i="0" dirty="0">
                <a:solidFill>
                  <a:srgbClr val="000000"/>
                </a:solidFill>
                <a:effectLst/>
                <a:latin typeface="Calibri" panose="020F0502020204030204" pitchFamily="34" charset="0"/>
              </a:rPr>
              <a:t>Performance Report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性能报告</a:t>
            </a:r>
            <a:r>
              <a:rPr lang="en-NZ" sz="2400" b="1" dirty="0">
                <a:solidFill>
                  <a:srgbClr val="1F497D"/>
                </a:solidFill>
                <a:ea typeface="+mj-ea"/>
                <a:cs typeface="+mj-cs"/>
              </a:rPr>
              <a:t>  </a:t>
            </a:r>
          </a:p>
          <a:p>
            <a:r>
              <a:rPr lang="en-NZ" sz="2400" b="0" i="0" dirty="0">
                <a:solidFill>
                  <a:srgbClr val="000000"/>
                </a:solidFill>
                <a:effectLst/>
                <a:latin typeface="Calibri" panose="020F0502020204030204" pitchFamily="34" charset="0"/>
              </a:rPr>
              <a:t>Ratings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评级</a:t>
            </a:r>
            <a:endParaRPr lang="en-ZA" altLang="zh-CN" sz="2400" b="1" dirty="0">
              <a:solidFill>
                <a:srgbClr val="1F497D"/>
              </a:solidFill>
              <a:ea typeface="+mj-ea"/>
              <a:cs typeface="+mj-cs"/>
            </a:endParaRPr>
          </a:p>
          <a:p>
            <a:r>
              <a:rPr lang="en-NZ" sz="2400" b="0" i="0" dirty="0">
                <a:solidFill>
                  <a:srgbClr val="000000"/>
                </a:solidFill>
                <a:effectLst/>
                <a:latin typeface="Calibri" panose="020F0502020204030204" pitchFamily="34" charset="0"/>
              </a:rPr>
              <a:t>Annexures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附加展示</a:t>
            </a:r>
            <a:endParaRPr lang="en-NZ" sz="2400" b="0" i="0" dirty="0">
              <a:solidFill>
                <a:srgbClr val="000000"/>
              </a:solidFill>
              <a:effectLst/>
              <a:latin typeface="Calibri" panose="020F0502020204030204" pitchFamily="34" charset="0"/>
            </a:endParaRPr>
          </a:p>
          <a:p>
            <a:pPr lvl="1"/>
            <a:r>
              <a:rPr lang="en-NZ" b="0" i="0" dirty="0">
                <a:solidFill>
                  <a:srgbClr val="000000"/>
                </a:solidFill>
                <a:effectLst/>
                <a:latin typeface="Calibri" panose="020F0502020204030204" pitchFamily="34" charset="0"/>
              </a:rPr>
              <a:t>Non model findings </a:t>
            </a:r>
            <a:endParaRPr lang="en-NZ" dirty="0">
              <a:solidFill>
                <a:srgbClr val="000000"/>
              </a:solidFill>
              <a:latin typeface="Calibri" panose="020F0502020204030204" pitchFamily="34" charset="0"/>
            </a:endParaRPr>
          </a:p>
          <a:p>
            <a:pPr lvl="1"/>
            <a:r>
              <a:rPr lang="en-NZ" b="0" i="0" dirty="0">
                <a:solidFill>
                  <a:srgbClr val="000000"/>
                </a:solidFill>
                <a:effectLst/>
                <a:latin typeface="Calibri" panose="020F0502020204030204" pitchFamily="34" charset="0"/>
              </a:rPr>
              <a:t>Improvement opportunities </a:t>
            </a:r>
          </a:p>
          <a:p>
            <a:pPr lvl="1"/>
            <a:r>
              <a:rPr lang="en-NZ" b="0" i="0" dirty="0">
                <a:solidFill>
                  <a:srgbClr val="000000"/>
                </a:solidFill>
                <a:effectLst/>
                <a:latin typeface="Calibri" panose="020F0502020204030204" pitchFamily="34" charset="0"/>
              </a:rPr>
              <a:t>Next steps </a:t>
            </a:r>
            <a:endParaRPr lang="en-US" sz="2000" dirty="0"/>
          </a:p>
        </p:txBody>
      </p:sp>
    </p:spTree>
    <p:extLst>
      <p:ext uri="{BB962C8B-B14F-4D97-AF65-F5344CB8AC3E}">
        <p14:creationId xmlns:p14="http://schemas.microsoft.com/office/powerpoint/2010/main" val="15696276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AE3B20-2D39-3C46-BD9A-23D957F99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52550" cy="1028700"/>
          </a:xfrm>
          <a:prstGeom prst="rect">
            <a:avLst/>
          </a:prstGeom>
        </p:spPr>
      </p:pic>
      <p:sp>
        <p:nvSpPr>
          <p:cNvPr id="9" name="Title 7">
            <a:extLst>
              <a:ext uri="{FF2B5EF4-FFF2-40B4-BE49-F238E27FC236}">
                <a16:creationId xmlns:a16="http://schemas.microsoft.com/office/drawing/2014/main" id="{D0AECBCD-8363-284B-BB51-55AF3D65C681}"/>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Asset Development (PAD) </a:t>
            </a:r>
            <a:r>
              <a:rPr lang="zh-CN" altLang="en-US" sz="3200" dirty="0">
                <a:solidFill>
                  <a:srgbClr val="1F497D"/>
                </a:solidFill>
                <a:latin typeface="+mj-ea"/>
                <a:ea typeface="+mj-ea"/>
              </a:rPr>
              <a:t>过程资产开发</a:t>
            </a:r>
            <a:endParaRPr lang="en-US" sz="3200" dirty="0">
              <a:solidFill>
                <a:srgbClr val="1F497D"/>
              </a:solidFill>
            </a:endParaRPr>
          </a:p>
        </p:txBody>
      </p:sp>
      <p:sp>
        <p:nvSpPr>
          <p:cNvPr id="10" name="Content Placeholder 9">
            <a:extLst>
              <a:ext uri="{FF2B5EF4-FFF2-40B4-BE49-F238E27FC236}">
                <a16:creationId xmlns:a16="http://schemas.microsoft.com/office/drawing/2014/main" id="{518A46D4-BE00-814E-8A9B-BD69C49159B9}"/>
              </a:ext>
            </a:extLst>
          </p:cNvPr>
          <p:cNvSpPr txBox="1">
            <a:spLocks noGrp="1"/>
          </p:cNvSpPr>
          <p:nvPr>
            <p:ph idx="4294967295"/>
          </p:nvPr>
        </p:nvSpPr>
        <p:spPr>
          <a:xfrm>
            <a:off x="466344" y="1339596"/>
            <a:ext cx="11265408" cy="1106970"/>
          </a:xfrm>
          <a:prstGeom prst="rect">
            <a:avLst/>
          </a:prstGeom>
          <a:noFill/>
        </p:spPr>
        <p:txBody>
          <a:bodyPr wrap="square" rtlCol="0">
            <a:spAutoFit/>
          </a:bodyPr>
          <a:lstStyle/>
          <a:p>
            <a:pPr marL="0" indent="0">
              <a:buNone/>
            </a:pPr>
            <a:r>
              <a:rPr lang="en-US" sz="1600" b="1" dirty="0"/>
              <a:t>	Intent: </a:t>
            </a:r>
            <a:r>
              <a:rPr lang="en-US" sz="1600" dirty="0"/>
              <a:t>Develop and keep updated the process assets necessary to perform the work.</a:t>
            </a:r>
            <a:br>
              <a:rPr lang="en-US" sz="1600" dirty="0"/>
            </a:br>
            <a:r>
              <a:rPr lang="en-US" sz="1600" dirty="0"/>
              <a:t>	</a:t>
            </a:r>
            <a:r>
              <a:rPr lang="zh-CN" altLang="en-US" sz="1600" dirty="0">
                <a:solidFill>
                  <a:srgbClr val="1F497D"/>
                </a:solidFill>
              </a:rPr>
              <a:t>开发并保持更新执行工作所需的过程资产。</a:t>
            </a:r>
            <a:endParaRPr lang="en-US" sz="1600" dirty="0">
              <a:solidFill>
                <a:srgbClr val="1F497D"/>
              </a:solidFill>
            </a:endParaRPr>
          </a:p>
          <a:p>
            <a:pPr marL="0" indent="0">
              <a:buNone/>
            </a:pPr>
            <a:r>
              <a:rPr lang="en-US" sz="1600" b="1" dirty="0"/>
              <a:t>	Value:</a:t>
            </a:r>
            <a:r>
              <a:rPr lang="en-US" sz="1600" dirty="0"/>
              <a:t> Provides a capability to understand and repeat successful performance.</a:t>
            </a:r>
            <a:br>
              <a:rPr lang="en-US" sz="1600" dirty="0"/>
            </a:br>
            <a:r>
              <a:rPr lang="en-US" sz="1600" dirty="0"/>
              <a:t>	</a:t>
            </a:r>
            <a:r>
              <a:rPr lang="ja-JP" altLang="en-US" sz="1600" dirty="0">
                <a:solidFill>
                  <a:srgbClr val="1F497D"/>
                </a:solidFill>
                <a:latin typeface="宋体" panose="02010600030101010101" pitchFamily="2" charset="-122"/>
                <a:ea typeface="宋体" panose="02010600030101010101" pitchFamily="2" charset="-122"/>
              </a:rPr>
              <a:t>提供了解和重复成功性能的能力</a:t>
            </a:r>
            <a:r>
              <a:rPr lang="zh-CN" altLang="en-US" sz="1600" dirty="0">
                <a:solidFill>
                  <a:srgbClr val="1F497D"/>
                </a:solidFill>
              </a:rPr>
              <a:t>。</a:t>
            </a:r>
            <a:endParaRPr lang="en-US" sz="1600" dirty="0">
              <a:solidFill>
                <a:srgbClr val="1F497D"/>
              </a:solidFill>
            </a:endParaRPr>
          </a:p>
        </p:txBody>
      </p:sp>
      <p:sp>
        <p:nvSpPr>
          <p:cNvPr id="11" name="Content Placeholder 3">
            <a:extLst>
              <a:ext uri="{FF2B5EF4-FFF2-40B4-BE49-F238E27FC236}">
                <a16:creationId xmlns:a16="http://schemas.microsoft.com/office/drawing/2014/main" id="{4F9F7155-69C5-47DF-B4F8-7A9C296B71B4}"/>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7723397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latin typeface="DengXian Light" panose="02010600030101010101" pitchFamily="2" charset="-122"/>
                <a:ea typeface="DengXian Light" panose="02010600030101010101" pitchFamily="2" charset="-122"/>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3295" y="1361329"/>
            <a:ext cx="11610717" cy="1771767"/>
          </a:xfrm>
          <a:prstGeom prst="rect">
            <a:avLst/>
          </a:prstGeom>
          <a:noFill/>
        </p:spPr>
        <p:txBody>
          <a:bodyPr wrap="square" rtlCol="0">
            <a:spAutoFit/>
          </a:bodyPr>
          <a:lstStyle/>
          <a:p>
            <a:pPr marL="898525" indent="0">
              <a:buNone/>
            </a:pPr>
            <a:r>
              <a:rPr lang="en-US" sz="1600" b="1" dirty="0"/>
              <a:t>	Intent: </a:t>
            </a:r>
            <a:r>
              <a:rPr lang="en-US" sz="1600" dirty="0"/>
              <a:t>Manages and implements the continuous performance improvement of processes and infrastructure to meet business   objectives by identifying and implementing the most beneficial process improvements and making performance results visible, accessible, and sustainable. </a:t>
            </a:r>
            <a:br>
              <a:rPr lang="en-US" sz="1600" dirty="0"/>
            </a:br>
            <a:r>
              <a:rPr lang="en-US" sz="1600" dirty="0"/>
              <a:t>	</a:t>
            </a:r>
            <a:r>
              <a:rPr lang="zh-CN" altLang="en-US" sz="1600" dirty="0">
                <a:solidFill>
                  <a:srgbClr val="1F497D"/>
                </a:solidFill>
              </a:rPr>
              <a:t>管理和实施过程和基础设施的持续性能改进，以识别和实施能够带来最大效益的过程改进，以使性能结果可见、可使用和可持续，从而实现业务目标。。</a:t>
            </a:r>
            <a:endParaRPr lang="en-US" sz="1600" dirty="0">
              <a:solidFill>
                <a:srgbClr val="1F497D"/>
              </a:solidFill>
            </a:endParaRPr>
          </a:p>
          <a:p>
            <a:pPr marL="898525" indent="0">
              <a:buNone/>
            </a:pPr>
            <a:r>
              <a:rPr lang="en-US" sz="1600" b="1" dirty="0"/>
              <a:t>	Value:</a:t>
            </a:r>
            <a:r>
              <a:rPr lang="en-US" sz="1600" dirty="0"/>
              <a:t> Ensures that processes, infrastructure, and their improvement contribute to successfully meeting business objectives.</a:t>
            </a:r>
            <a:br>
              <a:rPr lang="en-US" sz="1600" dirty="0"/>
            </a:br>
            <a:r>
              <a:rPr lang="en-US" sz="1600" dirty="0"/>
              <a:t>	</a:t>
            </a:r>
            <a:r>
              <a:rPr lang="zh-CN" altLang="en-US" sz="1600" dirty="0">
                <a:solidFill>
                  <a:srgbClr val="1F497D"/>
                </a:solidFill>
              </a:rPr>
              <a:t>确保过程、基础条件及其环境有助于成功实现业务目标。 </a:t>
            </a:r>
            <a:endParaRPr lang="en-US" sz="1600" dirty="0">
              <a:solidFill>
                <a:srgbClr val="1F497D"/>
              </a:solidFill>
            </a:endParaRPr>
          </a:p>
        </p:txBody>
      </p:sp>
      <p:sp>
        <p:nvSpPr>
          <p:cNvPr id="11" name="Content Placeholder 3">
            <a:extLst>
              <a:ext uri="{FF2B5EF4-FFF2-40B4-BE49-F238E27FC236}">
                <a16:creationId xmlns:a16="http://schemas.microsoft.com/office/drawing/2014/main" id="{AB2058F7-1561-4D8F-9850-6A068814BDB2}"/>
              </a:ext>
            </a:extLst>
          </p:cNvPr>
          <p:cNvSpPr txBox="1">
            <a:spLocks/>
          </p:cNvSpPr>
          <p:nvPr/>
        </p:nvSpPr>
        <p:spPr>
          <a:xfrm>
            <a:off x="466344" y="3316077"/>
            <a:ext cx="11265408" cy="283301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7587618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46A86D-420C-994B-BB9A-87E1DC9BC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19175"/>
          </a:xfrm>
          <a:prstGeom prst="rect">
            <a:avLst/>
          </a:prstGeom>
        </p:spPr>
      </p:pic>
      <p:sp>
        <p:nvSpPr>
          <p:cNvPr id="8" name="Title 7">
            <a:extLst>
              <a:ext uri="{FF2B5EF4-FFF2-40B4-BE49-F238E27FC236}">
                <a16:creationId xmlns:a16="http://schemas.microsoft.com/office/drawing/2014/main" id="{7DC3611C-0E7E-5845-A472-220CD96F0A64}"/>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Quality Assurance (PQA) </a:t>
            </a:r>
            <a:r>
              <a:rPr lang="zh-CN" altLang="en-US" sz="3200" dirty="0">
                <a:solidFill>
                  <a:srgbClr val="1F497D"/>
                </a:solidFill>
                <a:latin typeface="+mj-ea"/>
                <a:ea typeface="+mj-ea"/>
              </a:rPr>
              <a:t>过程质量保证</a:t>
            </a:r>
            <a:endParaRPr lang="en-US" sz="3200" dirty="0">
              <a:solidFill>
                <a:srgbClr val="1F497D"/>
              </a:solidFill>
            </a:endParaRPr>
          </a:p>
        </p:txBody>
      </p:sp>
      <p:sp>
        <p:nvSpPr>
          <p:cNvPr id="9" name="Content Placeholder 8">
            <a:extLst>
              <a:ext uri="{FF2B5EF4-FFF2-40B4-BE49-F238E27FC236}">
                <a16:creationId xmlns:a16="http://schemas.microsoft.com/office/drawing/2014/main" id="{E5E65591-E634-B04A-BC24-D549AAFDA061}"/>
              </a:ext>
            </a:extLst>
          </p:cNvPr>
          <p:cNvSpPr txBox="1">
            <a:spLocks noGrp="1"/>
          </p:cNvSpPr>
          <p:nvPr>
            <p:ph idx="4294967295"/>
          </p:nvPr>
        </p:nvSpPr>
        <p:spPr>
          <a:xfrm>
            <a:off x="466344" y="1373440"/>
            <a:ext cx="11640595" cy="1106970"/>
          </a:xfrm>
          <a:prstGeom prst="rect">
            <a:avLst/>
          </a:prstGeom>
          <a:noFill/>
        </p:spPr>
        <p:txBody>
          <a:bodyPr wrap="square" rtlCol="0">
            <a:spAutoFit/>
          </a:bodyPr>
          <a:lstStyle/>
          <a:p>
            <a:pPr marL="0" indent="0">
              <a:buNone/>
            </a:pPr>
            <a:r>
              <a:rPr lang="en-US" sz="1600" b="1" dirty="0"/>
              <a:t>	Intent: </a:t>
            </a:r>
            <a:r>
              <a:rPr lang="en-US" sz="1600" dirty="0"/>
              <a:t>Verify and enable improvement of the quality of the processes performed and resulting work products.</a:t>
            </a:r>
            <a:br>
              <a:rPr lang="en-US" sz="1600" dirty="0"/>
            </a:br>
            <a:r>
              <a:rPr lang="en-US" sz="1600" dirty="0"/>
              <a:t>	</a:t>
            </a:r>
            <a:r>
              <a:rPr lang="zh-CN" altLang="en-US" sz="1600" dirty="0">
                <a:solidFill>
                  <a:srgbClr val="1F497D"/>
                </a:solidFill>
              </a:rPr>
              <a:t>验证并支持已执行的过程和所得工作产品的质量改进。。</a:t>
            </a:r>
            <a:endParaRPr lang="en-US" sz="1600" dirty="0">
              <a:solidFill>
                <a:srgbClr val="1F497D"/>
              </a:solidFill>
            </a:endParaRPr>
          </a:p>
          <a:p>
            <a:pPr marL="0" indent="0">
              <a:buNone/>
            </a:pPr>
            <a:r>
              <a:rPr lang="en-US" sz="1600" b="1" dirty="0"/>
              <a:t>	Value:</a:t>
            </a:r>
            <a:r>
              <a:rPr lang="en-US" sz="1600" dirty="0"/>
              <a:t> Increases the consistent use and improvement of the processes to maximize business benefit and customer satisfaction.</a:t>
            </a:r>
            <a:br>
              <a:rPr lang="en-US" sz="1600" dirty="0"/>
            </a:br>
            <a:r>
              <a:rPr lang="en-US" sz="1600" dirty="0"/>
              <a:t>	</a:t>
            </a:r>
            <a:r>
              <a:rPr lang="zh-CN" altLang="en-US" sz="1600" dirty="0">
                <a:solidFill>
                  <a:srgbClr val="1F497D"/>
                </a:solidFill>
              </a:rPr>
              <a:t>增强过程使用和改进的一致性，以最大限度地提高业务效益和客户满意度。</a:t>
            </a:r>
            <a:endParaRPr lang="en-US" sz="1600" dirty="0">
              <a:solidFill>
                <a:srgbClr val="1F497D"/>
              </a:solidFill>
            </a:endParaRPr>
          </a:p>
        </p:txBody>
      </p:sp>
      <p:sp>
        <p:nvSpPr>
          <p:cNvPr id="10" name="Content Placeholder 3">
            <a:extLst>
              <a:ext uri="{FF2B5EF4-FFF2-40B4-BE49-F238E27FC236}">
                <a16:creationId xmlns:a16="http://schemas.microsoft.com/office/drawing/2014/main" id="{6417183C-1A1D-479B-97E4-9A18F85309FD}"/>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3576851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150284-8292-8D49-BC36-D75E9DDA2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A30BB0C4-F057-5045-890F-0F9D4FAAAC7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Product Integration (PI) </a:t>
            </a:r>
            <a:r>
              <a:rPr lang="ja-JP" altLang="en-US" sz="3200" dirty="0">
                <a:solidFill>
                  <a:srgbClr val="1F497D"/>
                </a:solidFill>
                <a:latin typeface="DengXian Light" panose="02010600030101010101" pitchFamily="2" charset="-122"/>
                <a:ea typeface="DengXian Light" panose="02010600030101010101" pitchFamily="2" charset="-122"/>
              </a:rPr>
              <a:t>产品集成</a:t>
            </a:r>
            <a:endParaRPr lang="en-US" sz="3200" dirty="0">
              <a:solidFill>
                <a:srgbClr val="1F497D"/>
              </a:solidFill>
            </a:endParaRPr>
          </a:p>
        </p:txBody>
      </p:sp>
      <p:sp>
        <p:nvSpPr>
          <p:cNvPr id="9" name="Content Placeholder 8">
            <a:extLst>
              <a:ext uri="{FF2B5EF4-FFF2-40B4-BE49-F238E27FC236}">
                <a16:creationId xmlns:a16="http://schemas.microsoft.com/office/drawing/2014/main" id="{65C865DC-106D-8D40-B690-9000D793161A}"/>
              </a:ext>
            </a:extLst>
          </p:cNvPr>
          <p:cNvSpPr txBox="1">
            <a:spLocks noGrp="1"/>
          </p:cNvSpPr>
          <p:nvPr>
            <p:ph idx="4294967295"/>
          </p:nvPr>
        </p:nvSpPr>
        <p:spPr>
          <a:xfrm>
            <a:off x="484632" y="1388959"/>
            <a:ext cx="11591053" cy="1328569"/>
          </a:xfrm>
          <a:prstGeom prst="rect">
            <a:avLst/>
          </a:prstGeom>
          <a:noFill/>
        </p:spPr>
        <p:txBody>
          <a:bodyPr wrap="square" rtlCol="0">
            <a:spAutoFit/>
          </a:bodyPr>
          <a:lstStyle/>
          <a:p>
            <a:pPr marL="0" indent="0">
              <a:buNone/>
            </a:pPr>
            <a:r>
              <a:rPr lang="en-US" sz="1600" b="1" dirty="0"/>
              <a:t>	Intent: </a:t>
            </a:r>
            <a:r>
              <a:rPr lang="en-US" sz="1600" dirty="0"/>
              <a:t>Integrate and deliver the solution that addresses functionality, performance,  and quality requirements.</a:t>
            </a:r>
            <a:br>
              <a:rPr lang="en-US" sz="1600" dirty="0"/>
            </a:br>
            <a:r>
              <a:rPr lang="en-US" sz="1600" dirty="0"/>
              <a:t>	</a:t>
            </a:r>
            <a:r>
              <a:rPr lang="zh-CN" altLang="en-US" sz="1600" dirty="0">
                <a:solidFill>
                  <a:srgbClr val="1F497D"/>
                </a:solidFill>
              </a:rPr>
              <a:t>集成并交付满足功能、性能和质量需求的解决方案。</a:t>
            </a:r>
            <a:endParaRPr lang="en-US" sz="1600" dirty="0">
              <a:solidFill>
                <a:srgbClr val="1F497D"/>
              </a:solidFill>
            </a:endParaRPr>
          </a:p>
          <a:p>
            <a:pPr marL="0" indent="0">
              <a:buNone/>
            </a:pPr>
            <a:r>
              <a:rPr lang="en-US" sz="1600" b="1" dirty="0"/>
              <a:t>	Value:</a:t>
            </a:r>
            <a:r>
              <a:rPr lang="en-US" sz="1600" dirty="0"/>
              <a:t> Increases customers’ satisfaction by giving them a solution that meets or exceeds their functionality and quality 	requirements.</a:t>
            </a:r>
            <a:br>
              <a:rPr lang="en-US" sz="1600" dirty="0"/>
            </a:br>
            <a:r>
              <a:rPr lang="en-US" sz="1600" dirty="0"/>
              <a:t>	</a:t>
            </a:r>
            <a:r>
              <a:rPr lang="zh-CN" altLang="en-US" sz="1600" dirty="0">
                <a:solidFill>
                  <a:srgbClr val="1F497D"/>
                </a:solidFill>
              </a:rPr>
              <a:t>通过提供达到或超过其功能和质量要求的解决方案来提高客户的满意度。</a:t>
            </a:r>
            <a:endParaRPr lang="en-US" sz="1600" dirty="0">
              <a:solidFill>
                <a:srgbClr val="1F497D"/>
              </a:solidFill>
            </a:endParaRPr>
          </a:p>
        </p:txBody>
      </p:sp>
      <p:sp>
        <p:nvSpPr>
          <p:cNvPr id="11" name="Content Placeholder 3">
            <a:extLst>
              <a:ext uri="{FF2B5EF4-FFF2-40B4-BE49-F238E27FC236}">
                <a16:creationId xmlns:a16="http://schemas.microsoft.com/office/drawing/2014/main" id="{7153C72C-E5D1-438B-B38F-AEC07EF70B4B}"/>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8946695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5BD358-13C0-704B-AF4F-E0C810DD2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28700"/>
          </a:xfrm>
          <a:prstGeom prst="rect">
            <a:avLst/>
          </a:prstGeom>
        </p:spPr>
      </p:pic>
      <p:sp>
        <p:nvSpPr>
          <p:cNvPr id="8" name="Title 7">
            <a:extLst>
              <a:ext uri="{FF2B5EF4-FFF2-40B4-BE49-F238E27FC236}">
                <a16:creationId xmlns:a16="http://schemas.microsoft.com/office/drawing/2014/main" id="{FA76391E-56A4-1D46-8B16-6C6198C4AD7F}"/>
              </a:ext>
            </a:extLst>
          </p:cNvPr>
          <p:cNvSpPr txBox="1">
            <a:spLocks noGrp="1"/>
          </p:cNvSpPr>
          <p:nvPr>
            <p:ph type="title"/>
          </p:nvPr>
        </p:nvSpPr>
        <p:spPr>
          <a:xfrm>
            <a:off x="1560299" y="918356"/>
            <a:ext cx="10631701" cy="424732"/>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2400" dirty="0"/>
              <a:t>Requirements Development and Management (RDM) </a:t>
            </a:r>
            <a:r>
              <a:rPr lang="zh-CN" altLang="en-US" sz="2400" dirty="0">
                <a:solidFill>
                  <a:srgbClr val="1F497D"/>
                </a:solidFill>
                <a:latin typeface="+mj-ea"/>
                <a:ea typeface="+mj-ea"/>
              </a:rPr>
              <a:t>需求开发与管理</a:t>
            </a:r>
            <a:endParaRPr lang="en-US" sz="1800" dirty="0">
              <a:solidFill>
                <a:srgbClr val="1F497D"/>
              </a:solidFill>
            </a:endParaRPr>
          </a:p>
        </p:txBody>
      </p:sp>
      <p:sp>
        <p:nvSpPr>
          <p:cNvPr id="9" name="Content Placeholder 8">
            <a:extLst>
              <a:ext uri="{FF2B5EF4-FFF2-40B4-BE49-F238E27FC236}">
                <a16:creationId xmlns:a16="http://schemas.microsoft.com/office/drawing/2014/main" id="{28877B3D-5089-C64D-BC81-EDE247A11522}"/>
              </a:ext>
            </a:extLst>
          </p:cNvPr>
          <p:cNvSpPr txBox="1">
            <a:spLocks noGrp="1"/>
          </p:cNvSpPr>
          <p:nvPr>
            <p:ph idx="4294967295"/>
          </p:nvPr>
        </p:nvSpPr>
        <p:spPr>
          <a:xfrm>
            <a:off x="466344" y="1387919"/>
            <a:ext cx="11591052" cy="1328569"/>
          </a:xfrm>
          <a:prstGeom prst="rect">
            <a:avLst/>
          </a:prstGeom>
          <a:noFill/>
        </p:spPr>
        <p:txBody>
          <a:bodyPr wrap="square" rtlCol="0">
            <a:spAutoFit/>
          </a:bodyPr>
          <a:lstStyle/>
          <a:p>
            <a:pPr marL="898525" indent="0">
              <a:buNone/>
            </a:pPr>
            <a:r>
              <a:rPr lang="en-US" sz="1600" b="1" dirty="0"/>
              <a:t>	Intent: </a:t>
            </a:r>
            <a:r>
              <a:rPr lang="en-US" sz="1600" dirty="0"/>
              <a:t>Elicit requirements, confirms common understanding by stakeholders, and align requirements, plans, and work products.</a:t>
            </a:r>
            <a:br>
              <a:rPr lang="en-US" sz="1600" dirty="0"/>
            </a:br>
            <a:r>
              <a:rPr lang="en-US" sz="1600" dirty="0"/>
              <a:t>	</a:t>
            </a:r>
            <a:r>
              <a:rPr lang="zh-CN" altLang="en-US" sz="1600" dirty="0">
                <a:solidFill>
                  <a:srgbClr val="1F497D"/>
                </a:solidFill>
              </a:rPr>
              <a:t>引导需求，确认干系人对需求有共同理解，并保持需求、计划和工作产品相一致。 </a:t>
            </a:r>
            <a:endParaRPr lang="en-US" sz="1600" dirty="0">
              <a:solidFill>
                <a:srgbClr val="1F497D"/>
              </a:solidFill>
            </a:endParaRPr>
          </a:p>
          <a:p>
            <a:pPr marL="0" indent="0">
              <a:buNone/>
            </a:pPr>
            <a:r>
              <a:rPr lang="en-US" sz="1600" b="1" dirty="0"/>
              <a:t>	Value: </a:t>
            </a:r>
            <a:r>
              <a:rPr lang="en-US" sz="1600" dirty="0"/>
              <a:t>Increases likelihood that the solution meets or exceeds customer expectations and needs.</a:t>
            </a:r>
            <a:br>
              <a:rPr lang="en-US" sz="1600" dirty="0"/>
            </a:br>
            <a:r>
              <a:rPr lang="en-US" sz="1600" dirty="0"/>
              <a:t>	</a:t>
            </a:r>
            <a:r>
              <a:rPr lang="zh-CN" altLang="en-US" sz="1600" dirty="0">
                <a:solidFill>
                  <a:srgbClr val="1F497D"/>
                </a:solidFill>
              </a:rPr>
              <a:t>提高解决方案满足或超出客户期望和需求的可能性。</a:t>
            </a:r>
            <a:endParaRPr lang="en-US" sz="1600" dirty="0">
              <a:solidFill>
                <a:srgbClr val="1F497D"/>
              </a:solidFill>
            </a:endParaRPr>
          </a:p>
        </p:txBody>
      </p:sp>
      <p:sp>
        <p:nvSpPr>
          <p:cNvPr id="11" name="Content Placeholder 3">
            <a:extLst>
              <a:ext uri="{FF2B5EF4-FFF2-40B4-BE49-F238E27FC236}">
                <a16:creationId xmlns:a16="http://schemas.microsoft.com/office/drawing/2014/main" id="{52858F2E-4CB5-4A8C-AB8A-89A0749509B7}"/>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832326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20B7C4-5A9A-BB42-9F2B-CEC437533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 y="347472"/>
            <a:ext cx="1381125" cy="990600"/>
          </a:xfrm>
          <a:prstGeom prst="rect">
            <a:avLst/>
          </a:prstGeom>
        </p:spPr>
      </p:pic>
      <p:sp>
        <p:nvSpPr>
          <p:cNvPr id="8" name="Title 7">
            <a:extLst>
              <a:ext uri="{FF2B5EF4-FFF2-40B4-BE49-F238E27FC236}">
                <a16:creationId xmlns:a16="http://schemas.microsoft.com/office/drawing/2014/main" id="{9F0BE44C-B62C-734E-8D2C-364C3DC4D8F0}"/>
              </a:ext>
            </a:extLst>
          </p:cNvPr>
          <p:cNvSpPr txBox="1">
            <a:spLocks noGrp="1"/>
          </p:cNvSpPr>
          <p:nvPr>
            <p:ph type="title"/>
          </p:nvPr>
        </p:nvSpPr>
        <p:spPr>
          <a:xfrm>
            <a:off x="1560298" y="937433"/>
            <a:ext cx="10165357"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Risk and Opportunity Management (</a:t>
            </a:r>
            <a:r>
              <a:rPr lang="en-US" dirty="0" err="1"/>
              <a:t>RSK</a:t>
            </a:r>
            <a:r>
              <a:rPr lang="en-US" dirty="0"/>
              <a:t>) </a:t>
            </a:r>
            <a:r>
              <a:rPr lang="zh-CN" altLang="en-US" dirty="0">
                <a:solidFill>
                  <a:srgbClr val="1F497D"/>
                </a:solidFill>
                <a:latin typeface="+mj-ea"/>
                <a:ea typeface="+mj-ea"/>
              </a:rPr>
              <a:t>风险与机会管理</a:t>
            </a:r>
            <a:endParaRPr lang="en-US" dirty="0">
              <a:solidFill>
                <a:srgbClr val="1F497D"/>
              </a:solidFill>
            </a:endParaRPr>
          </a:p>
        </p:txBody>
      </p:sp>
      <p:sp>
        <p:nvSpPr>
          <p:cNvPr id="9" name="Content Placeholder 8">
            <a:extLst>
              <a:ext uri="{FF2B5EF4-FFF2-40B4-BE49-F238E27FC236}">
                <a16:creationId xmlns:a16="http://schemas.microsoft.com/office/drawing/2014/main" id="{0D163350-A59C-2947-9EEB-6C00A4F19521}"/>
              </a:ext>
            </a:extLst>
          </p:cNvPr>
          <p:cNvSpPr txBox="1">
            <a:spLocks noGrp="1"/>
          </p:cNvSpPr>
          <p:nvPr>
            <p:ph idx="4294967295"/>
          </p:nvPr>
        </p:nvSpPr>
        <p:spPr>
          <a:xfrm>
            <a:off x="466344" y="1346848"/>
            <a:ext cx="11265408" cy="1106970"/>
          </a:xfrm>
          <a:prstGeom prst="rect">
            <a:avLst/>
          </a:prstGeom>
          <a:noFill/>
        </p:spPr>
        <p:txBody>
          <a:bodyPr wrap="square" rtlCol="0">
            <a:spAutoFit/>
          </a:bodyPr>
          <a:lstStyle/>
          <a:p>
            <a:pPr marL="0" indent="0">
              <a:buNone/>
            </a:pPr>
            <a:r>
              <a:rPr lang="en-US" sz="1600" b="1" dirty="0"/>
              <a:t>	Intent: </a:t>
            </a:r>
            <a:r>
              <a:rPr lang="en-US" sz="1600" dirty="0"/>
              <a:t>Identifies, records, analyzes, and manages potential risks or opportunities.</a:t>
            </a:r>
            <a:br>
              <a:rPr lang="en-US" sz="1600" dirty="0"/>
            </a:br>
            <a:r>
              <a:rPr lang="en-US" sz="1600" dirty="0"/>
              <a:t>	</a:t>
            </a:r>
            <a:r>
              <a:rPr lang="zh-CN" altLang="en-US" sz="1600" dirty="0">
                <a:solidFill>
                  <a:srgbClr val="1F497D"/>
                </a:solidFill>
              </a:rPr>
              <a:t>识别、记录、分析和管理潜在风险或机会</a:t>
            </a:r>
            <a:endParaRPr lang="en-US" sz="1600" dirty="0">
              <a:solidFill>
                <a:srgbClr val="1F497D"/>
              </a:solidFill>
              <a:effectLst/>
            </a:endParaRPr>
          </a:p>
          <a:p>
            <a:pPr marL="0" indent="0">
              <a:buNone/>
            </a:pPr>
            <a:r>
              <a:rPr lang="en-US" sz="1600" b="1" dirty="0"/>
              <a:t>	Value:</a:t>
            </a:r>
            <a:r>
              <a:rPr lang="en-US" sz="1600" dirty="0"/>
              <a:t> Mitigates adverse impacts or capitalizes on positive impacts to increase the likelihood of meeting objectives.</a:t>
            </a:r>
            <a:br>
              <a:rPr lang="en-US" sz="1600" dirty="0"/>
            </a:br>
            <a:r>
              <a:rPr lang="en-US" sz="1600" dirty="0"/>
              <a:t>	</a:t>
            </a:r>
            <a:r>
              <a:rPr lang="zh-CN" altLang="en-US" sz="1600" dirty="0">
                <a:solidFill>
                  <a:srgbClr val="1F497D"/>
                </a:solidFill>
              </a:rPr>
              <a:t>缓解不利影响或充分利用积极影响来提高实现目标的可能性。</a:t>
            </a:r>
            <a:endParaRPr lang="en-US" sz="1600" dirty="0">
              <a:solidFill>
                <a:srgbClr val="1F497D"/>
              </a:solidFill>
            </a:endParaRPr>
          </a:p>
        </p:txBody>
      </p:sp>
      <p:sp>
        <p:nvSpPr>
          <p:cNvPr id="11" name="Content Placeholder 3">
            <a:extLst>
              <a:ext uri="{FF2B5EF4-FFF2-40B4-BE49-F238E27FC236}">
                <a16:creationId xmlns:a16="http://schemas.microsoft.com/office/drawing/2014/main" id="{EC92CF95-B838-45DF-A813-F4DC0442E84A}"/>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8683762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5862143-3951-A64C-B7B7-268C11BD3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2D19D3C6-51DC-3041-B3EC-E426F6CAF279}"/>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Technical Solution (TS) </a:t>
            </a:r>
            <a:r>
              <a:rPr lang="zh-CN" altLang="en-US" sz="3200" dirty="0">
                <a:solidFill>
                  <a:srgbClr val="1F497D"/>
                </a:solidFill>
                <a:latin typeface="+mj-ea"/>
                <a:ea typeface="+mj-ea"/>
              </a:rPr>
              <a:t>技术解决方案</a:t>
            </a:r>
            <a:endParaRPr lang="en-US" sz="3200" dirty="0">
              <a:solidFill>
                <a:srgbClr val="1F497D"/>
              </a:solidFill>
            </a:endParaRPr>
          </a:p>
        </p:txBody>
      </p:sp>
      <p:sp>
        <p:nvSpPr>
          <p:cNvPr id="9" name="Content Placeholder 8">
            <a:extLst>
              <a:ext uri="{FF2B5EF4-FFF2-40B4-BE49-F238E27FC236}">
                <a16:creationId xmlns:a16="http://schemas.microsoft.com/office/drawing/2014/main" id="{6666E3A6-0A9E-BC46-9A3F-12B3D08BB749}"/>
              </a:ext>
            </a:extLst>
          </p:cNvPr>
          <p:cNvSpPr txBox="1">
            <a:spLocks noGrp="1"/>
          </p:cNvSpPr>
          <p:nvPr>
            <p:ph idx="4294967295"/>
          </p:nvPr>
        </p:nvSpPr>
        <p:spPr>
          <a:xfrm>
            <a:off x="463296" y="1330452"/>
            <a:ext cx="11265408" cy="1106970"/>
          </a:xfrm>
          <a:prstGeom prst="rect">
            <a:avLst/>
          </a:prstGeom>
          <a:noFill/>
        </p:spPr>
        <p:txBody>
          <a:bodyPr wrap="square" rtlCol="0">
            <a:spAutoFit/>
          </a:bodyPr>
          <a:lstStyle/>
          <a:p>
            <a:pPr marL="0" indent="0">
              <a:buNone/>
            </a:pPr>
            <a:r>
              <a:rPr lang="en-US" sz="1600" b="1" dirty="0"/>
              <a:t>	Intent: </a:t>
            </a:r>
            <a:r>
              <a:rPr lang="en-US" sz="1600" dirty="0"/>
              <a:t>Designs and builds solutions that meet requirements.</a:t>
            </a:r>
            <a:br>
              <a:rPr lang="en-US" sz="1600" dirty="0"/>
            </a:br>
            <a:r>
              <a:rPr lang="en-US" sz="1600" dirty="0"/>
              <a:t>	</a:t>
            </a:r>
            <a:r>
              <a:rPr lang="zh-CN" altLang="en-US" sz="1600" dirty="0">
                <a:solidFill>
                  <a:srgbClr val="1F497D"/>
                </a:solidFill>
              </a:rPr>
              <a:t>设计和构建满足需求的解决方案</a:t>
            </a:r>
            <a:endParaRPr lang="en-US" sz="1600" dirty="0">
              <a:solidFill>
                <a:srgbClr val="1F497D"/>
              </a:solidFill>
              <a:effectLst/>
            </a:endParaRPr>
          </a:p>
          <a:p>
            <a:pPr marL="0" indent="0">
              <a:buNone/>
            </a:pPr>
            <a:r>
              <a:rPr lang="en-US" sz="1600" b="1" dirty="0"/>
              <a:t>	Value:</a:t>
            </a:r>
            <a:r>
              <a:rPr lang="en-US" sz="1600" dirty="0"/>
              <a:t> Provides a cost-effective design and solution that meets customer requirements and reduces rework.</a:t>
            </a:r>
            <a:br>
              <a:rPr lang="en-US" sz="1600" dirty="0"/>
            </a:br>
            <a:r>
              <a:rPr lang="en-US" sz="1600" dirty="0"/>
              <a:t>	</a:t>
            </a:r>
            <a:r>
              <a:rPr lang="zh-CN" altLang="en-US" sz="1600" dirty="0">
                <a:solidFill>
                  <a:srgbClr val="1F497D"/>
                </a:solidFill>
              </a:rPr>
              <a:t>提供高效的设计和解决方案，以满足客户需求并且减少返工。</a:t>
            </a:r>
            <a:endParaRPr lang="en-US" sz="1600" dirty="0">
              <a:solidFill>
                <a:srgbClr val="1F497D"/>
              </a:solidFill>
            </a:endParaRPr>
          </a:p>
        </p:txBody>
      </p:sp>
      <p:sp>
        <p:nvSpPr>
          <p:cNvPr id="10" name="Content Placeholder 3">
            <a:extLst>
              <a:ext uri="{FF2B5EF4-FFF2-40B4-BE49-F238E27FC236}">
                <a16:creationId xmlns:a16="http://schemas.microsoft.com/office/drawing/2014/main" id="{26C68265-BF15-4E56-945E-A154256403BD}"/>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41647493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51B57D4-F6F7-8D4C-92DD-C8E3374CD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itle 7">
            <a:extLst>
              <a:ext uri="{FF2B5EF4-FFF2-40B4-BE49-F238E27FC236}">
                <a16:creationId xmlns:a16="http://schemas.microsoft.com/office/drawing/2014/main" id="{6B445EF2-3845-7D4E-9686-FCE75374D5D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Verification and Validation (VV) </a:t>
            </a:r>
            <a:r>
              <a:rPr lang="ja-JP" altLang="en-US" sz="3200" dirty="0">
                <a:solidFill>
                  <a:srgbClr val="1F497D"/>
                </a:solidFill>
                <a:latin typeface="DengXian Light" panose="02010600030101010101" pitchFamily="2" charset="-122"/>
                <a:ea typeface="DengXian Light" panose="02010600030101010101" pitchFamily="2" charset="-122"/>
              </a:rPr>
              <a:t>验证与确认</a:t>
            </a:r>
            <a:endParaRPr lang="en-US" sz="3200" dirty="0">
              <a:solidFill>
                <a:srgbClr val="1F497D"/>
              </a:solidFill>
            </a:endParaRPr>
          </a:p>
        </p:txBody>
      </p:sp>
      <p:sp>
        <p:nvSpPr>
          <p:cNvPr id="9" name="Content Placeholder 8">
            <a:extLst>
              <a:ext uri="{FF2B5EF4-FFF2-40B4-BE49-F238E27FC236}">
                <a16:creationId xmlns:a16="http://schemas.microsoft.com/office/drawing/2014/main" id="{DFA55996-6786-F34A-A68D-AC5A9F594E73}"/>
              </a:ext>
            </a:extLst>
          </p:cNvPr>
          <p:cNvSpPr txBox="1">
            <a:spLocks noGrp="1"/>
          </p:cNvSpPr>
          <p:nvPr>
            <p:ph idx="4294967295"/>
          </p:nvPr>
        </p:nvSpPr>
        <p:spPr>
          <a:xfrm>
            <a:off x="466344" y="1339215"/>
            <a:ext cx="11265408" cy="1328569"/>
          </a:xfrm>
          <a:prstGeom prst="rect">
            <a:avLst/>
          </a:prstGeom>
          <a:noFill/>
        </p:spPr>
        <p:txBody>
          <a:bodyPr wrap="square" rtlCol="0">
            <a:spAutoFit/>
          </a:bodyPr>
          <a:lstStyle/>
          <a:p>
            <a:pPr marL="896938" indent="-896938">
              <a:buNone/>
            </a:pPr>
            <a:r>
              <a:rPr lang="en-US" sz="1600" b="1" dirty="0"/>
              <a:t>	Intent: </a:t>
            </a:r>
            <a:r>
              <a:rPr lang="en-US" sz="1600" dirty="0"/>
              <a:t>Confirms selected solutions and components meet their requirements, and demonstrates selected solutions and components fulfill their intended use in their target environment.</a:t>
            </a:r>
            <a:br>
              <a:rPr lang="en-US" sz="1600" dirty="0"/>
            </a:br>
            <a:r>
              <a:rPr lang="en-US" sz="1600" dirty="0"/>
              <a:t>	</a:t>
            </a:r>
            <a:r>
              <a:rPr lang="zh-CN" altLang="en-US" sz="1600" dirty="0">
                <a:solidFill>
                  <a:srgbClr val="1F497D"/>
                </a:solidFill>
              </a:rPr>
              <a:t>确认所选的解决方案和组件符合各自的要求，并证明所选的解决方案和组件能够在目标环境中实现预期用途。</a:t>
            </a:r>
            <a:endParaRPr lang="en-US" sz="1600" dirty="0">
              <a:solidFill>
                <a:srgbClr val="1F497D"/>
              </a:solidFill>
            </a:endParaRPr>
          </a:p>
          <a:p>
            <a:pPr marL="0" indent="0">
              <a:buNone/>
            </a:pPr>
            <a:r>
              <a:rPr lang="en-US" sz="1600" b="1" dirty="0"/>
              <a:t>	Value:</a:t>
            </a:r>
            <a:r>
              <a:rPr lang="en-US" sz="1600" dirty="0"/>
              <a:t> Increases the likelihood that the solution will satisfy the customer. </a:t>
            </a:r>
            <a:br>
              <a:rPr lang="en-US" sz="1600" dirty="0"/>
            </a:br>
            <a:r>
              <a:rPr lang="en-US" sz="1600" dirty="0"/>
              <a:t>	</a:t>
            </a:r>
            <a:r>
              <a:rPr lang="zh-CN" altLang="en-US" sz="1600" dirty="0">
                <a:solidFill>
                  <a:srgbClr val="1F497D"/>
                </a:solidFill>
              </a:rPr>
              <a:t>提高解决方案满足客户需求的可能性。</a:t>
            </a:r>
            <a:endParaRPr lang="en-US" sz="1600" dirty="0">
              <a:solidFill>
                <a:srgbClr val="1F497D"/>
              </a:solidFill>
            </a:endParaRPr>
          </a:p>
        </p:txBody>
      </p:sp>
      <p:sp>
        <p:nvSpPr>
          <p:cNvPr id="10" name="Content Placeholder 3">
            <a:extLst>
              <a:ext uri="{FF2B5EF4-FFF2-40B4-BE49-F238E27FC236}">
                <a16:creationId xmlns:a16="http://schemas.microsoft.com/office/drawing/2014/main" id="{EFB600FF-5BDB-48DC-AFB9-08E63AAE7903}"/>
              </a:ext>
            </a:extLst>
          </p:cNvPr>
          <p:cNvSpPr txBox="1">
            <a:spLocks/>
          </p:cNvSpPr>
          <p:nvPr/>
        </p:nvSpPr>
        <p:spPr>
          <a:xfrm>
            <a:off x="466344" y="3429000"/>
            <a:ext cx="11265408" cy="272008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3183273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a:xfrm>
            <a:off x="838200" y="2002631"/>
            <a:ext cx="10515600" cy="2852737"/>
          </a:xfrm>
        </p:spPr>
        <p:txBody>
          <a:bodyPr/>
          <a:lstStyle/>
          <a:p>
            <a:r>
              <a:rPr lang="en-ZA" b="1" dirty="0">
                <a:latin typeface="+mn-lt"/>
              </a:rPr>
              <a:t>Performance Report</a:t>
            </a:r>
            <a:br>
              <a:rPr lang="en-US" b="1" dirty="0">
                <a:latin typeface="+mn-lt"/>
              </a:rPr>
            </a:br>
            <a:r>
              <a:rPr lang="zh-CN" altLang="en-US" b="1" dirty="0">
                <a:solidFill>
                  <a:srgbClr val="1F497D"/>
                </a:solidFill>
                <a:latin typeface="+mn-lt"/>
              </a:rPr>
              <a:t>性能报告</a:t>
            </a:r>
            <a:r>
              <a:rPr lang="en-NZ" b="1" dirty="0">
                <a:solidFill>
                  <a:srgbClr val="1F497D"/>
                </a:solidFill>
                <a:latin typeface="+mn-lt"/>
              </a:rPr>
              <a:t>  </a:t>
            </a:r>
            <a:endParaRPr lang="en-US" b="1" dirty="0">
              <a:solidFill>
                <a:srgbClr val="1F497D"/>
              </a:solidFill>
              <a:latin typeface="+mn-lt"/>
            </a:endParaRPr>
          </a:p>
        </p:txBody>
      </p:sp>
      <p:sp>
        <p:nvSpPr>
          <p:cNvPr id="2" name="Rectangle 1">
            <a:extLst>
              <a:ext uri="{FF2B5EF4-FFF2-40B4-BE49-F238E27FC236}">
                <a16:creationId xmlns:a16="http://schemas.microsoft.com/office/drawing/2014/main" id="{F3E0F357-D534-4D1A-B5E1-CC602B422F46}"/>
              </a:ext>
            </a:extLst>
          </p:cNvPr>
          <p:cNvSpPr/>
          <p:nvPr/>
        </p:nvSpPr>
        <p:spPr>
          <a:xfrm>
            <a:off x="218661" y="1192696"/>
            <a:ext cx="11509514" cy="51285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3421660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A5C3F-5201-8B46-AF8B-D946599531E1}"/>
              </a:ext>
            </a:extLst>
          </p:cNvPr>
          <p:cNvSpPr>
            <a:spLocks noGrp="1"/>
          </p:cNvSpPr>
          <p:nvPr>
            <p:ph type="title"/>
          </p:nvPr>
        </p:nvSpPr>
        <p:spPr/>
        <p:txBody>
          <a:bodyPr/>
          <a:lstStyle/>
          <a:p>
            <a:r>
              <a:rPr lang="en-US" b="1" dirty="0">
                <a:latin typeface="+mn-lt"/>
              </a:rPr>
              <a:t>Ratings</a:t>
            </a:r>
            <a:br>
              <a:rPr lang="en-US" b="1" dirty="0">
                <a:latin typeface="+mn-lt"/>
              </a:rPr>
            </a:br>
            <a:r>
              <a:rPr lang="zh-CN" altLang="en-US" b="1" dirty="0">
                <a:solidFill>
                  <a:srgbClr val="1F497D"/>
                </a:solidFill>
                <a:latin typeface="+mn-lt"/>
              </a:rPr>
              <a:t>評級</a:t>
            </a:r>
            <a:endParaRPr lang="en-US" b="1" dirty="0">
              <a:solidFill>
                <a:srgbClr val="1F497D"/>
              </a:solidFill>
              <a:latin typeface="+mn-lt"/>
            </a:endParaRPr>
          </a:p>
        </p:txBody>
      </p:sp>
    </p:spTree>
    <p:extLst>
      <p:ext uri="{BB962C8B-B14F-4D97-AF65-F5344CB8AC3E}">
        <p14:creationId xmlns:p14="http://schemas.microsoft.com/office/powerpoint/2010/main" val="1209401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dirty="0">
                <a:latin typeface="+mn-lt"/>
              </a:rPr>
              <a:t>Appraisal Overview </a:t>
            </a:r>
            <a:br>
              <a:rPr lang="en-US" b="1" dirty="0">
                <a:latin typeface="+mn-lt"/>
              </a:rPr>
            </a:br>
            <a:r>
              <a:rPr lang="zh-CN" altLang="en-US" sz="6000" b="1" dirty="0">
                <a:solidFill>
                  <a:srgbClr val="1F497D"/>
                </a:solidFill>
                <a:latin typeface="+mn-ea"/>
                <a:ea typeface="+mn-ea"/>
              </a:rPr>
              <a:t>评估概述</a:t>
            </a:r>
            <a:endParaRPr lang="en-US" b="1" dirty="0">
              <a:solidFill>
                <a:srgbClr val="1F497D"/>
              </a:solidFill>
              <a:latin typeface="+mn-lt"/>
            </a:endParaRPr>
          </a:p>
        </p:txBody>
      </p:sp>
    </p:spTree>
    <p:extLst>
      <p:ext uri="{BB962C8B-B14F-4D97-AF65-F5344CB8AC3E}">
        <p14:creationId xmlns:p14="http://schemas.microsoft.com/office/powerpoint/2010/main" val="39383222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2161953" cy="602284"/>
          </a:xfrm>
        </p:spPr>
        <p:txBody>
          <a:bodyPr/>
          <a:lstStyle/>
          <a:p>
            <a:r>
              <a:rPr lang="en-US" dirty="0"/>
              <a:t>Ratings for</a:t>
            </a:r>
          </a:p>
        </p:txBody>
      </p:sp>
      <p:graphicFrame>
        <p:nvGraphicFramePr>
          <p:cNvPr id="3" name="Object 2">
            <a:extLst>
              <a:ext uri="{FF2B5EF4-FFF2-40B4-BE49-F238E27FC236}">
                <a16:creationId xmlns:a16="http://schemas.microsoft.com/office/drawing/2014/main" id="{2A52746B-2DBE-49E0-BE4E-73E9F3A4814F}"/>
              </a:ext>
            </a:extLst>
          </p:cNvPr>
          <p:cNvGraphicFramePr>
            <a:graphicFrameLocks noChangeAspect="1"/>
          </p:cNvGraphicFramePr>
          <p:nvPr>
            <p:extLst>
              <p:ext uri="{D42A27DB-BD31-4B8C-83A1-F6EECF244321}">
                <p14:modId xmlns:p14="http://schemas.microsoft.com/office/powerpoint/2010/main" val="3721344782"/>
              </p:ext>
            </p:extLst>
          </p:nvPr>
        </p:nvGraphicFramePr>
        <p:xfrm>
          <a:off x="496888" y="904081"/>
          <a:ext cx="3330575" cy="182563"/>
        </p:xfrm>
        <a:graphic>
          <a:graphicData uri="http://schemas.openxmlformats.org/presentationml/2006/ole">
            <mc:AlternateContent xmlns:mc="http://schemas.openxmlformats.org/markup-compatibility/2006">
              <mc:Choice xmlns:v="urn:schemas-microsoft-com:vml" Requires="v">
                <p:oleObj spid="_x0000_s11270" name="Macro-Enabled Worksheet" r:id="rId4" imgW="3330117" imgH="182927" progId="Excel.SheetMacroEnabled.12">
                  <p:link updateAutomatic="1"/>
                </p:oleObj>
              </mc:Choice>
              <mc:Fallback>
                <p:oleObj name="Macro-Enabled Worksheet" r:id="rId4" imgW="3330117" imgH="182927" progId="Excel.SheetMacroEnabled.12">
                  <p:link updateAutomatic="1"/>
                  <p:pic>
                    <p:nvPicPr>
                      <p:cNvPr id="0" name=""/>
                      <p:cNvPicPr/>
                      <p:nvPr/>
                    </p:nvPicPr>
                    <p:blipFill>
                      <a:blip r:embed="rId5"/>
                      <a:stretch>
                        <a:fillRect/>
                      </a:stretch>
                    </p:blipFill>
                    <p:spPr>
                      <a:xfrm>
                        <a:off x="496888" y="904081"/>
                        <a:ext cx="3330575" cy="182563"/>
                      </a:xfrm>
                      <a:prstGeom prst="rect">
                        <a:avLst/>
                      </a:prstGeom>
                    </p:spPr>
                  </p:pic>
                </p:oleObj>
              </mc:Fallback>
            </mc:AlternateContent>
          </a:graphicData>
        </a:graphic>
      </p:graphicFrame>
      <p:pic>
        <p:nvPicPr>
          <p:cNvPr id="9" name="Picture 8">
            <a:extLst>
              <a:ext uri="{FF2B5EF4-FFF2-40B4-BE49-F238E27FC236}">
                <a16:creationId xmlns:a16="http://schemas.microsoft.com/office/drawing/2014/main" id="{1821A6FB-E09E-4F97-AC85-D866DE56A84A}"/>
              </a:ext>
            </a:extLst>
          </p:cNvPr>
          <p:cNvPicPr>
            <a:picLocks noChangeAspect="1"/>
          </p:cNvPicPr>
          <p:nvPr/>
        </p:nvPicPr>
        <p:blipFill>
          <a:blip r:embed="rId6"/>
          <a:stretch>
            <a:fillRect/>
          </a:stretch>
        </p:blipFill>
        <p:spPr>
          <a:xfrm>
            <a:off x="8971280" y="2172970"/>
            <a:ext cx="1723565" cy="2134870"/>
          </a:xfrm>
          <a:prstGeom prst="rect">
            <a:avLst/>
          </a:prstGeom>
        </p:spPr>
      </p:pic>
      <p:pic>
        <p:nvPicPr>
          <p:cNvPr id="6" name="Picture 5">
            <a:extLst>
              <a:ext uri="{FF2B5EF4-FFF2-40B4-BE49-F238E27FC236}">
                <a16:creationId xmlns:a16="http://schemas.microsoft.com/office/drawing/2014/main" id="{75484A1B-7A36-468A-93FF-9D86D7639B93}"/>
              </a:ext>
            </a:extLst>
          </p:cNvPr>
          <p:cNvPicPr>
            <a:picLocks noChangeAspect="1"/>
          </p:cNvPicPr>
          <p:nvPr/>
        </p:nvPicPr>
        <p:blipFill>
          <a:blip r:embed="rId7"/>
          <a:stretch>
            <a:fillRect/>
          </a:stretch>
        </p:blipFill>
        <p:spPr>
          <a:xfrm>
            <a:off x="1206408" y="1086644"/>
            <a:ext cx="6685788" cy="4988052"/>
          </a:xfrm>
          <a:prstGeom prst="rect">
            <a:avLst/>
          </a:prstGeom>
        </p:spPr>
      </p:pic>
    </p:spTree>
    <p:extLst>
      <p:ext uri="{BB962C8B-B14F-4D97-AF65-F5344CB8AC3E}">
        <p14:creationId xmlns:p14="http://schemas.microsoft.com/office/powerpoint/2010/main" val="40067351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10515600" cy="602284"/>
          </a:xfrm>
        </p:spPr>
        <p:txBody>
          <a:bodyPr/>
          <a:lstStyle/>
          <a:p>
            <a:r>
              <a:rPr lang="en-US" dirty="0"/>
              <a:t>Ratings for</a:t>
            </a:r>
          </a:p>
        </p:txBody>
      </p:sp>
      <p:graphicFrame>
        <p:nvGraphicFramePr>
          <p:cNvPr id="7" name="Object 6">
            <a:extLst>
              <a:ext uri="{FF2B5EF4-FFF2-40B4-BE49-F238E27FC236}">
                <a16:creationId xmlns:a16="http://schemas.microsoft.com/office/drawing/2014/main" id="{7E382923-D01A-4807-A6F7-0DA8BA607675}"/>
              </a:ext>
            </a:extLst>
          </p:cNvPr>
          <p:cNvGraphicFramePr>
            <a:graphicFrameLocks noChangeAspect="1"/>
          </p:cNvGraphicFramePr>
          <p:nvPr>
            <p:extLst>
              <p:ext uri="{D42A27DB-BD31-4B8C-83A1-F6EECF244321}">
                <p14:modId xmlns:p14="http://schemas.microsoft.com/office/powerpoint/2010/main" val="3367469592"/>
              </p:ext>
            </p:extLst>
          </p:nvPr>
        </p:nvGraphicFramePr>
        <p:xfrm>
          <a:off x="496888" y="904081"/>
          <a:ext cx="3330575" cy="182563"/>
        </p:xfrm>
        <a:graphic>
          <a:graphicData uri="http://schemas.openxmlformats.org/presentationml/2006/ole">
            <mc:AlternateContent xmlns:mc="http://schemas.openxmlformats.org/markup-compatibility/2006">
              <mc:Choice xmlns:v="urn:schemas-microsoft-com:vml" Requires="v">
                <p:oleObj spid="_x0000_s12294" name="Macro-Enabled Worksheet" r:id="rId4" imgW="3330117" imgH="182927" progId="Excel.SheetMacroEnabled.12">
                  <p:link updateAutomatic="1"/>
                </p:oleObj>
              </mc:Choice>
              <mc:Fallback>
                <p:oleObj name="Macro-Enabled Worksheet" r:id="rId4" imgW="3330117" imgH="182927" progId="Excel.SheetMacroEnabled.12">
                  <p:link updateAutomatic="1"/>
                  <p:pic>
                    <p:nvPicPr>
                      <p:cNvPr id="3" name="Object 2">
                        <a:extLst>
                          <a:ext uri="{FF2B5EF4-FFF2-40B4-BE49-F238E27FC236}">
                            <a16:creationId xmlns:a16="http://schemas.microsoft.com/office/drawing/2014/main" id="{2A52746B-2DBE-49E0-BE4E-73E9F3A4814F}"/>
                          </a:ext>
                        </a:extLst>
                      </p:cNvPr>
                      <p:cNvPicPr/>
                      <p:nvPr/>
                    </p:nvPicPr>
                    <p:blipFill>
                      <a:blip r:embed="rId5"/>
                      <a:stretch>
                        <a:fillRect/>
                      </a:stretch>
                    </p:blipFill>
                    <p:spPr>
                      <a:xfrm>
                        <a:off x="496888" y="904081"/>
                        <a:ext cx="3330575" cy="182563"/>
                      </a:xfrm>
                      <a:prstGeom prst="rect">
                        <a:avLst/>
                      </a:prstGeom>
                    </p:spPr>
                  </p:pic>
                </p:oleObj>
              </mc:Fallback>
            </mc:AlternateContent>
          </a:graphicData>
        </a:graphic>
      </p:graphicFrame>
      <p:pic>
        <p:nvPicPr>
          <p:cNvPr id="4" name="Picture 3">
            <a:extLst>
              <a:ext uri="{FF2B5EF4-FFF2-40B4-BE49-F238E27FC236}">
                <a16:creationId xmlns:a16="http://schemas.microsoft.com/office/drawing/2014/main" id="{50226AA9-9A39-4C01-8812-581028B161A5}"/>
              </a:ext>
            </a:extLst>
          </p:cNvPr>
          <p:cNvPicPr>
            <a:picLocks noChangeAspect="1"/>
          </p:cNvPicPr>
          <p:nvPr/>
        </p:nvPicPr>
        <p:blipFill>
          <a:blip r:embed="rId6"/>
          <a:stretch>
            <a:fillRect/>
          </a:stretch>
        </p:blipFill>
        <p:spPr>
          <a:xfrm>
            <a:off x="9611360" y="2020570"/>
            <a:ext cx="1723565" cy="2134870"/>
          </a:xfrm>
          <a:prstGeom prst="rect">
            <a:avLst/>
          </a:prstGeom>
        </p:spPr>
      </p:pic>
      <p:pic>
        <p:nvPicPr>
          <p:cNvPr id="6" name="Picture 5">
            <a:extLst>
              <a:ext uri="{FF2B5EF4-FFF2-40B4-BE49-F238E27FC236}">
                <a16:creationId xmlns:a16="http://schemas.microsoft.com/office/drawing/2014/main" id="{5CE0B926-28FF-4FAF-A664-B5E841CD5D7E}"/>
              </a:ext>
            </a:extLst>
          </p:cNvPr>
          <p:cNvPicPr>
            <a:picLocks noChangeAspect="1"/>
          </p:cNvPicPr>
          <p:nvPr/>
        </p:nvPicPr>
        <p:blipFill>
          <a:blip r:embed="rId7"/>
          <a:stretch>
            <a:fillRect/>
          </a:stretch>
        </p:blipFill>
        <p:spPr>
          <a:xfrm>
            <a:off x="1204657" y="1154912"/>
            <a:ext cx="7545324" cy="4991100"/>
          </a:xfrm>
          <a:prstGeom prst="rect">
            <a:avLst/>
          </a:prstGeom>
        </p:spPr>
      </p:pic>
    </p:spTree>
    <p:extLst>
      <p:ext uri="{BB962C8B-B14F-4D97-AF65-F5344CB8AC3E}">
        <p14:creationId xmlns:p14="http://schemas.microsoft.com/office/powerpoint/2010/main" val="16136270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544" y="908050"/>
            <a:ext cx="8153400" cy="935265"/>
          </a:xfrm>
        </p:spPr>
        <p:txBody>
          <a:bodyPr/>
          <a:lstStyle/>
          <a:p>
            <a:r>
              <a:rPr lang="en-ZA" dirty="0"/>
              <a:t>Congratulations!</a:t>
            </a:r>
          </a:p>
        </p:txBody>
      </p:sp>
      <p:sp>
        <p:nvSpPr>
          <p:cNvPr id="3" name="Content Placeholder 2"/>
          <p:cNvSpPr>
            <a:spLocks noGrp="1"/>
          </p:cNvSpPr>
          <p:nvPr>
            <p:ph idx="1"/>
          </p:nvPr>
        </p:nvSpPr>
        <p:spPr>
          <a:xfrm>
            <a:off x="993544" y="1754857"/>
            <a:ext cx="10337141" cy="4195093"/>
          </a:xfrm>
        </p:spPr>
        <p:txBody>
          <a:bodyPr>
            <a:normAutofit fontScale="62500" lnSpcReduction="20000"/>
          </a:bodyPr>
          <a:lstStyle/>
          <a:p>
            <a:pPr marL="0" indent="0">
              <a:buNone/>
            </a:pPr>
            <a:r>
              <a:rPr lang="en-ZA" sz="2000" dirty="0"/>
              <a:t>On being rated</a:t>
            </a:r>
          </a:p>
          <a:p>
            <a:pPr marL="0" indent="0">
              <a:buNone/>
            </a:pPr>
            <a:r>
              <a:rPr lang="en-ZA" sz="4800" b="1" dirty="0">
                <a:ea typeface="+mj-ea"/>
                <a:cs typeface="+mj-cs"/>
              </a:rPr>
              <a:t>Maturity</a:t>
            </a:r>
            <a:r>
              <a:rPr lang="en-ZA" sz="4400" dirty="0"/>
              <a:t> </a:t>
            </a:r>
            <a:r>
              <a:rPr lang="en-ZA" sz="4800" b="1" dirty="0">
                <a:ea typeface="+mj-ea"/>
                <a:cs typeface="+mj-cs"/>
              </a:rPr>
              <a:t>Level 5</a:t>
            </a:r>
          </a:p>
          <a:p>
            <a:pPr marL="0" indent="0">
              <a:buNone/>
            </a:pPr>
            <a:r>
              <a:rPr lang="zh-CN" altLang="en-US" sz="3200" dirty="0">
                <a:solidFill>
                  <a:srgbClr val="1F497D"/>
                </a:solidFill>
              </a:rPr>
              <a:t>恭喜贵公司顺利通过</a:t>
            </a:r>
            <a:r>
              <a:rPr lang="en-US" altLang="zh-CN" sz="3200" dirty="0">
                <a:solidFill>
                  <a:srgbClr val="1F497D"/>
                </a:solidFill>
              </a:rPr>
              <a:t>CMMI</a:t>
            </a:r>
            <a:r>
              <a:rPr lang="zh-CN" altLang="en-US" sz="3200" dirty="0">
                <a:solidFill>
                  <a:srgbClr val="1F497D"/>
                </a:solidFill>
              </a:rPr>
              <a:t>成熟度</a:t>
            </a:r>
            <a:r>
              <a:rPr lang="en-US" altLang="zh-CN" sz="3200" dirty="0">
                <a:solidFill>
                  <a:srgbClr val="1F497D"/>
                </a:solidFill>
              </a:rPr>
              <a:t>5</a:t>
            </a:r>
            <a:r>
              <a:rPr lang="zh-CN" altLang="en-US" sz="3200" dirty="0">
                <a:solidFill>
                  <a:srgbClr val="1F497D"/>
                </a:solidFill>
              </a:rPr>
              <a:t>级评估</a:t>
            </a:r>
          </a:p>
          <a:p>
            <a:pPr marL="0" indent="0" algn="just">
              <a:buNone/>
            </a:pPr>
            <a:r>
              <a:rPr lang="en-ZA" sz="2000" b="1" u="sng" dirty="0"/>
              <a:t>Note: </a:t>
            </a:r>
            <a:r>
              <a:rPr lang="zh-CN" altLang="en-US" sz="2000" b="1" u="sng" dirty="0"/>
              <a:t>注：</a:t>
            </a:r>
            <a:endParaRPr lang="en-ZA" sz="2000" b="1" u="sng" dirty="0"/>
          </a:p>
          <a:p>
            <a:pPr marL="0" indent="0" algn="just">
              <a:buNone/>
            </a:pPr>
            <a:r>
              <a:rPr lang="en-ZA" sz="2400" dirty="0"/>
              <a:t>Before the results of this appraisal become public record, e.g., announced in a press release or on an organization’s public Web site, or used in response to a request for proposal, the appraisal must first be accepted by the ISACA CMMI quality team. </a:t>
            </a:r>
          </a:p>
          <a:p>
            <a:pPr marL="0" indent="0" algn="just">
              <a:lnSpc>
                <a:spcPct val="120000"/>
              </a:lnSpc>
              <a:buNone/>
            </a:pPr>
            <a:r>
              <a:rPr lang="zh-CN" altLang="en-US" sz="3200" dirty="0">
                <a:solidFill>
                  <a:srgbClr val="1F497D"/>
                </a:solidFill>
              </a:rPr>
              <a:t>在评估结果正式公开之前，例如在新闻稿或公司官网上公开，或将其用于响应请求建议书之前，该评估须首先被</a:t>
            </a:r>
            <a:r>
              <a:rPr lang="en-US" altLang="zh-CN" sz="3200" dirty="0">
                <a:solidFill>
                  <a:srgbClr val="1F497D"/>
                </a:solidFill>
              </a:rPr>
              <a:t>ISACA CMMI </a:t>
            </a:r>
            <a:r>
              <a:rPr lang="zh-CN" altLang="en-US" sz="3200" dirty="0">
                <a:solidFill>
                  <a:srgbClr val="1F497D"/>
                </a:solidFill>
              </a:rPr>
              <a:t>质量团队认可</a:t>
            </a:r>
          </a:p>
          <a:p>
            <a:pPr marL="0" indent="0" algn="just">
              <a:buNone/>
            </a:pPr>
            <a:r>
              <a:rPr lang="en-ZA" sz="2400" dirty="0"/>
              <a:t>This can take up to </a:t>
            </a:r>
            <a:r>
              <a:rPr lang="en-ZA" sz="2400" b="1" dirty="0"/>
              <a:t>8 weeks </a:t>
            </a:r>
            <a:r>
              <a:rPr lang="en-ZA" sz="2400" dirty="0"/>
              <a:t>from the time that the appraisal results are submitted to the ISACA CMMI quality team for review. Results are submitted to the ISACA CMMI quality team typically within 4-6 working days after the final findings presentation has been made.</a:t>
            </a:r>
          </a:p>
          <a:p>
            <a:pPr marL="0" indent="0">
              <a:lnSpc>
                <a:spcPct val="120000"/>
              </a:lnSpc>
              <a:buNone/>
            </a:pPr>
            <a:r>
              <a:rPr lang="zh-CN" altLang="en-US" sz="3200" dirty="0">
                <a:solidFill>
                  <a:srgbClr val="1F497D"/>
                </a:solidFill>
              </a:rPr>
              <a:t>从将评估结果提交给</a:t>
            </a:r>
            <a:r>
              <a:rPr lang="en-US" altLang="zh-CN" sz="3200" dirty="0">
                <a:solidFill>
                  <a:srgbClr val="1F497D"/>
                </a:solidFill>
              </a:rPr>
              <a:t>ISACA CMMI</a:t>
            </a:r>
            <a:r>
              <a:rPr lang="zh-CN" altLang="en-US" sz="3200" dirty="0">
                <a:solidFill>
                  <a:srgbClr val="1F497D"/>
                </a:solidFill>
              </a:rPr>
              <a:t>质量团队起，最长可能需要</a:t>
            </a:r>
            <a:r>
              <a:rPr lang="en-US" altLang="zh-CN" sz="3200" dirty="0">
                <a:solidFill>
                  <a:srgbClr val="1F497D"/>
                </a:solidFill>
              </a:rPr>
              <a:t>8</a:t>
            </a:r>
            <a:r>
              <a:rPr lang="zh-CN" altLang="en-US" sz="3200" dirty="0">
                <a:solidFill>
                  <a:srgbClr val="1F497D"/>
                </a:solidFill>
              </a:rPr>
              <a:t>周进行审核。通常在完成最终发现展示后的</a:t>
            </a:r>
            <a:r>
              <a:rPr lang="en-US" altLang="zh-CN" sz="3200" dirty="0">
                <a:solidFill>
                  <a:srgbClr val="1F497D"/>
                </a:solidFill>
              </a:rPr>
              <a:t>4-6</a:t>
            </a:r>
            <a:r>
              <a:rPr lang="zh-CN" altLang="en-US" sz="3200" dirty="0">
                <a:solidFill>
                  <a:srgbClr val="1F497D"/>
                </a:solidFill>
              </a:rPr>
              <a:t>个工作日内，评估结果会提交给</a:t>
            </a:r>
            <a:r>
              <a:rPr lang="en-US" altLang="zh-CN" sz="3200" dirty="0">
                <a:solidFill>
                  <a:srgbClr val="1F497D"/>
                </a:solidFill>
              </a:rPr>
              <a:t>ISACA CMMI</a:t>
            </a:r>
            <a:r>
              <a:rPr lang="zh-CN" altLang="en-US" sz="3200" dirty="0">
                <a:solidFill>
                  <a:srgbClr val="1F497D"/>
                </a:solidFill>
              </a:rPr>
              <a:t>质量团队。</a:t>
            </a:r>
          </a:p>
        </p:txBody>
      </p:sp>
    </p:spTree>
    <p:extLst>
      <p:ext uri="{BB962C8B-B14F-4D97-AF65-F5344CB8AC3E}">
        <p14:creationId xmlns:p14="http://schemas.microsoft.com/office/powerpoint/2010/main" val="38865039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a:extLst>
              <a:ext uri="{FF2B5EF4-FFF2-40B4-BE49-F238E27FC236}">
                <a16:creationId xmlns:a16="http://schemas.microsoft.com/office/drawing/2014/main" id="{D2171307-9004-194B-9398-1B155E182EBC}"/>
              </a:ext>
            </a:extLst>
          </p:cNvPr>
          <p:cNvSpPr>
            <a:spLocks noGrp="1" noChangeArrowheads="1"/>
          </p:cNvSpPr>
          <p:nvPr>
            <p:ph type="title"/>
          </p:nvPr>
        </p:nvSpPr>
        <p:spPr>
          <a:xfrm>
            <a:off x="955964" y="1022653"/>
            <a:ext cx="10397836" cy="602284"/>
          </a:xfrm>
        </p:spPr>
        <p:txBody>
          <a:bodyPr>
            <a:normAutofit/>
          </a:bodyPr>
          <a:lstStyle/>
          <a:p>
            <a:pPr eaLnBrk="1" hangingPunct="1"/>
            <a:r>
              <a:rPr lang="en-US" altLang="en-US" sz="3200" dirty="0"/>
              <a:t>Appraisal Team Affirmations </a:t>
            </a:r>
            <a:r>
              <a:rPr lang="en-US" altLang="en-US" dirty="0"/>
              <a:t>– </a:t>
            </a:r>
            <a:r>
              <a:rPr lang="en-US" altLang="en-US" sz="3200" dirty="0"/>
              <a:t>Signature Page</a:t>
            </a:r>
          </a:p>
        </p:txBody>
      </p:sp>
      <p:sp>
        <p:nvSpPr>
          <p:cNvPr id="47108" name="Rectangle 3">
            <a:extLst>
              <a:ext uri="{FF2B5EF4-FFF2-40B4-BE49-F238E27FC236}">
                <a16:creationId xmlns:a16="http://schemas.microsoft.com/office/drawing/2014/main" id="{97924523-D0AC-3F42-BB46-91A314A482F5}"/>
              </a:ext>
            </a:extLst>
          </p:cNvPr>
          <p:cNvSpPr>
            <a:spLocks noGrp="1" noChangeArrowheads="1"/>
          </p:cNvSpPr>
          <p:nvPr>
            <p:ph type="body" sz="half" idx="4294967295"/>
          </p:nvPr>
        </p:nvSpPr>
        <p:spPr>
          <a:xfrm>
            <a:off x="955964" y="1665287"/>
            <a:ext cx="10647151" cy="868363"/>
          </a:xfrm>
        </p:spPr>
        <p:txBody>
          <a:bodyPr>
            <a:noAutofit/>
          </a:bodyPr>
          <a:lstStyle/>
          <a:p>
            <a:pPr marL="0" indent="0">
              <a:buNone/>
            </a:pPr>
            <a:r>
              <a:rPr lang="en-US" altLang="en-US" sz="2000" dirty="0"/>
              <a:t>I support the findings in this presentation and affirm that to the best of my knowledge it represents an accurate portrayal of the state of the process in the appraised organization.</a:t>
            </a:r>
            <a:br>
              <a:rPr lang="en-US" altLang="en-US" sz="2000" dirty="0"/>
            </a:br>
            <a:r>
              <a:rPr lang="zh-CN" altLang="en-US" sz="2000" dirty="0">
                <a:solidFill>
                  <a:srgbClr val="1F497D"/>
                </a:solidFill>
              </a:rPr>
              <a:t>我支持本报告中的发现结果，并确认以上发现准确地描述了被评估组织的过程状态。</a:t>
            </a:r>
            <a:endParaRPr lang="en-US" altLang="en-US" sz="2000" dirty="0">
              <a:solidFill>
                <a:srgbClr val="1F497D"/>
              </a:solidFill>
            </a:endParaRPr>
          </a:p>
        </p:txBody>
      </p:sp>
      <p:graphicFrame>
        <p:nvGraphicFramePr>
          <p:cNvPr id="2" name="Object 1">
            <a:extLst>
              <a:ext uri="{FF2B5EF4-FFF2-40B4-BE49-F238E27FC236}">
                <a16:creationId xmlns:a16="http://schemas.microsoft.com/office/drawing/2014/main" id="{58972A5E-A6FC-4357-9F5F-83EB57C57EE0}"/>
              </a:ext>
            </a:extLst>
          </p:cNvPr>
          <p:cNvGraphicFramePr>
            <a:graphicFrameLocks noChangeAspect="1"/>
          </p:cNvGraphicFramePr>
          <p:nvPr>
            <p:extLst>
              <p:ext uri="{D42A27DB-BD31-4B8C-83A1-F6EECF244321}">
                <p14:modId xmlns:p14="http://schemas.microsoft.com/office/powerpoint/2010/main" val="1250574298"/>
              </p:ext>
            </p:extLst>
          </p:nvPr>
        </p:nvGraphicFramePr>
        <p:xfrm>
          <a:off x="873125" y="2738438"/>
          <a:ext cx="10445750" cy="3170237"/>
        </p:xfrm>
        <a:graphic>
          <a:graphicData uri="http://schemas.openxmlformats.org/presentationml/2006/ole">
            <mc:AlternateContent xmlns:mc="http://schemas.openxmlformats.org/markup-compatibility/2006">
              <mc:Choice xmlns:v="urn:schemas-microsoft-com:vml" Requires="v">
                <p:oleObj spid="_x0000_s13318" name="Macro-Enabled Worksheet" r:id="rId4" imgW="12626375" imgH="4015874" progId="Excel.SheetMacroEnabled.12">
                  <p:link updateAutomatic="1"/>
                </p:oleObj>
              </mc:Choice>
              <mc:Fallback>
                <p:oleObj name="Macro-Enabled Worksheet" r:id="rId4" imgW="12626375" imgH="4015874" progId="Excel.SheetMacroEnabled.12">
                  <p:link updateAutomatic="1"/>
                  <p:pic>
                    <p:nvPicPr>
                      <p:cNvPr id="0" name=""/>
                      <p:cNvPicPr/>
                      <p:nvPr/>
                    </p:nvPicPr>
                    <p:blipFill>
                      <a:blip r:embed="rId5"/>
                      <a:stretch>
                        <a:fillRect/>
                      </a:stretch>
                    </p:blipFill>
                    <p:spPr>
                      <a:xfrm>
                        <a:off x="873125" y="2738438"/>
                        <a:ext cx="10445750" cy="3170237"/>
                      </a:xfrm>
                      <a:prstGeom prst="rect">
                        <a:avLst/>
                      </a:prstGeom>
                    </p:spPr>
                  </p:pic>
                </p:oleObj>
              </mc:Fallback>
            </mc:AlternateContent>
          </a:graphicData>
        </a:graphic>
      </p:graphicFrame>
    </p:spTree>
    <p:extLst>
      <p:ext uri="{BB962C8B-B14F-4D97-AF65-F5344CB8AC3E}">
        <p14:creationId xmlns:p14="http://schemas.microsoft.com/office/powerpoint/2010/main" val="37383288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A5C3F-5201-8B46-AF8B-D946599531E1}"/>
              </a:ext>
            </a:extLst>
          </p:cNvPr>
          <p:cNvSpPr>
            <a:spLocks noGrp="1"/>
          </p:cNvSpPr>
          <p:nvPr>
            <p:ph type="title"/>
          </p:nvPr>
        </p:nvSpPr>
        <p:spPr/>
        <p:txBody>
          <a:bodyPr/>
          <a:lstStyle/>
          <a:p>
            <a:r>
              <a:rPr lang="en-US" b="1" dirty="0">
                <a:latin typeface="+mn-lt"/>
              </a:rPr>
              <a:t>Annexures</a:t>
            </a:r>
            <a:br>
              <a:rPr lang="en-US" b="1" dirty="0">
                <a:latin typeface="+mn-lt"/>
              </a:rPr>
            </a:br>
            <a:r>
              <a:rPr lang="zh-CN" altLang="en-US" sz="6000" b="1" dirty="0">
                <a:solidFill>
                  <a:srgbClr val="1F497D"/>
                </a:solidFill>
                <a:ea typeface="+mj-ea"/>
                <a:cs typeface="+mj-cs"/>
              </a:rPr>
              <a:t>附加展示</a:t>
            </a:r>
            <a:endParaRPr lang="en-US" b="1" dirty="0">
              <a:solidFill>
                <a:srgbClr val="1F497D"/>
              </a:solidFill>
              <a:latin typeface="+mn-lt"/>
            </a:endParaRPr>
          </a:p>
        </p:txBody>
      </p:sp>
    </p:spTree>
    <p:extLst>
      <p:ext uri="{BB962C8B-B14F-4D97-AF65-F5344CB8AC3E}">
        <p14:creationId xmlns:p14="http://schemas.microsoft.com/office/powerpoint/2010/main" val="2196666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E4DA-31D0-475D-9F89-8DFFD4763FDD}"/>
              </a:ext>
            </a:extLst>
          </p:cNvPr>
          <p:cNvSpPr>
            <a:spLocks noGrp="1"/>
          </p:cNvSpPr>
          <p:nvPr>
            <p:ph type="title"/>
          </p:nvPr>
        </p:nvSpPr>
        <p:spPr/>
        <p:txBody>
          <a:bodyPr/>
          <a:lstStyle/>
          <a:p>
            <a:r>
              <a:rPr lang="en-ZA" dirty="0"/>
              <a:t>Non model findings</a:t>
            </a:r>
          </a:p>
        </p:txBody>
      </p:sp>
      <p:graphicFrame>
        <p:nvGraphicFramePr>
          <p:cNvPr id="4" name="Object 3">
            <a:extLst>
              <a:ext uri="{FF2B5EF4-FFF2-40B4-BE49-F238E27FC236}">
                <a16:creationId xmlns:a16="http://schemas.microsoft.com/office/drawing/2014/main" id="{A69442D9-C7CA-46D7-9026-BAFCAC0C3C94}"/>
              </a:ext>
            </a:extLst>
          </p:cNvPr>
          <p:cNvGraphicFramePr>
            <a:graphicFrameLocks noChangeAspect="1"/>
          </p:cNvGraphicFramePr>
          <p:nvPr>
            <p:extLst>
              <p:ext uri="{D42A27DB-BD31-4B8C-83A1-F6EECF244321}">
                <p14:modId xmlns:p14="http://schemas.microsoft.com/office/powerpoint/2010/main" val="4187408576"/>
              </p:ext>
            </p:extLst>
          </p:nvPr>
        </p:nvGraphicFramePr>
        <p:xfrm>
          <a:off x="931863" y="2282825"/>
          <a:ext cx="8985250" cy="1955800"/>
        </p:xfrm>
        <a:graphic>
          <a:graphicData uri="http://schemas.openxmlformats.org/presentationml/2006/ole">
            <mc:AlternateContent xmlns:mc="http://schemas.openxmlformats.org/markup-compatibility/2006">
              <mc:Choice xmlns:v="urn:schemas-microsoft-com:vml" Requires="v">
                <p:oleObj spid="_x0000_s14342" name="Macro-Enabled Worksheet" r:id="rId3" imgW="8580049" imgH="1988749" progId="Excel.SheetMacroEnabled.12">
                  <p:link updateAutomatic="1"/>
                </p:oleObj>
              </mc:Choice>
              <mc:Fallback>
                <p:oleObj name="Macro-Enabled Worksheet" r:id="rId3" imgW="8580049" imgH="1988749" progId="Excel.SheetMacroEnabled.12">
                  <p:link updateAutomatic="1"/>
                  <p:pic>
                    <p:nvPicPr>
                      <p:cNvPr id="0" name=""/>
                      <p:cNvPicPr/>
                      <p:nvPr/>
                    </p:nvPicPr>
                    <p:blipFill>
                      <a:blip r:embed="rId4"/>
                      <a:stretch>
                        <a:fillRect/>
                      </a:stretch>
                    </p:blipFill>
                    <p:spPr>
                      <a:xfrm>
                        <a:off x="931863" y="2282825"/>
                        <a:ext cx="8985250" cy="1955800"/>
                      </a:xfrm>
                      <a:prstGeom prst="rect">
                        <a:avLst/>
                      </a:prstGeom>
                    </p:spPr>
                  </p:pic>
                </p:oleObj>
              </mc:Fallback>
            </mc:AlternateContent>
          </a:graphicData>
        </a:graphic>
      </p:graphicFrame>
    </p:spTree>
    <p:extLst>
      <p:ext uri="{BB962C8B-B14F-4D97-AF65-F5344CB8AC3E}">
        <p14:creationId xmlns:p14="http://schemas.microsoft.com/office/powerpoint/2010/main" val="647246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E4DA-31D0-475D-9F89-8DFFD4763FDD}"/>
              </a:ext>
            </a:extLst>
          </p:cNvPr>
          <p:cNvSpPr>
            <a:spLocks noGrp="1"/>
          </p:cNvSpPr>
          <p:nvPr>
            <p:ph type="title"/>
          </p:nvPr>
        </p:nvSpPr>
        <p:spPr/>
        <p:txBody>
          <a:bodyPr/>
          <a:lstStyle/>
          <a:p>
            <a:r>
              <a:rPr lang="en-ZA" dirty="0"/>
              <a:t>Non model findings</a:t>
            </a:r>
          </a:p>
        </p:txBody>
      </p:sp>
      <p:graphicFrame>
        <p:nvGraphicFramePr>
          <p:cNvPr id="3" name="Object 2">
            <a:extLst>
              <a:ext uri="{FF2B5EF4-FFF2-40B4-BE49-F238E27FC236}">
                <a16:creationId xmlns:a16="http://schemas.microsoft.com/office/drawing/2014/main" id="{F0C0BC17-AB37-4DA5-A9B9-89E64CFEB916}"/>
              </a:ext>
            </a:extLst>
          </p:cNvPr>
          <p:cNvGraphicFramePr>
            <a:graphicFrameLocks noChangeAspect="1"/>
          </p:cNvGraphicFramePr>
          <p:nvPr>
            <p:extLst>
              <p:ext uri="{D42A27DB-BD31-4B8C-83A1-F6EECF244321}">
                <p14:modId xmlns:p14="http://schemas.microsoft.com/office/powerpoint/2010/main" val="1475578210"/>
              </p:ext>
            </p:extLst>
          </p:nvPr>
        </p:nvGraphicFramePr>
        <p:xfrm>
          <a:off x="1044575" y="2317750"/>
          <a:ext cx="8985250" cy="2930525"/>
        </p:xfrm>
        <a:graphic>
          <a:graphicData uri="http://schemas.openxmlformats.org/presentationml/2006/ole">
            <mc:AlternateContent xmlns:mc="http://schemas.openxmlformats.org/markup-compatibility/2006">
              <mc:Choice xmlns:v="urn:schemas-microsoft-com:vml" Requires="v">
                <p:oleObj spid="_x0000_s15366" name="Macro-Enabled Worksheet" r:id="rId3" imgW="8580049" imgH="2979286" progId="Excel.SheetMacroEnabled.12">
                  <p:link updateAutomatic="1"/>
                </p:oleObj>
              </mc:Choice>
              <mc:Fallback>
                <p:oleObj name="Macro-Enabled Worksheet" r:id="rId3" imgW="8580049" imgH="2979286" progId="Excel.SheetMacroEnabled.12">
                  <p:link updateAutomatic="1"/>
                  <p:pic>
                    <p:nvPicPr>
                      <p:cNvPr id="0" name=""/>
                      <p:cNvPicPr/>
                      <p:nvPr/>
                    </p:nvPicPr>
                    <p:blipFill>
                      <a:blip r:embed="rId4"/>
                      <a:stretch>
                        <a:fillRect/>
                      </a:stretch>
                    </p:blipFill>
                    <p:spPr>
                      <a:xfrm>
                        <a:off x="1044575" y="2317750"/>
                        <a:ext cx="8985250" cy="2930525"/>
                      </a:xfrm>
                      <a:prstGeom prst="rect">
                        <a:avLst/>
                      </a:prstGeom>
                    </p:spPr>
                  </p:pic>
                </p:oleObj>
              </mc:Fallback>
            </mc:AlternateContent>
          </a:graphicData>
        </a:graphic>
      </p:graphicFrame>
    </p:spTree>
    <p:extLst>
      <p:ext uri="{BB962C8B-B14F-4D97-AF65-F5344CB8AC3E}">
        <p14:creationId xmlns:p14="http://schemas.microsoft.com/office/powerpoint/2010/main" val="8345033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Optional Findings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77500" lnSpcReduction="20000"/>
          </a:bodyPr>
          <a:lstStyle/>
          <a:p>
            <a:pPr>
              <a:lnSpc>
                <a:spcPct val="95000"/>
              </a:lnSpc>
            </a:pPr>
            <a:r>
              <a:rPr lang="en-US" u="sng" dirty="0"/>
              <a:t>Notes</a:t>
            </a:r>
            <a:r>
              <a:rPr lang="en-US" dirty="0"/>
              <a:t>: Additional explanatory information regarding weaknesses or strengths, e.g., examples, supporting indicators, and consequences resulting from weaknesses.  </a:t>
            </a:r>
            <a:r>
              <a:rPr lang="en-US" b="1" i="1" dirty="0"/>
              <a:t>Notes must NOT be used as a category in lieu of weaknesses.</a:t>
            </a:r>
          </a:p>
          <a:p>
            <a:pPr>
              <a:lnSpc>
                <a:spcPct val="95000"/>
              </a:lnSpc>
            </a:pPr>
            <a:r>
              <a:rPr lang="en-US" u="sng" dirty="0"/>
              <a:t>Improvement Opportunity</a:t>
            </a:r>
            <a:r>
              <a:rPr lang="en-US" dirty="0"/>
              <a:t>: A type of preliminary or Final Findings about a particular process that meets the intent and value of a model practice but represents an opportunity where the process could be improved to provide more value.</a:t>
            </a:r>
          </a:p>
          <a:p>
            <a:pPr>
              <a:lnSpc>
                <a:spcPct val="95000"/>
              </a:lnSpc>
            </a:pPr>
            <a:r>
              <a:rPr lang="en-US" u="sng" dirty="0"/>
              <a:t>Improvements in Progress</a:t>
            </a:r>
            <a:r>
              <a:rPr lang="en-US" dirty="0"/>
              <a:t>: A type of preliminary or Final Findings statement that is a reflection of the current state of a Practice Area or practice which is newly implemented for the project(s) or Organizational Unit and shows promise of helping to achieve further improvement. Due to the recent nature of that process implementation, artifacts may be limited.  </a:t>
            </a:r>
            <a:endParaRPr lang="en-US" b="1" dirty="0"/>
          </a:p>
          <a:p>
            <a:pPr>
              <a:lnSpc>
                <a:spcPct val="95000"/>
              </a:lnSpc>
            </a:pPr>
            <a:r>
              <a:rPr lang="en-US" u="sng" dirty="0"/>
              <a:t>Recommendations/Next Steps</a:t>
            </a:r>
            <a:r>
              <a:rPr lang="en-US" dirty="0"/>
              <a:t>: Recommendations by the appraisal team for ways to address findings.  These must not be conveyed as mandatory or guarantees of future characterizations or ratings. Recommendations must be either a separate report or separate section from the main appraisal findings, including the ratings and a disclaimer that “These recommendations are not mandatory nor guarantee of addressing findings or future characterizations or ratings.” </a:t>
            </a:r>
          </a:p>
        </p:txBody>
      </p:sp>
    </p:spTree>
    <p:extLst>
      <p:ext uri="{BB962C8B-B14F-4D97-AF65-F5344CB8AC3E}">
        <p14:creationId xmlns:p14="http://schemas.microsoft.com/office/powerpoint/2010/main" val="40149867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BF0C2E-1DA5-4B8A-8EA9-A8A74D5EEDCB}"/>
              </a:ext>
            </a:extLst>
          </p:cNvPr>
          <p:cNvSpPr>
            <a:spLocks noGrp="1"/>
          </p:cNvSpPr>
          <p:nvPr>
            <p:ph type="title"/>
          </p:nvPr>
        </p:nvSpPr>
        <p:spPr/>
        <p:txBody>
          <a:bodyPr vert="horz" lIns="91440" tIns="45720" rIns="91440" bIns="45720" rtlCol="0" anchor="ctr">
            <a:normAutofit/>
          </a:bodyPr>
          <a:lstStyle/>
          <a:p>
            <a:r>
              <a:rPr lang="en-US" dirty="0"/>
              <a:t>Improvement Opportunities</a:t>
            </a:r>
            <a:endParaRPr lang="en-ZA" dirty="0"/>
          </a:p>
        </p:txBody>
      </p:sp>
      <p:sp>
        <p:nvSpPr>
          <p:cNvPr id="5" name="Content Placeholder 4">
            <a:extLst>
              <a:ext uri="{FF2B5EF4-FFF2-40B4-BE49-F238E27FC236}">
                <a16:creationId xmlns:a16="http://schemas.microsoft.com/office/drawing/2014/main" id="{3C5B1544-5F60-4280-9237-53230A016280}"/>
              </a:ext>
            </a:extLst>
          </p:cNvPr>
          <p:cNvSpPr>
            <a:spLocks noGrp="1"/>
          </p:cNvSpPr>
          <p:nvPr>
            <p:ph idx="1"/>
          </p:nvPr>
        </p:nvSpPr>
        <p:spPr/>
        <p:txBody>
          <a:bodyPr>
            <a:normAutofit/>
          </a:bodyPr>
          <a:lstStyle/>
          <a:p>
            <a:r>
              <a:rPr lang="en-ZA" dirty="0"/>
              <a:t>CAR 2.1 - Consider also using opportunity data as outcomes for further analysis.</a:t>
            </a:r>
            <a:br>
              <a:rPr lang="en-ZA" dirty="0"/>
            </a:br>
            <a:r>
              <a:rPr lang="zh-CN" altLang="en-US" sz="2900" dirty="0">
                <a:solidFill>
                  <a:srgbClr val="1F497D"/>
                </a:solidFill>
              </a:rPr>
              <a:t>考虑将机会数据用作进一步分析的结果</a:t>
            </a:r>
            <a:r>
              <a:rPr lang="zh-CN" altLang="en-US" dirty="0"/>
              <a:t>。</a:t>
            </a:r>
            <a:endParaRPr lang="en-ZA" altLang="zh-CN" dirty="0"/>
          </a:p>
        </p:txBody>
      </p:sp>
    </p:spTree>
    <p:extLst>
      <p:ext uri="{BB962C8B-B14F-4D97-AF65-F5344CB8AC3E}">
        <p14:creationId xmlns:p14="http://schemas.microsoft.com/office/powerpoint/2010/main" val="28682547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BF0C2E-1DA5-4B8A-8EA9-A8A74D5EEDCB}"/>
              </a:ext>
            </a:extLst>
          </p:cNvPr>
          <p:cNvSpPr>
            <a:spLocks noGrp="1"/>
          </p:cNvSpPr>
          <p:nvPr>
            <p:ph type="title"/>
          </p:nvPr>
        </p:nvSpPr>
        <p:spPr/>
        <p:txBody>
          <a:bodyPr vert="horz" lIns="91440" tIns="45720" rIns="91440" bIns="45720" rtlCol="0" anchor="ctr">
            <a:normAutofit/>
          </a:bodyPr>
          <a:lstStyle/>
          <a:p>
            <a:r>
              <a:rPr lang="en-US" dirty="0"/>
              <a:t>Improvement Opportunities - continued</a:t>
            </a:r>
            <a:endParaRPr lang="en-ZA" dirty="0"/>
          </a:p>
        </p:txBody>
      </p:sp>
      <p:sp>
        <p:nvSpPr>
          <p:cNvPr id="5" name="Content Placeholder 4">
            <a:extLst>
              <a:ext uri="{FF2B5EF4-FFF2-40B4-BE49-F238E27FC236}">
                <a16:creationId xmlns:a16="http://schemas.microsoft.com/office/drawing/2014/main" id="{3C5B1544-5F60-4280-9237-53230A016280}"/>
              </a:ext>
            </a:extLst>
          </p:cNvPr>
          <p:cNvSpPr>
            <a:spLocks noGrp="1"/>
          </p:cNvSpPr>
          <p:nvPr>
            <p:ph idx="1"/>
          </p:nvPr>
        </p:nvSpPr>
        <p:spPr/>
        <p:txBody>
          <a:bodyPr>
            <a:normAutofit/>
          </a:bodyPr>
          <a:lstStyle/>
          <a:p>
            <a:r>
              <a:rPr lang="en-ZA" dirty="0"/>
              <a:t>CAR 2.1 - Consider also using opportunity data as outcomes for further analysis.</a:t>
            </a:r>
            <a:br>
              <a:rPr lang="en-ZA" dirty="0"/>
            </a:br>
            <a:r>
              <a:rPr lang="zh-CN" altLang="en-US" sz="2900" dirty="0">
                <a:solidFill>
                  <a:srgbClr val="1F497D"/>
                </a:solidFill>
              </a:rPr>
              <a:t>考虑将机会数据用作进一步分析的结果</a:t>
            </a:r>
            <a:r>
              <a:rPr lang="zh-CN" altLang="en-US" dirty="0"/>
              <a:t>。</a:t>
            </a:r>
            <a:endParaRPr lang="en-ZA" altLang="zh-CN" dirty="0"/>
          </a:p>
        </p:txBody>
      </p:sp>
    </p:spTree>
    <p:extLst>
      <p:ext uri="{BB962C8B-B14F-4D97-AF65-F5344CB8AC3E}">
        <p14:creationId xmlns:p14="http://schemas.microsoft.com/office/powerpoint/2010/main" val="18693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a:xfrm>
            <a:off x="962488" y="1039828"/>
            <a:ext cx="10515600" cy="602284"/>
          </a:xfrm>
        </p:spPr>
        <p:txBody>
          <a:bodyPr/>
          <a:lstStyle/>
          <a:p>
            <a:pPr eaLnBrk="1" hangingPunct="1"/>
            <a:r>
              <a:rPr lang="en-US" altLang="en-US" dirty="0">
                <a:ea typeface="ＭＳ Ｐゴシック" charset="-128"/>
              </a:rPr>
              <a:t>Appraisal Overview</a:t>
            </a:r>
          </a:p>
        </p:txBody>
      </p:sp>
      <p:graphicFrame>
        <p:nvGraphicFramePr>
          <p:cNvPr id="2" name="Object 1">
            <a:extLst>
              <a:ext uri="{FF2B5EF4-FFF2-40B4-BE49-F238E27FC236}">
                <a16:creationId xmlns:a16="http://schemas.microsoft.com/office/drawing/2014/main" id="{F0834E9F-5D77-4D80-9135-468AD546C5ED}"/>
              </a:ext>
            </a:extLst>
          </p:cNvPr>
          <p:cNvGraphicFramePr>
            <a:graphicFrameLocks noChangeAspect="1"/>
          </p:cNvGraphicFramePr>
          <p:nvPr>
            <p:extLst>
              <p:ext uri="{D42A27DB-BD31-4B8C-83A1-F6EECF244321}">
                <p14:modId xmlns:p14="http://schemas.microsoft.com/office/powerpoint/2010/main" val="1508284025"/>
              </p:ext>
            </p:extLst>
          </p:nvPr>
        </p:nvGraphicFramePr>
        <p:xfrm>
          <a:off x="985838" y="2262188"/>
          <a:ext cx="8245475" cy="1431925"/>
        </p:xfrm>
        <a:graphic>
          <a:graphicData uri="http://schemas.openxmlformats.org/presentationml/2006/ole">
            <mc:AlternateContent xmlns:mc="http://schemas.openxmlformats.org/markup-compatibility/2006">
              <mc:Choice xmlns:v="urn:schemas-microsoft-com:vml" Requires="v">
                <p:oleObj spid="_x0000_s2054" name="Macro-Enabled Worksheet" r:id="rId4" imgW="8244911" imgH="1432718" progId="Excel.SheetMacroEnabled.12">
                  <p:link updateAutomatic="1"/>
                </p:oleObj>
              </mc:Choice>
              <mc:Fallback>
                <p:oleObj name="Macro-Enabled Worksheet" r:id="rId4" imgW="8244911" imgH="1432718" progId="Excel.SheetMacroEnabled.12">
                  <p:link updateAutomatic="1"/>
                  <p:pic>
                    <p:nvPicPr>
                      <p:cNvPr id="0" name=""/>
                      <p:cNvPicPr/>
                      <p:nvPr/>
                    </p:nvPicPr>
                    <p:blipFill>
                      <a:blip r:embed="rId5"/>
                      <a:stretch>
                        <a:fillRect/>
                      </a:stretch>
                    </p:blipFill>
                    <p:spPr>
                      <a:xfrm>
                        <a:off x="985838" y="2262188"/>
                        <a:ext cx="8245475" cy="1431925"/>
                      </a:xfrm>
                      <a:prstGeom prst="rect">
                        <a:avLst/>
                      </a:prstGeom>
                    </p:spPr>
                  </p:pic>
                </p:oleObj>
              </mc:Fallback>
            </mc:AlternateContent>
          </a:graphicData>
        </a:graphic>
      </p:graphicFrame>
    </p:spTree>
    <p:extLst>
      <p:ext uri="{BB962C8B-B14F-4D97-AF65-F5344CB8AC3E}">
        <p14:creationId xmlns:p14="http://schemas.microsoft.com/office/powerpoint/2010/main" val="23914731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6AC6-8B5D-4EE0-897A-9EECC0280655}"/>
              </a:ext>
            </a:extLst>
          </p:cNvPr>
          <p:cNvSpPr>
            <a:spLocks noGrp="1"/>
          </p:cNvSpPr>
          <p:nvPr>
            <p:ph type="title"/>
          </p:nvPr>
        </p:nvSpPr>
        <p:spPr>
          <a:xfrm>
            <a:off x="951442" y="908050"/>
            <a:ext cx="10397836" cy="602284"/>
          </a:xfrm>
        </p:spPr>
        <p:txBody>
          <a:bodyPr/>
          <a:lstStyle/>
          <a:p>
            <a:r>
              <a:rPr lang="en-ZA" dirty="0"/>
              <a:t>DEMIXIUM™</a:t>
            </a:r>
          </a:p>
        </p:txBody>
      </p:sp>
      <p:grpSp>
        <p:nvGrpSpPr>
          <p:cNvPr id="14" name="Group 13">
            <a:extLst>
              <a:ext uri="{FF2B5EF4-FFF2-40B4-BE49-F238E27FC236}">
                <a16:creationId xmlns:a16="http://schemas.microsoft.com/office/drawing/2014/main" id="{9BCE02E9-B639-4352-9CD8-7319ACA08735}"/>
              </a:ext>
            </a:extLst>
          </p:cNvPr>
          <p:cNvGrpSpPr/>
          <p:nvPr/>
        </p:nvGrpSpPr>
        <p:grpSpPr>
          <a:xfrm>
            <a:off x="4465481" y="1878295"/>
            <a:ext cx="2719052" cy="4415485"/>
            <a:chOff x="4440140" y="1417173"/>
            <a:chExt cx="2719052" cy="4415485"/>
          </a:xfrm>
        </p:grpSpPr>
        <p:sp>
          <p:nvSpPr>
            <p:cNvPr id="4" name="Arrow: Up 3">
              <a:extLst>
                <a:ext uri="{FF2B5EF4-FFF2-40B4-BE49-F238E27FC236}">
                  <a16:creationId xmlns:a16="http://schemas.microsoft.com/office/drawing/2014/main" id="{2D3100A3-8319-4488-9BD8-FA36065DF984}"/>
                </a:ext>
              </a:extLst>
            </p:cNvPr>
            <p:cNvSpPr/>
            <p:nvPr/>
          </p:nvSpPr>
          <p:spPr>
            <a:xfrm>
              <a:off x="4638776" y="1417173"/>
              <a:ext cx="2321781" cy="3657600"/>
            </a:xfrm>
            <a:prstGeom prst="upArrow">
              <a:avLst/>
            </a:prstGeom>
            <a:solidFill>
              <a:srgbClr val="299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3" name="Picture 2">
              <a:extLst>
                <a:ext uri="{FF2B5EF4-FFF2-40B4-BE49-F238E27FC236}">
                  <a16:creationId xmlns:a16="http://schemas.microsoft.com/office/drawing/2014/main" id="{F78F0F7F-3E23-4ED2-ABCC-98187E77EC22}"/>
                </a:ext>
              </a:extLst>
            </p:cNvPr>
            <p:cNvPicPr>
              <a:picLocks noChangeAspect="1"/>
            </p:cNvPicPr>
            <p:nvPr/>
          </p:nvPicPr>
          <p:blipFill>
            <a:blip r:embed="rId2"/>
            <a:stretch>
              <a:fillRect/>
            </a:stretch>
          </p:blipFill>
          <p:spPr>
            <a:xfrm>
              <a:off x="4440140" y="2583208"/>
              <a:ext cx="2719052" cy="3249450"/>
            </a:xfrm>
            <a:prstGeom prst="rect">
              <a:avLst/>
            </a:prstGeom>
          </p:spPr>
        </p:pic>
      </p:grpSp>
      <p:sp>
        <p:nvSpPr>
          <p:cNvPr id="15" name="TextBox 14">
            <a:extLst>
              <a:ext uri="{FF2B5EF4-FFF2-40B4-BE49-F238E27FC236}">
                <a16:creationId xmlns:a16="http://schemas.microsoft.com/office/drawing/2014/main" id="{8D84EF48-EF5E-49FA-B6A9-E5C80B9C0007}"/>
              </a:ext>
            </a:extLst>
          </p:cNvPr>
          <p:cNvSpPr txBox="1"/>
          <p:nvPr/>
        </p:nvSpPr>
        <p:spPr>
          <a:xfrm>
            <a:off x="951442" y="1307835"/>
            <a:ext cx="3970895" cy="369332"/>
          </a:xfrm>
          <a:prstGeom prst="rect">
            <a:avLst/>
          </a:prstGeom>
          <a:noFill/>
        </p:spPr>
        <p:txBody>
          <a:bodyPr wrap="none" rtlCol="0">
            <a:spAutoFit/>
          </a:bodyPr>
          <a:lstStyle/>
          <a:p>
            <a:r>
              <a:rPr lang="en-ZA" dirty="0"/>
              <a:t>Demixium™ Copyright </a:t>
            </a:r>
            <a:r>
              <a:rPr lang="en-ZA" dirty="0" err="1"/>
              <a:t>Demix</a:t>
            </a:r>
            <a:r>
              <a:rPr lang="en-ZA" dirty="0"/>
              <a:t> 2021-2023</a:t>
            </a:r>
          </a:p>
        </p:txBody>
      </p:sp>
      <p:sp>
        <p:nvSpPr>
          <p:cNvPr id="8" name="TextBox 7">
            <a:extLst>
              <a:ext uri="{FF2B5EF4-FFF2-40B4-BE49-F238E27FC236}">
                <a16:creationId xmlns:a16="http://schemas.microsoft.com/office/drawing/2014/main" id="{C5021C6B-98B3-4617-86D6-C346F83D70CA}"/>
              </a:ext>
            </a:extLst>
          </p:cNvPr>
          <p:cNvSpPr txBox="1"/>
          <p:nvPr/>
        </p:nvSpPr>
        <p:spPr>
          <a:xfrm>
            <a:off x="2777670" y="5844796"/>
            <a:ext cx="6094674" cy="584775"/>
          </a:xfrm>
          <a:prstGeom prst="rect">
            <a:avLst/>
          </a:prstGeom>
          <a:noFill/>
        </p:spPr>
        <p:txBody>
          <a:bodyPr wrap="square">
            <a:spAutoFit/>
          </a:bodyPr>
          <a:lstStyle/>
          <a:p>
            <a:pPr algn="ctr"/>
            <a:r>
              <a:rPr lang="en-ZA" sz="1600" dirty="0">
                <a:hlinkClick r:id="rId3"/>
              </a:rPr>
              <a:t>www.demixium.com</a:t>
            </a:r>
            <a:endParaRPr lang="en-ZA" sz="1600" dirty="0"/>
          </a:p>
          <a:p>
            <a:pPr algn="ctr"/>
            <a:r>
              <a:rPr lang="en-ZA" sz="1600" b="0" i="0" dirty="0">
                <a:solidFill>
                  <a:srgbClr val="000000"/>
                </a:solidFill>
                <a:effectLst/>
                <a:latin typeface="Open Sans"/>
              </a:rPr>
              <a:t>Knowledge | </a:t>
            </a:r>
            <a:r>
              <a:rPr lang="en-ZA" sz="1600" dirty="0">
                <a:solidFill>
                  <a:srgbClr val="000000"/>
                </a:solidFill>
                <a:latin typeface="Open Sans"/>
              </a:rPr>
              <a:t>Performance</a:t>
            </a:r>
            <a:r>
              <a:rPr lang="en-ZA" sz="1600" b="0" i="0" dirty="0">
                <a:solidFill>
                  <a:srgbClr val="000000"/>
                </a:solidFill>
                <a:effectLst/>
                <a:latin typeface="Open Sans"/>
              </a:rPr>
              <a:t> | Results</a:t>
            </a:r>
            <a:r>
              <a:rPr lang="en-ZA" sz="1600" dirty="0"/>
              <a:t> </a:t>
            </a:r>
          </a:p>
        </p:txBody>
      </p:sp>
      <p:sp>
        <p:nvSpPr>
          <p:cNvPr id="9" name="TextBox 8">
            <a:extLst>
              <a:ext uri="{FF2B5EF4-FFF2-40B4-BE49-F238E27FC236}">
                <a16:creationId xmlns:a16="http://schemas.microsoft.com/office/drawing/2014/main" id="{0E56B3AA-4ADA-412B-9A45-4D5AA4F494AE}"/>
              </a:ext>
            </a:extLst>
          </p:cNvPr>
          <p:cNvSpPr txBox="1"/>
          <p:nvPr/>
        </p:nvSpPr>
        <p:spPr>
          <a:xfrm>
            <a:off x="1308059" y="2606819"/>
            <a:ext cx="2719052" cy="2308324"/>
          </a:xfrm>
          <a:prstGeom prst="rect">
            <a:avLst/>
          </a:prstGeom>
          <a:noFill/>
        </p:spPr>
        <p:txBody>
          <a:bodyPr wrap="square" rtlCol="0">
            <a:spAutoFit/>
          </a:bodyPr>
          <a:lstStyle/>
          <a:p>
            <a:pPr algn="ctr"/>
            <a:r>
              <a:rPr lang="en-ZA" dirty="0"/>
              <a:t>Demixium is a collection of best practices to assess an organisation across a variety of domains and best practice models. It is available for free use under the MIT free use license agreement. </a:t>
            </a:r>
          </a:p>
        </p:txBody>
      </p:sp>
      <p:sp>
        <p:nvSpPr>
          <p:cNvPr id="10" name="TextBox 9">
            <a:extLst>
              <a:ext uri="{FF2B5EF4-FFF2-40B4-BE49-F238E27FC236}">
                <a16:creationId xmlns:a16="http://schemas.microsoft.com/office/drawing/2014/main" id="{4E369FE8-DAF2-49E0-852E-C869E262D50E}"/>
              </a:ext>
            </a:extLst>
          </p:cNvPr>
          <p:cNvSpPr txBox="1"/>
          <p:nvPr/>
        </p:nvSpPr>
        <p:spPr>
          <a:xfrm>
            <a:off x="7821539" y="3022317"/>
            <a:ext cx="2719052" cy="1477328"/>
          </a:xfrm>
          <a:prstGeom prst="rect">
            <a:avLst/>
          </a:prstGeom>
          <a:noFill/>
        </p:spPr>
        <p:txBody>
          <a:bodyPr wrap="square" rtlCol="0">
            <a:spAutoFit/>
          </a:bodyPr>
          <a:lstStyle/>
          <a:p>
            <a:pPr algn="ctr"/>
            <a:r>
              <a:rPr lang="en-US" altLang="zh-CN" dirty="0">
                <a:solidFill>
                  <a:srgbClr val="1F497D"/>
                </a:solidFill>
              </a:rPr>
              <a:t>Demixium </a:t>
            </a:r>
            <a:r>
              <a:rPr lang="zh-CN" altLang="en-US" dirty="0">
                <a:solidFill>
                  <a:srgbClr val="1F497D"/>
                </a:solidFill>
              </a:rPr>
              <a:t>是一组最佳实践的集合，用于跨各种领域和最佳实践模型评估组织。 它可根据 </a:t>
            </a:r>
            <a:r>
              <a:rPr lang="en-US" altLang="zh-CN" dirty="0">
                <a:solidFill>
                  <a:srgbClr val="1F497D"/>
                </a:solidFill>
              </a:rPr>
              <a:t>MIT </a:t>
            </a:r>
            <a:r>
              <a:rPr lang="zh-CN" altLang="en-US" dirty="0">
                <a:solidFill>
                  <a:srgbClr val="1F497D"/>
                </a:solidFill>
              </a:rPr>
              <a:t>免费使用许可协议免费使用。</a:t>
            </a:r>
            <a:endParaRPr lang="en-ZA" dirty="0">
              <a:solidFill>
                <a:srgbClr val="1F497D"/>
              </a:solidFill>
            </a:endParaRPr>
          </a:p>
        </p:txBody>
      </p:sp>
    </p:spTree>
    <p:extLst>
      <p:ext uri="{BB962C8B-B14F-4D97-AF65-F5344CB8AC3E}">
        <p14:creationId xmlns:p14="http://schemas.microsoft.com/office/powerpoint/2010/main" val="36369256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438F48CD-7B73-434D-8CB1-0209E90E0D00}"/>
              </a:ext>
            </a:extLst>
          </p:cNvPr>
          <p:cNvGraphicFramePr>
            <a:graphicFrameLocks noChangeAspect="1"/>
          </p:cNvGraphicFramePr>
          <p:nvPr>
            <p:extLst>
              <p:ext uri="{D42A27DB-BD31-4B8C-83A1-F6EECF244321}">
                <p14:modId xmlns:p14="http://schemas.microsoft.com/office/powerpoint/2010/main" val="3014356181"/>
              </p:ext>
            </p:extLst>
          </p:nvPr>
        </p:nvGraphicFramePr>
        <p:xfrm>
          <a:off x="1066800" y="2062162"/>
          <a:ext cx="9059862" cy="1820863"/>
        </p:xfrm>
        <a:graphic>
          <a:graphicData uri="http://schemas.openxmlformats.org/presentationml/2006/ole">
            <mc:AlternateContent xmlns:mc="http://schemas.openxmlformats.org/markup-compatibility/2006">
              <mc:Choice xmlns:v="urn:schemas-microsoft-com:vml" Requires="v">
                <p:oleObj spid="_x0000_s16390" name="Macro-Enabled Worksheet" r:id="rId3" imgW="9060215" imgH="1821172" progId="Excel.SheetMacroEnabled.12">
                  <p:link updateAutomatic="1"/>
                </p:oleObj>
              </mc:Choice>
              <mc:Fallback>
                <p:oleObj name="Macro-Enabled Worksheet" r:id="rId3" imgW="9060215" imgH="1821172" progId="Excel.SheetMacroEnabled.12">
                  <p:link updateAutomatic="1"/>
                  <p:pic>
                    <p:nvPicPr>
                      <p:cNvPr id="0" name=""/>
                      <p:cNvPicPr/>
                      <p:nvPr/>
                    </p:nvPicPr>
                    <p:blipFill>
                      <a:blip r:embed="rId4"/>
                      <a:stretch>
                        <a:fillRect/>
                      </a:stretch>
                    </p:blipFill>
                    <p:spPr>
                      <a:xfrm>
                        <a:off x="1066800" y="2062162"/>
                        <a:ext cx="9059862" cy="1820863"/>
                      </a:xfrm>
                      <a:prstGeom prst="rect">
                        <a:avLst/>
                      </a:prstGeom>
                    </p:spPr>
                  </p:pic>
                </p:oleObj>
              </mc:Fallback>
            </mc:AlternateContent>
          </a:graphicData>
        </a:graphic>
      </p:graphicFrame>
      <p:sp>
        <p:nvSpPr>
          <p:cNvPr id="2" name="Title 1"/>
          <p:cNvSpPr>
            <a:spLocks noGrp="1"/>
          </p:cNvSpPr>
          <p:nvPr>
            <p:ph type="title"/>
          </p:nvPr>
        </p:nvSpPr>
        <p:spPr>
          <a:xfrm>
            <a:off x="703243" y="749147"/>
            <a:ext cx="8153400" cy="935265"/>
          </a:xfrm>
        </p:spPr>
        <p:txBody>
          <a:bodyPr/>
          <a:lstStyle/>
          <a:p>
            <a:r>
              <a:rPr lang="en-ZA" dirty="0"/>
              <a:t>Next steps</a:t>
            </a:r>
          </a:p>
        </p:txBody>
      </p:sp>
    </p:spTree>
    <p:extLst>
      <p:ext uri="{BB962C8B-B14F-4D97-AF65-F5344CB8AC3E}">
        <p14:creationId xmlns:p14="http://schemas.microsoft.com/office/powerpoint/2010/main" val="25926829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Re-appraisal</a:t>
            </a:r>
          </a:p>
        </p:txBody>
      </p:sp>
      <p:sp>
        <p:nvSpPr>
          <p:cNvPr id="5" name="Pentagon 4"/>
          <p:cNvSpPr/>
          <p:nvPr/>
        </p:nvSpPr>
        <p:spPr>
          <a:xfrm flipH="1">
            <a:off x="4904085" y="3665236"/>
            <a:ext cx="4503405" cy="596769"/>
          </a:xfrm>
          <a:prstGeom prst="homePlate">
            <a:avLst/>
          </a:prstGeom>
          <a:solidFill>
            <a:srgbClr val="4584D3">
              <a:alpha val="3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6" name="Pentagon 5"/>
          <p:cNvSpPr/>
          <p:nvPr/>
        </p:nvSpPr>
        <p:spPr>
          <a:xfrm>
            <a:off x="4557975" y="3009156"/>
            <a:ext cx="3775111" cy="612881"/>
          </a:xfrm>
          <a:prstGeom prst="homePlate">
            <a:avLst/>
          </a:prstGeom>
          <a:solidFill>
            <a:srgbClr val="4584D3">
              <a:alpha val="3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7" name="Picture 45" descr="DEV-Module 12.pdf"/>
          <p:cNvPicPr>
            <a:picLocks noChangeAspect="1"/>
          </p:cNvPicPr>
          <p:nvPr/>
        </p:nvPicPr>
        <p:blipFill rotWithShape="1">
          <a:blip r:embed="rId3" cstate="print"/>
          <a:srcRect t="8787" b="16112"/>
          <a:stretch/>
        </p:blipFill>
        <p:spPr bwMode="auto">
          <a:xfrm>
            <a:off x="1972389" y="1706694"/>
            <a:ext cx="6360696" cy="3762121"/>
          </a:xfrm>
          <a:prstGeom prst="rect">
            <a:avLst/>
          </a:prstGeom>
          <a:noFill/>
          <a:ln>
            <a:noFill/>
          </a:ln>
        </p:spPr>
      </p:pic>
      <p:sp>
        <p:nvSpPr>
          <p:cNvPr id="8" name="Title 1"/>
          <p:cNvSpPr txBox="1">
            <a:spLocks/>
          </p:cNvSpPr>
          <p:nvPr/>
        </p:nvSpPr>
        <p:spPr bwMode="auto">
          <a:xfrm>
            <a:off x="5101757" y="3043438"/>
            <a:ext cx="1343772" cy="5443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defPPr>
              <a:defRPr lang="en-US"/>
            </a:defPPr>
            <a:lvl1pPr marL="0" indent="0" algn="ctr" eaLnBrk="1" hangingPunct="1">
              <a:lnSpc>
                <a:spcPct val="89000"/>
              </a:lnSpc>
              <a:spcBef>
                <a:spcPct val="44000"/>
              </a:spcBef>
              <a:buFont typeface="Arial" charset="0"/>
              <a:buNone/>
              <a:defRPr sz="1200">
                <a:latin typeface="Arial" charset="0"/>
                <a:cs typeface="Arial" pitchFamily="34" charset="0"/>
              </a:defRPr>
            </a:lvl1pPr>
            <a:lvl2pPr marL="742950" indent="-285750" eaLnBrk="0" hangingPunct="0">
              <a:spcBef>
                <a:spcPct val="20000"/>
              </a:spcBef>
              <a:buFont typeface="Arial" charset="0"/>
              <a:buChar char="–"/>
              <a:defRPr sz="1800">
                <a:latin typeface="Arial" pitchFamily="34" charset="0"/>
                <a:cs typeface="Arial" pitchFamily="34" charset="0"/>
              </a:defRPr>
            </a:lvl2pPr>
            <a:lvl3pPr marL="1143000" indent="-228600" eaLnBrk="0" hangingPunct="0">
              <a:spcBef>
                <a:spcPct val="20000"/>
              </a:spcBef>
              <a:buFont typeface="Arial" charset="0"/>
              <a:buChar char="•"/>
              <a:defRPr sz="1600">
                <a:latin typeface="Arial" pitchFamily="34" charset="0"/>
                <a:cs typeface="Arial" pitchFamily="34" charset="0"/>
              </a:defRPr>
            </a:lvl3pPr>
            <a:lvl4pPr marL="1600200" indent="-228600" eaLnBrk="0" hangingPunct="0">
              <a:spcBef>
                <a:spcPct val="20000"/>
              </a:spcBef>
              <a:buFont typeface="Arial" charset="0"/>
              <a:buChar char="–"/>
              <a:defRPr sz="1400">
                <a:latin typeface="Arial" pitchFamily="34" charset="0"/>
                <a:cs typeface="Arial" pitchFamily="34" charset="0"/>
              </a:defRPr>
            </a:lvl4pPr>
            <a:lvl5pPr marL="2057400" indent="-228600" eaLnBrk="0" hangingPunct="0">
              <a:spcBef>
                <a:spcPct val="20000"/>
              </a:spcBef>
              <a:buFont typeface="Arial" charset="0"/>
              <a:buChar char="»"/>
              <a:defRPr sz="1400">
                <a:latin typeface="Arial" pitchFamily="34" charset="0"/>
                <a:cs typeface="Arial" pitchFamily="34" charset="0"/>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r>
              <a:rPr lang="en-US" dirty="0"/>
              <a:t>Continuous improvement over next 3 years</a:t>
            </a:r>
          </a:p>
        </p:txBody>
      </p:sp>
      <p:sp>
        <p:nvSpPr>
          <p:cNvPr id="13" name="Title 1"/>
          <p:cNvSpPr txBox="1">
            <a:spLocks/>
          </p:cNvSpPr>
          <p:nvPr/>
        </p:nvSpPr>
        <p:spPr bwMode="auto">
          <a:xfrm>
            <a:off x="4958143" y="3862596"/>
            <a:ext cx="1343772" cy="2156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defPPr>
              <a:defRPr lang="en-US"/>
            </a:defPPr>
            <a:lvl1pPr marL="0" indent="0" algn="ctr" eaLnBrk="1" hangingPunct="1">
              <a:lnSpc>
                <a:spcPct val="89000"/>
              </a:lnSpc>
              <a:spcBef>
                <a:spcPct val="44000"/>
              </a:spcBef>
              <a:buFont typeface="Arial" charset="0"/>
              <a:buNone/>
              <a:defRPr sz="1200">
                <a:latin typeface="Arial" charset="0"/>
                <a:cs typeface="Arial" pitchFamily="34" charset="0"/>
              </a:defRPr>
            </a:lvl1pPr>
            <a:lvl2pPr marL="742950" indent="-285750" eaLnBrk="0" hangingPunct="0">
              <a:spcBef>
                <a:spcPct val="20000"/>
              </a:spcBef>
              <a:buFont typeface="Arial" charset="0"/>
              <a:buChar char="–"/>
              <a:defRPr sz="1800">
                <a:latin typeface="Arial" pitchFamily="34" charset="0"/>
                <a:cs typeface="Arial" pitchFamily="34" charset="0"/>
              </a:defRPr>
            </a:lvl2pPr>
            <a:lvl3pPr marL="1143000" indent="-228600" eaLnBrk="0" hangingPunct="0">
              <a:spcBef>
                <a:spcPct val="20000"/>
              </a:spcBef>
              <a:buFont typeface="Arial" charset="0"/>
              <a:buChar char="•"/>
              <a:defRPr sz="1600">
                <a:latin typeface="Arial" pitchFamily="34" charset="0"/>
                <a:cs typeface="Arial" pitchFamily="34" charset="0"/>
              </a:defRPr>
            </a:lvl3pPr>
            <a:lvl4pPr marL="1600200" indent="-228600" eaLnBrk="0" hangingPunct="0">
              <a:spcBef>
                <a:spcPct val="20000"/>
              </a:spcBef>
              <a:buFont typeface="Arial" charset="0"/>
              <a:buChar char="–"/>
              <a:defRPr sz="1400">
                <a:latin typeface="Arial" pitchFamily="34" charset="0"/>
                <a:cs typeface="Arial" pitchFamily="34" charset="0"/>
              </a:defRPr>
            </a:lvl4pPr>
            <a:lvl5pPr marL="2057400" indent="-228600" eaLnBrk="0" hangingPunct="0">
              <a:spcBef>
                <a:spcPct val="20000"/>
              </a:spcBef>
              <a:buFont typeface="Arial" charset="0"/>
              <a:buChar char="»"/>
              <a:defRPr sz="1400">
                <a:latin typeface="Arial" pitchFamily="34" charset="0"/>
                <a:cs typeface="Arial" pitchFamily="34" charset="0"/>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r>
              <a:rPr lang="en-US" dirty="0"/>
              <a:t>Re appraise</a:t>
            </a:r>
          </a:p>
        </p:txBody>
      </p:sp>
      <p:sp>
        <p:nvSpPr>
          <p:cNvPr id="14" name="Hexagon 13">
            <a:extLst>
              <a:ext uri="{FF2B5EF4-FFF2-40B4-BE49-F238E27FC236}">
                <a16:creationId xmlns:a16="http://schemas.microsoft.com/office/drawing/2014/main" id="{D634449D-A3DC-485A-AC6D-C782A8DB06E5}"/>
              </a:ext>
            </a:extLst>
          </p:cNvPr>
          <p:cNvSpPr/>
          <p:nvPr/>
        </p:nvSpPr>
        <p:spPr>
          <a:xfrm>
            <a:off x="7611632" y="2237448"/>
            <a:ext cx="2508651" cy="2171265"/>
          </a:xfrm>
          <a:prstGeom prst="hexagon">
            <a:avLst/>
          </a:prstGeom>
          <a:solidFill>
            <a:srgbClr val="FF0000"/>
          </a:soli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bg1"/>
              </a:solidFill>
            </a:endParaRPr>
          </a:p>
        </p:txBody>
      </p:sp>
      <p:sp>
        <p:nvSpPr>
          <p:cNvPr id="11" name="Rectangle 3">
            <a:extLst>
              <a:ext uri="{FF2B5EF4-FFF2-40B4-BE49-F238E27FC236}">
                <a16:creationId xmlns:a16="http://schemas.microsoft.com/office/drawing/2014/main" id="{8595402B-6A67-487D-BE45-48413B9C755B}"/>
              </a:ext>
            </a:extLst>
          </p:cNvPr>
          <p:cNvSpPr>
            <a:spLocks noChangeArrowheads="1"/>
          </p:cNvSpPr>
          <p:nvPr/>
        </p:nvSpPr>
        <p:spPr bwMode="auto">
          <a:xfrm>
            <a:off x="2559329" y="5894090"/>
            <a:ext cx="8077200" cy="430887"/>
          </a:xfrm>
          <a:prstGeom prst="rect">
            <a:avLst/>
          </a:prstGeom>
          <a:noFill/>
          <a:ln w="9525">
            <a:noFill/>
            <a:miter lim="800000"/>
            <a:headEnd/>
            <a:tailEnd/>
          </a:ln>
        </p:spPr>
        <p:txBody>
          <a:bodyPr wrap="square" lIns="0" tIns="0" rIns="0" bIns="0">
            <a:spAutoFit/>
          </a:bodyPr>
          <a:lstStyle/>
          <a:p>
            <a:pPr defTabSz="1027113"/>
            <a:r>
              <a:rPr lang="en-US" sz="1400" dirty="0">
                <a:solidFill>
                  <a:schemeClr val="tx2"/>
                </a:solidFill>
                <a:hlinkClick r:id="rId4"/>
              </a:rPr>
              <a:t>The IDEAL Model</a:t>
            </a:r>
            <a:r>
              <a:rPr lang="en-US" sz="1400" dirty="0">
                <a:solidFill>
                  <a:schemeClr val="tx2"/>
                </a:solidFill>
              </a:rPr>
              <a:t> </a:t>
            </a:r>
          </a:p>
          <a:p>
            <a:pPr defTabSz="1027113"/>
            <a:endParaRPr lang="en-US" sz="1400" dirty="0">
              <a:solidFill>
                <a:schemeClr val="tx2"/>
              </a:solidFill>
            </a:endParaRPr>
          </a:p>
        </p:txBody>
      </p:sp>
      <p:graphicFrame>
        <p:nvGraphicFramePr>
          <p:cNvPr id="3" name="Object 2">
            <a:extLst>
              <a:ext uri="{FF2B5EF4-FFF2-40B4-BE49-F238E27FC236}">
                <a16:creationId xmlns:a16="http://schemas.microsoft.com/office/drawing/2014/main" id="{0087D77D-32ED-46B1-B2AA-DF1650A818EF}"/>
              </a:ext>
            </a:extLst>
          </p:cNvPr>
          <p:cNvGraphicFramePr>
            <a:graphicFrameLocks noChangeAspect="1"/>
          </p:cNvGraphicFramePr>
          <p:nvPr>
            <p:extLst>
              <p:ext uri="{D42A27DB-BD31-4B8C-83A1-F6EECF244321}">
                <p14:modId xmlns:p14="http://schemas.microsoft.com/office/powerpoint/2010/main" val="868785520"/>
              </p:ext>
            </p:extLst>
          </p:nvPr>
        </p:nvGraphicFramePr>
        <p:xfrm>
          <a:off x="7449287" y="3009156"/>
          <a:ext cx="2933700" cy="693737"/>
        </p:xfrm>
        <a:graphic>
          <a:graphicData uri="http://schemas.openxmlformats.org/presentationml/2006/ole">
            <mc:AlternateContent xmlns:mc="http://schemas.openxmlformats.org/markup-compatibility/2006">
              <mc:Choice xmlns:v="urn:schemas-microsoft-com:vml" Requires="v">
                <p:oleObj spid="_x0000_s17414" name="Macro-Enabled Worksheet" r:id="rId5" imgW="2933735" imgH="693333" progId="Excel.SheetMacroEnabled.12">
                  <p:link updateAutomatic="1"/>
                </p:oleObj>
              </mc:Choice>
              <mc:Fallback>
                <p:oleObj name="Macro-Enabled Worksheet" r:id="rId5" imgW="2933735" imgH="693333" progId="Excel.SheetMacroEnabled.12">
                  <p:link updateAutomatic="1"/>
                  <p:pic>
                    <p:nvPicPr>
                      <p:cNvPr id="0" name=""/>
                      <p:cNvPicPr/>
                      <p:nvPr/>
                    </p:nvPicPr>
                    <p:blipFill>
                      <a:blip r:embed="rId6"/>
                      <a:stretch>
                        <a:fillRect/>
                      </a:stretch>
                    </p:blipFill>
                    <p:spPr>
                      <a:xfrm>
                        <a:off x="7449287" y="3009156"/>
                        <a:ext cx="2933700" cy="693737"/>
                      </a:xfrm>
                      <a:prstGeom prst="rect">
                        <a:avLst/>
                      </a:prstGeom>
                    </p:spPr>
                  </p:pic>
                </p:oleObj>
              </mc:Fallback>
            </mc:AlternateContent>
          </a:graphicData>
        </a:graphic>
      </p:graphicFrame>
    </p:spTree>
    <p:extLst>
      <p:ext uri="{BB962C8B-B14F-4D97-AF65-F5344CB8AC3E}">
        <p14:creationId xmlns:p14="http://schemas.microsoft.com/office/powerpoint/2010/main" val="1833212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B69704-CCDD-47E9-9932-964965E91D94}"/>
              </a:ext>
            </a:extLst>
          </p:cNvPr>
          <p:cNvSpPr>
            <a:spLocks noGrp="1"/>
          </p:cNvSpPr>
          <p:nvPr>
            <p:ph idx="1"/>
          </p:nvPr>
        </p:nvSpPr>
        <p:spPr/>
        <p:txBody>
          <a:bodyPr/>
          <a:lstStyle/>
          <a:p>
            <a:r>
              <a:rPr lang="en-ZA" dirty="0"/>
              <a:t>CERTIFICATE</a:t>
            </a:r>
          </a:p>
        </p:txBody>
      </p:sp>
    </p:spTree>
    <p:extLst>
      <p:ext uri="{BB962C8B-B14F-4D97-AF65-F5344CB8AC3E}">
        <p14:creationId xmlns:p14="http://schemas.microsoft.com/office/powerpoint/2010/main" val="10288041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00_Data_Reference.xlsm</a:t>
            </a:r>
          </a:p>
          <a:p>
            <a:r>
              <a:rPr lang="en-US" sz="2000" dirty="0"/>
              <a:t>The latest information and version of the Benchmark Appraiser Support Environment (BASE) can be accessed at </a:t>
            </a:r>
            <a:r>
              <a:rPr lang="en-US" sz="2000" dirty="0">
                <a:hlinkClick r:id="rId2"/>
              </a:rPr>
              <a:t>www.demix.org/tools</a:t>
            </a:r>
            <a:r>
              <a:rPr lang="en-US" sz="2000" dirty="0"/>
              <a:t> </a:t>
            </a:r>
          </a:p>
        </p:txBody>
      </p:sp>
    </p:spTree>
    <p:extLst>
      <p:ext uri="{BB962C8B-B14F-4D97-AF65-F5344CB8AC3E}">
        <p14:creationId xmlns:p14="http://schemas.microsoft.com/office/powerpoint/2010/main" val="4154217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p:txBody>
          <a:bodyPr/>
          <a:lstStyle/>
          <a:p>
            <a:pPr eaLnBrk="1" hangingPunct="1"/>
            <a:r>
              <a:rPr lang="en-US" altLang="en-US" dirty="0">
                <a:ea typeface="ＭＳ Ｐゴシック" charset="-128"/>
              </a:rPr>
              <a:t>Appraisal Overview</a:t>
            </a:r>
          </a:p>
        </p:txBody>
      </p:sp>
      <p:graphicFrame>
        <p:nvGraphicFramePr>
          <p:cNvPr id="3" name="Object 2">
            <a:extLst>
              <a:ext uri="{FF2B5EF4-FFF2-40B4-BE49-F238E27FC236}">
                <a16:creationId xmlns:a16="http://schemas.microsoft.com/office/drawing/2014/main" id="{0EB7EFCD-0F5E-4911-B397-E6C1C181361B}"/>
              </a:ext>
            </a:extLst>
          </p:cNvPr>
          <p:cNvGraphicFramePr>
            <a:graphicFrameLocks noChangeAspect="1"/>
          </p:cNvGraphicFramePr>
          <p:nvPr>
            <p:extLst>
              <p:ext uri="{D42A27DB-BD31-4B8C-83A1-F6EECF244321}">
                <p14:modId xmlns:p14="http://schemas.microsoft.com/office/powerpoint/2010/main" val="2077056251"/>
              </p:ext>
            </p:extLst>
          </p:nvPr>
        </p:nvGraphicFramePr>
        <p:xfrm>
          <a:off x="1106488" y="2220913"/>
          <a:ext cx="8245475" cy="1584325"/>
        </p:xfrm>
        <a:graphic>
          <a:graphicData uri="http://schemas.openxmlformats.org/presentationml/2006/ole">
            <mc:AlternateContent xmlns:mc="http://schemas.openxmlformats.org/markup-compatibility/2006">
              <mc:Choice xmlns:v="urn:schemas-microsoft-com:vml" Requires="v">
                <p:oleObj spid="_x0000_s3078" name="Macro-Enabled Worksheet" r:id="rId4" imgW="8244911" imgH="1584944" progId="Excel.SheetMacroEnabled.12">
                  <p:link updateAutomatic="1"/>
                </p:oleObj>
              </mc:Choice>
              <mc:Fallback>
                <p:oleObj name="Macro-Enabled Worksheet" r:id="rId4" imgW="8244911" imgH="1584944" progId="Excel.SheetMacroEnabled.12">
                  <p:link updateAutomatic="1"/>
                  <p:pic>
                    <p:nvPicPr>
                      <p:cNvPr id="0" name=""/>
                      <p:cNvPicPr/>
                      <p:nvPr/>
                    </p:nvPicPr>
                    <p:blipFill>
                      <a:blip r:embed="rId5"/>
                      <a:stretch>
                        <a:fillRect/>
                      </a:stretch>
                    </p:blipFill>
                    <p:spPr>
                      <a:xfrm>
                        <a:off x="1106488" y="2220913"/>
                        <a:ext cx="8245475" cy="1584325"/>
                      </a:xfrm>
                      <a:prstGeom prst="rect">
                        <a:avLst/>
                      </a:prstGeom>
                    </p:spPr>
                  </p:pic>
                </p:oleObj>
              </mc:Fallback>
            </mc:AlternateContent>
          </a:graphicData>
        </a:graphic>
      </p:graphicFrame>
    </p:spTree>
    <p:extLst>
      <p:ext uri="{BB962C8B-B14F-4D97-AF65-F5344CB8AC3E}">
        <p14:creationId xmlns:p14="http://schemas.microsoft.com/office/powerpoint/2010/main" val="2505805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Grp="1" noChangeArrowheads="1"/>
          </p:cNvSpPr>
          <p:nvPr>
            <p:ph type="title"/>
          </p:nvPr>
        </p:nvSpPr>
        <p:spPr/>
        <p:txBody>
          <a:bodyPr/>
          <a:lstStyle/>
          <a:p>
            <a:pPr eaLnBrk="1" hangingPunct="1"/>
            <a:r>
              <a:rPr lang="en-US" altLang="en-US" dirty="0">
                <a:ea typeface="ＭＳ Ｐゴシック" charset="-128"/>
              </a:rPr>
              <a:t>Business and Appraisal Objectives</a:t>
            </a:r>
          </a:p>
        </p:txBody>
      </p:sp>
      <p:graphicFrame>
        <p:nvGraphicFramePr>
          <p:cNvPr id="3" name="Object 2">
            <a:extLst>
              <a:ext uri="{FF2B5EF4-FFF2-40B4-BE49-F238E27FC236}">
                <a16:creationId xmlns:a16="http://schemas.microsoft.com/office/drawing/2014/main" id="{CBD7C3AC-6FAD-48FF-80E6-B156EB53802A}"/>
              </a:ext>
            </a:extLst>
          </p:cNvPr>
          <p:cNvGraphicFramePr>
            <a:graphicFrameLocks noChangeAspect="1"/>
          </p:cNvGraphicFramePr>
          <p:nvPr>
            <p:extLst>
              <p:ext uri="{D42A27DB-BD31-4B8C-83A1-F6EECF244321}">
                <p14:modId xmlns:p14="http://schemas.microsoft.com/office/powerpoint/2010/main" val="694978850"/>
              </p:ext>
            </p:extLst>
          </p:nvPr>
        </p:nvGraphicFramePr>
        <p:xfrm>
          <a:off x="1165225" y="2252663"/>
          <a:ext cx="7437438" cy="1393825"/>
        </p:xfrm>
        <a:graphic>
          <a:graphicData uri="http://schemas.openxmlformats.org/presentationml/2006/ole">
            <mc:AlternateContent xmlns:mc="http://schemas.openxmlformats.org/markup-compatibility/2006">
              <mc:Choice xmlns:v="urn:schemas-microsoft-com:vml" Requires="v">
                <p:oleObj spid="_x0000_s4102" name="Macro-Enabled Worksheet" r:id="rId4" imgW="7437262" imgH="1394342" progId="Excel.SheetMacroEnabled.12">
                  <p:link updateAutomatic="1"/>
                </p:oleObj>
              </mc:Choice>
              <mc:Fallback>
                <p:oleObj name="Macro-Enabled Worksheet" r:id="rId4" imgW="7437262" imgH="1394342" progId="Excel.SheetMacroEnabled.12">
                  <p:link updateAutomatic="1"/>
                  <p:pic>
                    <p:nvPicPr>
                      <p:cNvPr id="0" name=""/>
                      <p:cNvPicPr/>
                      <p:nvPr/>
                    </p:nvPicPr>
                    <p:blipFill>
                      <a:blip r:embed="rId5"/>
                      <a:stretch>
                        <a:fillRect/>
                      </a:stretch>
                    </p:blipFill>
                    <p:spPr>
                      <a:xfrm>
                        <a:off x="1165225" y="2252663"/>
                        <a:ext cx="7437438" cy="1393825"/>
                      </a:xfrm>
                      <a:prstGeom prst="rect">
                        <a:avLst/>
                      </a:prstGeom>
                    </p:spPr>
                  </p:pic>
                </p:oleObj>
              </mc:Fallback>
            </mc:AlternateContent>
          </a:graphicData>
        </a:graphic>
      </p:graphicFrame>
    </p:spTree>
    <p:extLst>
      <p:ext uri="{BB962C8B-B14F-4D97-AF65-F5344CB8AC3E}">
        <p14:creationId xmlns:p14="http://schemas.microsoft.com/office/powerpoint/2010/main" val="148595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057247"/>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a:xfrm>
            <a:off x="1055688" y="1489220"/>
            <a:ext cx="10397837" cy="4531043"/>
          </a:xfrm>
        </p:spPr>
        <p:txBody>
          <a:bodyPr>
            <a:noAutofit/>
          </a:bodyPr>
          <a:lstStyle/>
          <a:p>
            <a:pPr marL="0" indent="0">
              <a:spcBef>
                <a:spcPts val="300"/>
              </a:spcBef>
              <a:buNone/>
            </a:pPr>
            <a:r>
              <a:rPr lang="en-GB" sz="1600" dirty="0">
                <a:solidFill>
                  <a:srgbClr val="000000"/>
                </a:solidFill>
                <a:latin typeface="Arial" panose="020B0604020202020204" pitchFamily="34" charset="0"/>
                <a:ea typeface="Calibri" panose="020F0502020204030204" pitchFamily="34" charset="0"/>
              </a:rPr>
              <a:t>When virtual interviews are planned for the appraisal, then virtual face-to-face (</a:t>
            </a:r>
            <a:r>
              <a:rPr lang="en-GB" sz="1600" dirty="0" err="1">
                <a:solidFill>
                  <a:srgbClr val="000000"/>
                </a:solidFill>
                <a:latin typeface="Arial" panose="020B0604020202020204" pitchFamily="34" charset="0"/>
                <a:ea typeface="Calibri" panose="020F0502020204030204" pitchFamily="34" charset="0"/>
              </a:rPr>
              <a:t>F2F</a:t>
            </a:r>
            <a:r>
              <a:rPr lang="en-GB" sz="1600" dirty="0">
                <a:solidFill>
                  <a:srgbClr val="000000"/>
                </a:solidFill>
                <a:latin typeface="Arial" panose="020B0604020202020204" pitchFamily="34" charset="0"/>
                <a:ea typeface="Calibri" panose="020F0502020204030204" pitchFamily="34" charset="0"/>
              </a:rPr>
              <a:t>) interviews are required to confirm the following:</a:t>
            </a:r>
          </a:p>
          <a:p>
            <a:pPr>
              <a:spcBef>
                <a:spcPts val="300"/>
              </a:spcBef>
            </a:pPr>
            <a:r>
              <a:rPr lang="en-GB" sz="1600" dirty="0">
                <a:solidFill>
                  <a:srgbClr val="000000"/>
                </a:solidFill>
                <a:latin typeface="Arial" panose="020B0604020202020204" pitchFamily="34" charset="0"/>
                <a:ea typeface="Calibri" panose="020F0502020204030204" pitchFamily="34" charset="0"/>
              </a:rPr>
              <a:t>Verifying interviewees are on camera</a:t>
            </a:r>
          </a:p>
          <a:p>
            <a:pPr>
              <a:spcBef>
                <a:spcPts val="300"/>
              </a:spcBef>
            </a:pPr>
            <a:r>
              <a:rPr lang="en-GB" sz="1600" dirty="0">
                <a:solidFill>
                  <a:srgbClr val="000000"/>
                </a:solidFill>
                <a:latin typeface="Arial" panose="020B0604020202020204" pitchFamily="34" charset="0"/>
                <a:ea typeface="Calibri" panose="020F0502020204030204" pitchFamily="34" charset="0"/>
              </a:rPr>
              <a:t>Verifying ATM identities and maximizing their participation</a:t>
            </a:r>
          </a:p>
          <a:p>
            <a:pPr>
              <a:spcBef>
                <a:spcPts val="300"/>
              </a:spcBef>
            </a:pPr>
            <a:r>
              <a:rPr lang="en-GB" sz="1600" dirty="0">
                <a:solidFill>
                  <a:srgbClr val="000000"/>
                </a:solidFill>
                <a:latin typeface="Arial" panose="020B0604020202020204" pitchFamily="34" charset="0"/>
                <a:ea typeface="Calibri" panose="020F0502020204030204" pitchFamily="34" charset="0"/>
              </a:rPr>
              <a:t>Verifying appraisal participant identities, e.g., interviewees, Appraisal Sponsor</a:t>
            </a:r>
          </a:p>
          <a:p>
            <a:pPr>
              <a:spcBef>
                <a:spcPts val="300"/>
              </a:spcBef>
            </a:pPr>
            <a:r>
              <a:rPr lang="en-GB" sz="1600" dirty="0">
                <a:solidFill>
                  <a:srgbClr val="000000"/>
                </a:solidFill>
                <a:latin typeface="Arial" panose="020B0604020202020204" pitchFamily="34" charset="0"/>
                <a:ea typeface="Calibri" panose="020F0502020204030204" pitchFamily="34" charset="0"/>
              </a:rPr>
              <a:t>Verifying only planned appraisal participants are present</a:t>
            </a:r>
          </a:p>
          <a:p>
            <a:pPr>
              <a:spcBef>
                <a:spcPts val="300"/>
              </a:spcBef>
            </a:pPr>
            <a:r>
              <a:rPr lang="en-GB" sz="1600" dirty="0">
                <a:solidFill>
                  <a:srgbClr val="000000"/>
                </a:solidFill>
                <a:latin typeface="Arial" panose="020B0604020202020204" pitchFamily="34" charset="0"/>
                <a:ea typeface="Calibri" panose="020F0502020204030204" pitchFamily="34" charset="0"/>
              </a:rPr>
              <a:t>Verifying that non-attribution and confidentiality rules are being followed, e.g., no other participants are present, physical setting is appropriate</a:t>
            </a:r>
          </a:p>
          <a:p>
            <a:pPr>
              <a:spcBef>
                <a:spcPts val="300"/>
              </a:spcBef>
            </a:pPr>
            <a:r>
              <a:rPr lang="en-GB" sz="1600" dirty="0">
                <a:solidFill>
                  <a:srgbClr val="000000"/>
                </a:solidFill>
                <a:latin typeface="Arial" panose="020B0604020202020204" pitchFamily="34" charset="0"/>
                <a:ea typeface="Calibri" panose="020F0502020204030204" pitchFamily="34" charset="0"/>
              </a:rPr>
              <a:t>Monitoring non-verbal communication and appraisal participant engagement</a:t>
            </a:r>
          </a:p>
          <a:p>
            <a:pPr marL="0" indent="0" algn="l">
              <a:buNone/>
            </a:pPr>
            <a:r>
              <a:rPr lang="zh-CN" altLang="en-US" sz="1600" dirty="0">
                <a:solidFill>
                  <a:srgbClr val="1F497D"/>
                </a:solidFill>
                <a:latin typeface="宋体" panose="02010600030101010101" pitchFamily="2" charset="-122"/>
                <a:ea typeface="宋体" panose="02010600030101010101" pitchFamily="2" charset="-122"/>
              </a:rPr>
              <a:t>当评估计划进行虚拟面试时，需要进行虚拟面对面（</a:t>
            </a:r>
            <a:r>
              <a:rPr lang="en-US" altLang="zh-CN" sz="1600" dirty="0" err="1">
                <a:solidFill>
                  <a:srgbClr val="1F497D"/>
                </a:solidFill>
                <a:latin typeface="宋体" panose="02010600030101010101" pitchFamily="2" charset="-122"/>
                <a:ea typeface="宋体" panose="02010600030101010101" pitchFamily="2" charset="-122"/>
              </a:rPr>
              <a:t>F2F</a:t>
            </a:r>
            <a:r>
              <a:rPr lang="zh-CN" altLang="en-US" sz="1600" dirty="0">
                <a:solidFill>
                  <a:srgbClr val="1F497D"/>
                </a:solidFill>
                <a:latin typeface="宋体" panose="02010600030101010101" pitchFamily="2" charset="-122"/>
                <a:ea typeface="宋体" panose="02010600030101010101" pitchFamily="2" charset="-122"/>
              </a:rPr>
              <a:t>）面试以确认以下内容：</a:t>
            </a:r>
          </a:p>
          <a:p>
            <a:pPr algn="l">
              <a:buFont typeface="Arial" panose="020B0604020202020204" pitchFamily="34" charset="0"/>
              <a:buChar char="•"/>
            </a:pPr>
            <a:r>
              <a:rPr lang="zh-CN" altLang="en-US" sz="1600" dirty="0">
                <a:solidFill>
                  <a:srgbClr val="1F497D"/>
                </a:solidFill>
                <a:latin typeface="宋体" panose="02010600030101010101" pitchFamily="2" charset="-122"/>
                <a:ea typeface="宋体" panose="02010600030101010101" pitchFamily="2" charset="-122"/>
              </a:rPr>
              <a:t>确认受访者出现在摄像头前</a:t>
            </a:r>
          </a:p>
          <a:p>
            <a:pPr algn="l">
              <a:buFont typeface="Arial" panose="020B0604020202020204" pitchFamily="34" charset="0"/>
              <a:buChar char="•"/>
            </a:pPr>
            <a:r>
              <a:rPr lang="zh-CN" altLang="en-US" sz="1600" dirty="0">
                <a:solidFill>
                  <a:srgbClr val="1F497D"/>
                </a:solidFill>
                <a:latin typeface="宋体" panose="02010600030101010101" pitchFamily="2" charset="-122"/>
                <a:ea typeface="宋体" panose="02010600030101010101" pitchFamily="2" charset="-122"/>
              </a:rPr>
              <a:t>验证</a:t>
            </a:r>
            <a:r>
              <a:rPr lang="en-US" altLang="zh-CN" sz="1600" dirty="0">
                <a:solidFill>
                  <a:srgbClr val="1F497D"/>
                </a:solidFill>
                <a:latin typeface="宋体" panose="02010600030101010101" pitchFamily="2" charset="-122"/>
                <a:ea typeface="宋体" panose="02010600030101010101" pitchFamily="2" charset="-122"/>
              </a:rPr>
              <a:t>ATM</a:t>
            </a:r>
            <a:r>
              <a:rPr lang="zh-CN" altLang="en-US" sz="1600" dirty="0">
                <a:solidFill>
                  <a:srgbClr val="1F497D"/>
                </a:solidFill>
                <a:latin typeface="宋体" panose="02010600030101010101" pitchFamily="2" charset="-122"/>
                <a:ea typeface="宋体" panose="02010600030101010101" pitchFamily="2" charset="-122"/>
              </a:rPr>
              <a:t>身份并最大化他们的参与</a:t>
            </a:r>
          </a:p>
          <a:p>
            <a:pPr algn="l">
              <a:buFont typeface="Arial" panose="020B0604020202020204" pitchFamily="34" charset="0"/>
              <a:buChar char="•"/>
            </a:pPr>
            <a:r>
              <a:rPr lang="zh-CN" altLang="en-US" sz="1600" dirty="0">
                <a:solidFill>
                  <a:srgbClr val="1F497D"/>
                </a:solidFill>
                <a:latin typeface="宋体" panose="02010600030101010101" pitchFamily="2" charset="-122"/>
                <a:ea typeface="宋体" panose="02010600030101010101" pitchFamily="2" charset="-122"/>
              </a:rPr>
              <a:t>验证评估参与者的身份，例如，受访者、评估赞助人</a:t>
            </a:r>
          </a:p>
          <a:p>
            <a:pPr algn="l">
              <a:buFont typeface="Arial" panose="020B0604020202020204" pitchFamily="34" charset="0"/>
              <a:buChar char="•"/>
            </a:pPr>
            <a:r>
              <a:rPr lang="zh-CN" altLang="en-US" sz="1600" dirty="0">
                <a:solidFill>
                  <a:srgbClr val="1F497D"/>
                </a:solidFill>
                <a:latin typeface="宋体" panose="02010600030101010101" pitchFamily="2" charset="-122"/>
                <a:ea typeface="宋体" panose="02010600030101010101" pitchFamily="2" charset="-122"/>
              </a:rPr>
              <a:t>确认只有计划中的评估参与者在场</a:t>
            </a:r>
          </a:p>
          <a:p>
            <a:pPr algn="l">
              <a:buFont typeface="Arial" panose="020B0604020202020204" pitchFamily="34" charset="0"/>
              <a:buChar char="•"/>
            </a:pPr>
            <a:r>
              <a:rPr lang="zh-CN" altLang="en-US" sz="1600" dirty="0">
                <a:solidFill>
                  <a:srgbClr val="1F497D"/>
                </a:solidFill>
                <a:latin typeface="宋体" panose="02010600030101010101" pitchFamily="2" charset="-122"/>
                <a:ea typeface="宋体" panose="02010600030101010101" pitchFamily="2" charset="-122"/>
              </a:rPr>
              <a:t>验证非归属和保密规则是否被遵守，例如，没有其他参与者在场，物理环境是否适宜</a:t>
            </a:r>
          </a:p>
          <a:p>
            <a:pPr algn="l">
              <a:buFont typeface="Arial" panose="020B0604020202020204" pitchFamily="34" charset="0"/>
              <a:buChar char="•"/>
            </a:pPr>
            <a:r>
              <a:rPr lang="zh-CN" altLang="en-US" sz="1600" dirty="0">
                <a:solidFill>
                  <a:srgbClr val="1F497D"/>
                </a:solidFill>
                <a:latin typeface="宋体" panose="02010600030101010101" pitchFamily="2" charset="-122"/>
                <a:ea typeface="宋体" panose="02010600030101010101" pitchFamily="2" charset="-122"/>
              </a:rPr>
              <a:t>监控非言语交流和评估参与者的参与度</a:t>
            </a:r>
          </a:p>
          <a:p>
            <a:pPr marL="0" indent="0">
              <a:spcBef>
                <a:spcPts val="300"/>
              </a:spcBef>
              <a:buNone/>
            </a:pPr>
            <a:endParaRPr lang="en-GB" sz="1600" dirty="0">
              <a:solidFill>
                <a:srgbClr val="000000"/>
              </a:solidFill>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29572264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BD4B3B2-3D3C-4F85-B2D6-F89B005D67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8B49826-D5EE-4D24-B649-7C3A19B527D2}">
  <ds:schemaRefs>
    <ds:schemaRef ds:uri="http://schemas.microsoft.com/sharepoint/v3/contenttype/forms"/>
  </ds:schemaRefs>
</ds:datastoreItem>
</file>

<file path=customXml/itemProps3.xml><?xml version="1.0" encoding="utf-8"?>
<ds:datastoreItem xmlns:ds="http://schemas.openxmlformats.org/officeDocument/2006/customXml" ds:itemID="{5F07B0D7-F930-4230-933E-ABA84959494E}">
  <ds:schemaRefs>
    <ds:schemaRef ds:uri="http://purl.org/dc/dcmitype/"/>
    <ds:schemaRef ds:uri="http://schemas.microsoft.com/office/2006/metadata/properties"/>
    <ds:schemaRef ds:uri="72e3a154-4955-46c3-9573-e9dec3e1f195"/>
    <ds:schemaRef ds:uri="http://schemas.microsoft.com/office/2006/documentManagement/types"/>
    <ds:schemaRef ds:uri="http://purl.org/dc/terms/"/>
    <ds:schemaRef ds:uri="http://purl.org/dc/elements/1.1/"/>
    <ds:schemaRef ds:uri="http://schemas.microsoft.com/office/infopath/2007/PartnerControls"/>
    <ds:schemaRef ds:uri="http://schemas.openxmlformats.org/package/2006/metadata/core-properties"/>
    <ds:schemaRef ds:uri="ec500478-62e0-46fc-87f1-cfa988e486b4"/>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1106</TotalTime>
  <Words>4633</Words>
  <Application>Microsoft Office PowerPoint</Application>
  <PresentationFormat>Widescreen</PresentationFormat>
  <Paragraphs>291</Paragraphs>
  <Slides>54</Slides>
  <Notes>15</Notes>
  <HiddenSlides>0</HiddenSlides>
  <MMClips>0</MMClips>
  <ScaleCrop>false</ScaleCrop>
  <HeadingPairs>
    <vt:vector size="8" baseType="variant">
      <vt:variant>
        <vt:lpstr>Fonts Used</vt:lpstr>
      </vt:variant>
      <vt:variant>
        <vt:i4>9</vt:i4>
      </vt:variant>
      <vt:variant>
        <vt:lpstr>Theme</vt:lpstr>
      </vt:variant>
      <vt:variant>
        <vt:i4>1</vt:i4>
      </vt:variant>
      <vt:variant>
        <vt:lpstr>Links</vt:lpstr>
      </vt:variant>
      <vt:variant>
        <vt:i4>19</vt:i4>
      </vt:variant>
      <vt:variant>
        <vt:lpstr>Slide Titles</vt:lpstr>
      </vt:variant>
      <vt:variant>
        <vt:i4>54</vt:i4>
      </vt:variant>
    </vt:vector>
  </HeadingPairs>
  <TitlesOfParts>
    <vt:vector size="83" baseType="lpstr">
      <vt:lpstr>DengXian</vt:lpstr>
      <vt:lpstr>DengXian</vt:lpstr>
      <vt:lpstr>DengXian Light</vt:lpstr>
      <vt:lpstr>DengXian Light</vt:lpstr>
      <vt:lpstr>宋体</vt:lpstr>
      <vt:lpstr>Arial</vt:lpstr>
      <vt:lpstr>Calibri</vt:lpstr>
      <vt:lpstr>Calibri Light</vt:lpstr>
      <vt:lpstr>Open Sans</vt:lpstr>
      <vt:lpstr>Office Theme</vt:lpstr>
      <vt:lpstr>C:\Users\pwjva\Documents\GitHub\CMMITools\2024-05-04to05-10 (A5) C384400 NASA\00_Data_Reference.xlsm!pptxCover!R4C2:R13C2</vt:lpstr>
      <vt:lpstr>C:\Users\pwjva\Documents\GitHub\CMMITools\2024-05-04to05-10 (A5) C384400 NASA\00_Data_Reference.xlsm!pptxCover!R15C2:R17C2</vt:lpstr>
      <vt:lpstr>C:\Users\pwjva\Documents\GitHub\CMMITools\2024-05-04to05-10 (A5) C384400 NASA\00_Data_Reference.xlsm!pptxCover!R22C2</vt:lpstr>
      <vt:lpstr>C:\Users\pwjva\Documents\GitHub\CMMITools\2024-05-04to05-10 (A5) C384400 NASA\00_Data_Reference.xlsm!pptxLink1!R1C1:R7C2</vt:lpstr>
      <vt:lpstr>C:\Users\pwjva\Documents\GitHub\CMMITools\2024-05-04to05-10 (A5) C384400 NASA\00_Data_Reference.xlsm!pptxLink1!R10C1:R18C2</vt:lpstr>
      <vt:lpstr>C:\Users\pwjva\Documents\GitHub\CMMITools\2024-05-04to05-10 (A5) C384400 NASA\00_Data_Reference.xlsm!pptxLink2!R1C1:R4C1</vt:lpstr>
      <vt:lpstr>C:\Users\pwjva\Documents\GitHub\CMMITools\2024-05-04to05-10 (A5) C384400 NASA\00_Data_Reference.xlsm!pptxLink1!R20C1:R31C2</vt:lpstr>
      <vt:lpstr>C:\Users\pwjva\Documents\GitHub\CMMITools\2024-05-04to05-10 (A5) C384400 NASA\00_Data_Reference.xlsm!pptxLink3!R2C1:R24C9</vt:lpstr>
      <vt:lpstr>C:\Users\pwjva\Documents\GitHub\CMMITools\2024-05-04to05-10 (A5) C384400 NASA\00_Data_Reference.xlsm!pptxLink2!R30C1:R35C1</vt:lpstr>
      <vt:lpstr>C:\Users\pwjva\Documents\GitHub\CMMITools\2024-05-04to05-10 (A5) C384400 NASA\00_Data_Reference.xlsm!pptxLink4!R10C1:R27C20</vt:lpstr>
      <vt:lpstr>C:\Users\pwjva\Documents\GitHub\CMMITools\2024-05-04to05-10 (A5) C384400 NASA\00_Data_Reference.xlsm!pptxLink5!R1C1:R11C5</vt:lpstr>
      <vt:lpstr>C:\Users\pwjva\Documents\GitHub\CMMITools\2024-05-04to05-10 (A5) C384400 NASA\00_Data_Reference.xlsm!pptxLink5!R15C1:R21C5</vt:lpstr>
      <vt:lpstr>C:\Users\pwjva\Documents\GitHub\CMMITools\2024-05-04to05-10 (A5) C384400 NASA\00_Data_Reference.xlsm!pptxLink1!R9C4</vt:lpstr>
      <vt:lpstr>C:\Users\pwjva\Documents\GitHub\CMMITools\2024-05-04to05-10 (A5) C384400 NASA\00_Data_Reference.xlsm!pptxLink1!R9C4</vt:lpstr>
      <vt:lpstr>C:\Users\pwjva\Documents\GitHub\CMMITools\2024-05-04to05-10 (A5) C384400 NASA\00_Data_Reference.xlsm!pptxLink6!R2C2:R13C5</vt:lpstr>
      <vt:lpstr>C:\Users\pwjva\Documents\GitHub\CMMITools\2024-05-04to05-10 (A5) C384400 NASA\00_Data_Reference.xlsm!pptxLink7!R2C2:R16C4</vt:lpstr>
      <vt:lpstr>C:\Users\pwjva\Documents\GitHub\CMMITools\2024-05-04to05-10 (A5) C384400 NASA\00_Data_Reference.xlsm!pptxLink7!R18C2:R32C4</vt:lpstr>
      <vt:lpstr>C:\Users\pwjva\Documents\GitHub\CMMITools\2024-05-04to05-10 (A5) C384400 NASA\00_Data_Reference.xlsm!pptxCover!R26C2:R33C4</vt:lpstr>
      <vt:lpstr>C:\Users\pwjva\Documents\GitHub\CMMITools\2024-05-04to05-10 (A5) C384400 NASA\00_Data_Reference.xlsm!pptxCover!R23C7</vt:lpstr>
      <vt:lpstr>PowerPoint Presentation</vt:lpstr>
      <vt:lpstr>PowerPoint Presentation</vt:lpstr>
      <vt:lpstr>Agenda 议程  </vt:lpstr>
      <vt:lpstr>Appraisal Overview  评估概述</vt:lpstr>
      <vt:lpstr>Appraisal Overview</vt:lpstr>
      <vt:lpstr>Appraisal Overview</vt:lpstr>
      <vt:lpstr>Business and Appraisal Objectives</vt:lpstr>
      <vt:lpstr>Appraisal Principles</vt:lpstr>
      <vt:lpstr>Virtual appraisals – Code of Conduct</vt:lpstr>
      <vt:lpstr>Appraisal Team and Support Personnel</vt:lpstr>
      <vt:lpstr>Appraisal Scope – Benchmark Model View</vt:lpstr>
      <vt:lpstr>Appraisal Scope – Organizational Scope</vt:lpstr>
      <vt:lpstr>Appraisal Scope – Organizational Sample</vt:lpstr>
      <vt:lpstr>Appraisal Scope – Organizational Sample </vt:lpstr>
      <vt:lpstr>Appraisal Scope – Organizational Sample</vt:lpstr>
      <vt:lpstr>Findings Definitions – Required Categories</vt:lpstr>
      <vt:lpstr>PowerPoint Presentation</vt:lpstr>
      <vt:lpstr>Practice Area Findings 实践域发现</vt:lpstr>
      <vt:lpstr>Causal Analysis and Resolution (CAR) 原因分析与解决</vt:lpstr>
      <vt:lpstr>Configuration Management (CM) 配置管理</vt:lpstr>
      <vt:lpstr>Decision Analysis and Resolution (DAR) 决策分析与解决</vt:lpstr>
      <vt:lpstr>Estimating (EST) 估算</vt:lpstr>
      <vt:lpstr>Governance (GOV) 管治</vt:lpstr>
      <vt:lpstr>Implementation Infrastructure (II) 实施基础条件</vt:lpstr>
      <vt:lpstr>Managing Performance and Measurement (MPM) 管理绩效与度量</vt:lpstr>
      <vt:lpstr>Monitor and Control (MC) 控制与监督</vt:lpstr>
      <vt:lpstr>Organizational Training (OT) 组织级培训</vt:lpstr>
      <vt:lpstr>Peer Reviews (PR) 同行评审</vt:lpstr>
      <vt:lpstr>Planning (PLAN) 策划</vt:lpstr>
      <vt:lpstr>Process Asset Development (PAD) 过程资产开发</vt:lpstr>
      <vt:lpstr>Process Management (PCM) 过程管理</vt:lpstr>
      <vt:lpstr>Process Quality Assurance (PQA) 过程质量保证</vt:lpstr>
      <vt:lpstr>Product Integration (PI) 产品集成</vt:lpstr>
      <vt:lpstr>Requirements Development and Management (RDM) 需求开发与管理</vt:lpstr>
      <vt:lpstr>Risk and Opportunity Management (RSK) 风险与机会管理</vt:lpstr>
      <vt:lpstr>Technical Solution (TS) 技术解决方案</vt:lpstr>
      <vt:lpstr>Verification and Validation (VV) 验证与确认</vt:lpstr>
      <vt:lpstr>Performance Report 性能报告  </vt:lpstr>
      <vt:lpstr>Ratings 評級</vt:lpstr>
      <vt:lpstr>Ratings for</vt:lpstr>
      <vt:lpstr>Ratings for</vt:lpstr>
      <vt:lpstr>Congratulations!</vt:lpstr>
      <vt:lpstr>Appraisal Team Affirmations – Signature Page</vt:lpstr>
      <vt:lpstr>Annexures 附加展示</vt:lpstr>
      <vt:lpstr>Non model findings</vt:lpstr>
      <vt:lpstr>Non model findings</vt:lpstr>
      <vt:lpstr>Findings Definitions – Optional Findings Categories</vt:lpstr>
      <vt:lpstr>Improvement Opportunities</vt:lpstr>
      <vt:lpstr>Improvement Opportunities - continued</vt:lpstr>
      <vt:lpstr>DEMIXIUM™</vt:lpstr>
      <vt:lpstr>Next steps</vt:lpstr>
      <vt:lpstr>Re-appraisal</vt:lpstr>
      <vt:lpstr>PowerPoint Presentation</vt:lpstr>
      <vt:lpstr>Notice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Pieter van Zyl</dc:creator>
  <cp:lastModifiedBy>Pieter van Zyl</cp:lastModifiedBy>
  <cp:revision>91</cp:revision>
  <cp:lastPrinted>2020-11-23T18:22:15Z</cp:lastPrinted>
  <dcterms:created xsi:type="dcterms:W3CDTF">2020-11-22T06:57:57Z</dcterms:created>
  <dcterms:modified xsi:type="dcterms:W3CDTF">2024-05-13T20:23:02Z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ies>
</file>