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56" r:id="rId5"/>
    <p:sldId id="1547" r:id="rId6"/>
    <p:sldId id="1546" r:id="rId7"/>
    <p:sldId id="1549" r:id="rId8"/>
    <p:sldId id="1545" r:id="rId9"/>
    <p:sldId id="439" r:id="rId10"/>
    <p:sldId id="1476" r:id="rId11"/>
    <p:sldId id="1026" r:id="rId12"/>
    <p:sldId id="1543" r:id="rId13"/>
    <p:sldId id="926" r:id="rId14"/>
    <p:sldId id="1548" r:id="rId15"/>
    <p:sldId id="887" r:id="rId16"/>
    <p:sldId id="888" r:id="rId17"/>
    <p:sldId id="889" r:id="rId18"/>
    <p:sldId id="890" r:id="rId19"/>
    <p:sldId id="891" r:id="rId20"/>
    <p:sldId id="892" r:id="rId21"/>
    <p:sldId id="894" r:id="rId22"/>
    <p:sldId id="895" r:id="rId23"/>
    <p:sldId id="896" r:id="rId24"/>
    <p:sldId id="897" r:id="rId25"/>
    <p:sldId id="898" r:id="rId26"/>
    <p:sldId id="899" r:id="rId27"/>
    <p:sldId id="900" r:id="rId28"/>
    <p:sldId id="901" r:id="rId29"/>
    <p:sldId id="902" r:id="rId30"/>
    <p:sldId id="903" r:id="rId31"/>
    <p:sldId id="904" r:id="rId32"/>
    <p:sldId id="906" r:id="rId33"/>
    <p:sldId id="907" r:id="rId34"/>
    <p:sldId id="298" r:id="rId35"/>
    <p:sldId id="151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27" autoAdjust="0"/>
    <p:restoredTop sz="74379" autoAdjust="0"/>
  </p:normalViewPr>
  <p:slideViewPr>
    <p:cSldViewPr snapToGrid="0">
      <p:cViewPr varScale="1">
        <p:scale>
          <a:sx n="48" d="100"/>
          <a:sy n="48" d="100"/>
        </p:scale>
        <p:origin x="42" y="804"/>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1/29/2022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31</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32</a:t>
            </a:fld>
            <a:endParaRPr lang="en-US"/>
          </a:p>
        </p:txBody>
      </p:sp>
    </p:spTree>
    <p:extLst>
      <p:ext uri="{BB962C8B-B14F-4D97-AF65-F5344CB8AC3E}">
        <p14:creationId xmlns:p14="http://schemas.microsoft.com/office/powerpoint/2010/main" val="389603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2C2" TargetMode="External"/><Relationship Id="rId7" Type="http://schemas.openxmlformats.org/officeDocument/2006/relationships/oleObject" Target="file:///X:\2021-04-12to04-16%20(A5)%20C53517%20SoftMARS\00_Data_Reference.xlsm!pptxCover!R20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32.xml.rels><?xml version="1.0" encoding="UTF-8" standalone="yes"?>
<Relationships xmlns="http://schemas.openxmlformats.org/package/2006/relationships"><Relationship Id="rId3" Type="http://schemas.openxmlformats.org/officeDocument/2006/relationships/hyperlink" Target="http://www.demix.org/too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636774205"/>
              </p:ext>
            </p:extLst>
          </p:nvPr>
        </p:nvGraphicFramePr>
        <p:xfrm>
          <a:off x="3375025" y="2044700"/>
          <a:ext cx="5441950" cy="2901950"/>
        </p:xfrm>
        <a:graphic>
          <a:graphicData uri="http://schemas.openxmlformats.org/presentationml/2006/ole">
            <mc:AlternateContent xmlns:mc="http://schemas.openxmlformats.org/markup-compatibility/2006">
              <mc:Choice xmlns:v="urn:schemas-microsoft-com:vml" Requires="v">
                <p:oleObj spid="_x0000_s2074" name="Macro-Enabled Worksheet" r:id="rId3" imgW="5196769" imgH="2933810" progId="Excel.SheetMacroEnabled.12">
                  <p:link updateAutomatic="1"/>
                </p:oleObj>
              </mc:Choice>
              <mc:Fallback>
                <p:oleObj name="Macro-Enabled Worksheet" r:id="rId3" imgW="5196769" imgH="29338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4"/>
                      <a:stretch>
                        <a:fillRect/>
                      </a:stretch>
                    </p:blipFill>
                    <p:spPr>
                      <a:xfrm>
                        <a:off x="3375025" y="2044700"/>
                        <a:ext cx="5441950" cy="29019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200971033"/>
              </p:ext>
            </p:extLst>
          </p:nvPr>
        </p:nvGraphicFramePr>
        <p:xfrm>
          <a:off x="3375025" y="5383213"/>
          <a:ext cx="5441950" cy="660400"/>
        </p:xfrm>
        <a:graphic>
          <a:graphicData uri="http://schemas.openxmlformats.org/presentationml/2006/ole">
            <mc:AlternateContent xmlns:mc="http://schemas.openxmlformats.org/markup-compatibility/2006">
              <mc:Choice xmlns:v="urn:schemas-microsoft-com:vml" Requires="v">
                <p:oleObj spid="_x0000_s2075" name="Macro-Enabled Worksheet" r:id="rId5" imgW="5196769" imgH="670670" progId="Excel.SheetMacroEnabled.12">
                  <p:link updateAutomatic="1"/>
                </p:oleObj>
              </mc:Choice>
              <mc:Fallback>
                <p:oleObj name="Macro-Enabled Worksheet" r:id="rId5" imgW="5196769" imgH="670670"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6"/>
                      <a:stretch>
                        <a:fillRect/>
                      </a:stretch>
                    </p:blipFill>
                    <p:spPr>
                      <a:xfrm>
                        <a:off x="3375025" y="5383213"/>
                        <a:ext cx="5441950" cy="6604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2315048113"/>
              </p:ext>
            </p:extLst>
          </p:nvPr>
        </p:nvGraphicFramePr>
        <p:xfrm>
          <a:off x="3375025" y="5037138"/>
          <a:ext cx="5441950" cy="271462"/>
        </p:xfrm>
        <a:graphic>
          <a:graphicData uri="http://schemas.openxmlformats.org/presentationml/2006/ole">
            <mc:AlternateContent xmlns:mc="http://schemas.openxmlformats.org/markup-compatibility/2006">
              <mc:Choice xmlns:v="urn:schemas-microsoft-com:vml" Requires="v">
                <p:oleObj spid="_x0000_s2076" name="Macro-Enabled Worksheet" r:id="rId7" imgW="5196769" imgH="274461" progId="Excel.SheetMacroEnabled.12">
                  <p:link updateAutomatic="1"/>
                </p:oleObj>
              </mc:Choice>
              <mc:Fallback>
                <p:oleObj name="Macro-Enabled Worksheet" r:id="rId7" imgW="5196769" imgH="274461"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8"/>
                      <a:stretch>
                        <a:fillRect/>
                      </a:stretch>
                    </p:blipFill>
                    <p:spPr>
                      <a:xfrm>
                        <a:off x="3375025" y="5037138"/>
                        <a:ext cx="5441950" cy="271462"/>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3513404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793206"/>
            <a:ext cx="10631701"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3"/>
              </a:rPr>
              <a:t>www.demix.org</a:t>
            </a:r>
            <a:r>
              <a:rPr lang="en-US" sz="2000" dirty="0">
                <a:hlinkClick r:id="rId3"/>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291909"/>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70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solidFill>
                  <a:srgbClr val="1F497D"/>
                </a:solidFill>
              </a:rPr>
              <a:t>Demixium</a:t>
            </a:r>
            <a:r>
              <a:rPr lang="en-US" altLang="zh-CN" dirty="0">
                <a:solidFill>
                  <a:srgbClr val="1F497D"/>
                </a:solidFill>
              </a:rPr>
              <a:t>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r>
              <a:rPr lang="zh-CN" altLang="en-US" dirty="0"/>
              <a:t>。</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recommended that the presenter reads the findings verbatim.</a:t>
            </a:r>
            <a:br>
              <a:rPr lang="en-ZA" sz="1800" dirty="0"/>
            </a:br>
            <a:r>
              <a:rPr lang="ja-JP" altLang="en-US" sz="1800" dirty="0">
                <a:solidFill>
                  <a:srgbClr val="1F497D"/>
                </a:solidFill>
                <a:latin typeface="宋体" panose="02010600030101010101" pitchFamily="2" charset="-122"/>
                <a:ea typeface="宋体" panose="02010600030101010101" pitchFamily="2" charset="-122"/>
              </a:rPr>
              <a:t>按照</a:t>
            </a:r>
            <a:r>
              <a:rPr lang="en-ZA" sz="1800" dirty="0">
                <a:solidFill>
                  <a:srgbClr val="1F497D"/>
                </a:solidFill>
                <a:latin typeface="宋体" panose="02010600030101010101" pitchFamily="2" charset="-122"/>
                <a:ea typeface="宋体" panose="02010600030101010101" pitchFamily="2" charset="-122"/>
              </a:rPr>
              <a:t>CMMI </a:t>
            </a:r>
            <a:r>
              <a:rPr lang="ja-JP" altLang="en-US" sz="1800" dirty="0">
                <a:solidFill>
                  <a:srgbClr val="1F497D"/>
                </a:solidFill>
                <a:latin typeface="宋体" panose="02010600030101010101" pitchFamily="2" charset="-122"/>
                <a:ea typeface="宋体" panose="02010600030101010101" pitchFamily="2" charset="-122"/>
              </a:rPr>
              <a:t>方法定义文档</a:t>
            </a:r>
            <a:r>
              <a:rPr lang="en-US" altLang="ja-JP" sz="1800" dirty="0">
                <a:solidFill>
                  <a:srgbClr val="1F497D"/>
                </a:solidFill>
                <a:latin typeface="宋体" panose="02010600030101010101" pitchFamily="2" charset="-122"/>
                <a:ea typeface="宋体" panose="02010600030101010101" pitchFamily="2" charset="-122"/>
              </a:rPr>
              <a:t> V2.0 </a:t>
            </a:r>
            <a:r>
              <a:rPr lang="ja-JP" altLang="en-US" sz="1800" dirty="0">
                <a:solidFill>
                  <a:srgbClr val="1F497D"/>
                </a:solidFill>
                <a:latin typeface="宋体" panose="02010600030101010101" pitchFamily="2" charset="-122"/>
                <a:ea typeface="宋体" panose="02010600030101010101" pitchFamily="2" charset="-122"/>
              </a:rPr>
              <a:t>的要求，我们</a:t>
            </a:r>
            <a:r>
              <a:rPr lang="zh-CN" altLang="en-US" sz="1800" dirty="0">
                <a:solidFill>
                  <a:srgbClr val="1F497D"/>
                </a:solidFill>
                <a:latin typeface="宋体" panose="02010600030101010101" pitchFamily="2" charset="-122"/>
                <a:ea typeface="宋体" panose="02010600030101010101" pitchFamily="2" charset="-122"/>
              </a:rPr>
              <a:t>需要以</a:t>
            </a:r>
            <a:r>
              <a:rPr lang="ja-JP" altLang="en-US" sz="1800" dirty="0">
                <a:solidFill>
                  <a:srgbClr val="1F497D"/>
                </a:solidFill>
                <a:latin typeface="宋体" panose="02010600030101010101" pitchFamily="2" charset="-122"/>
                <a:ea typeface="宋体" panose="02010600030101010101" pitchFamily="2" charset="-122"/>
              </a:rPr>
              <a:t>文字</a:t>
            </a:r>
            <a:r>
              <a:rPr lang="zh-CN" altLang="en-US" sz="1800" dirty="0">
                <a:solidFill>
                  <a:srgbClr val="1F497D"/>
                </a:solidFill>
                <a:latin typeface="宋体" panose="02010600030101010101" pitchFamily="2" charset="-122"/>
                <a:ea typeface="宋体" panose="02010600030101010101" pitchFamily="2" charset="-122"/>
              </a:rPr>
              <a:t>形式进行</a:t>
            </a:r>
            <a:r>
              <a:rPr lang="ja-JP" altLang="en-US" sz="1800" dirty="0">
                <a:solidFill>
                  <a:srgbClr val="1F497D"/>
                </a:solidFill>
                <a:latin typeface="宋体" panose="02010600030101010101" pitchFamily="2" charset="-122"/>
                <a:ea typeface="宋体" panose="02010600030101010101" pitchFamily="2" charset="-122"/>
              </a:rPr>
              <a:t>表达</a:t>
            </a:r>
          </a:p>
          <a:p>
            <a:r>
              <a:rPr lang="en-ZA" sz="1800" dirty="0"/>
              <a:t>The 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a:t>
            </a:r>
            <a:r>
              <a:rPr lang="en-US" altLang="zh-CN" sz="1600" dirty="0" err="1">
                <a:solidFill>
                  <a:srgbClr val="1F497D"/>
                </a:solidFill>
              </a:rPr>
              <a:t>ISACA</a:t>
            </a:r>
            <a:r>
              <a:rPr lang="en-US" altLang="zh-CN" sz="1600" dirty="0">
                <a:solidFill>
                  <a:srgbClr val="1F497D"/>
                </a:solidFill>
              </a:rPr>
              <a:t> </a:t>
            </a:r>
            <a:r>
              <a:rPr lang="en-US" altLang="zh-CN" sz="1600" dirty="0" err="1">
                <a:solidFill>
                  <a:srgbClr val="1F497D"/>
                </a:solidFill>
              </a:rPr>
              <a:t>MDD</a:t>
            </a:r>
            <a:r>
              <a:rPr lang="en-US" altLang="zh-CN" sz="1600" dirty="0">
                <a:solidFill>
                  <a:srgbClr val="1F497D"/>
                </a:solidFill>
              </a:rPr>
              <a:t>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endParaRPr lang="en-ZA" sz="1600" b="1"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www.w3.org/XML/1998/namespace"/>
    <ds:schemaRef ds:uri="http://schemas.openxmlformats.org/package/2006/metadata/core-properties"/>
    <ds:schemaRef ds:uri="72e3a154-4955-46c3-9573-e9dec3e1f195"/>
    <ds:schemaRef ds:uri="http://schemas.microsoft.com/office/2006/metadata/properties"/>
    <ds:schemaRef ds:uri="http://schemas.microsoft.com/office/infopath/2007/PartnerControls"/>
    <ds:schemaRef ds:uri="http://schemas.microsoft.com/office/2006/documentManagement/types"/>
    <ds:schemaRef ds:uri="ec500478-62e0-46fc-87f1-cfa988e486b4"/>
    <ds:schemaRef ds:uri="http://purl.org/dc/dcmitype/"/>
    <ds:schemaRef ds:uri="http://purl.org/dc/terms/"/>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610</TotalTime>
  <Words>4283</Words>
  <Application>Microsoft Office PowerPoint</Application>
  <PresentationFormat>Widescreen</PresentationFormat>
  <Paragraphs>242</Paragraphs>
  <Slides>32</Slides>
  <Notes>8</Notes>
  <HiddenSlides>2</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3</vt:i4>
      </vt:variant>
      <vt:variant>
        <vt:lpstr>Slide Titles</vt:lpstr>
      </vt:variant>
      <vt:variant>
        <vt:i4>32</vt:i4>
      </vt:variant>
    </vt:vector>
  </HeadingPairs>
  <TitlesOfParts>
    <vt:vector size="45" baseType="lpstr">
      <vt:lpstr>等线</vt:lpstr>
      <vt:lpstr>等线</vt:lpstr>
      <vt:lpstr>等线 Light</vt:lpstr>
      <vt:lpstr>等线 Light</vt:lpstr>
      <vt:lpstr>宋体</vt:lpstr>
      <vt:lpstr>Arial</vt:lpstr>
      <vt:lpstr>Calibri</vt:lpstr>
      <vt:lpstr>Calibri Light</vt:lpstr>
      <vt:lpstr>Open Sans</vt:lpstr>
      <vt:lpstr>Office Theme</vt:lpstr>
      <vt:lpstr>file:///X:\2021-04-12to04-16 (A5) C53517 SoftMARS\00_Data_Reference.xlsm!pptxCover!R4C2:R12C2</vt:lpstr>
      <vt:lpstr>file:///X:\2021-04-12to04-16 (A5) C53517 SoftMARS\00_Data_Reference.xlsm!pptxCover!R15C2:R17C2</vt:lpstr>
      <vt:lpstr>file:///X:\2021-04-12to04-16 (A5) C53517 SoftMARS\00_Data_Reference.xlsm!pptxCover!R20C2</vt:lpstr>
      <vt:lpstr>PowerPoint Presentation</vt:lpstr>
      <vt:lpstr>CMMI / ISACA Information</vt:lpstr>
      <vt:lpstr>Appraisal Overview  评估概述</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79</cp:revision>
  <dcterms:created xsi:type="dcterms:W3CDTF">2018-03-14T12:19:45Z</dcterms:created>
  <dcterms:modified xsi:type="dcterms:W3CDTF">2022-01-29T02:31:17Z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