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1540" r:id="rId6"/>
    <p:sldId id="493" r:id="rId7"/>
    <p:sldId id="1547" r:id="rId8"/>
    <p:sldId id="1550" r:id="rId9"/>
    <p:sldId id="1541" r:id="rId10"/>
    <p:sldId id="270" r:id="rId11"/>
    <p:sldId id="928" r:id="rId12"/>
    <p:sldId id="913" r:id="rId13"/>
    <p:sldId id="1497" r:id="rId14"/>
    <p:sldId id="1543" r:id="rId15"/>
    <p:sldId id="310" r:id="rId16"/>
    <p:sldId id="274" r:id="rId17"/>
    <p:sldId id="914" r:id="rId18"/>
    <p:sldId id="930" r:id="rId19"/>
    <p:sldId id="1506" r:id="rId20"/>
    <p:sldId id="1507" r:id="rId21"/>
    <p:sldId id="912" r:id="rId22"/>
    <p:sldId id="1498" r:id="rId23"/>
    <p:sldId id="1544" r:id="rId24"/>
    <p:sldId id="887" r:id="rId25"/>
    <p:sldId id="888" r:id="rId26"/>
    <p:sldId id="889" r:id="rId27"/>
    <p:sldId id="890" r:id="rId28"/>
    <p:sldId id="891" r:id="rId29"/>
    <p:sldId id="892" r:id="rId30"/>
    <p:sldId id="894" r:id="rId31"/>
    <p:sldId id="895" r:id="rId32"/>
    <p:sldId id="896" r:id="rId33"/>
    <p:sldId id="897" r:id="rId34"/>
    <p:sldId id="898" r:id="rId35"/>
    <p:sldId id="899" r:id="rId36"/>
    <p:sldId id="900" r:id="rId37"/>
    <p:sldId id="901" r:id="rId38"/>
    <p:sldId id="902" r:id="rId39"/>
    <p:sldId id="903" r:id="rId40"/>
    <p:sldId id="904" r:id="rId41"/>
    <p:sldId id="906" r:id="rId42"/>
    <p:sldId id="907" r:id="rId43"/>
    <p:sldId id="1548" r:id="rId44"/>
    <p:sldId id="910" r:id="rId45"/>
    <p:sldId id="919" r:id="rId46"/>
    <p:sldId id="1538" r:id="rId47"/>
    <p:sldId id="1546" r:id="rId48"/>
    <p:sldId id="360" r:id="rId49"/>
    <p:sldId id="1551" r:id="rId50"/>
    <p:sldId id="1504" r:id="rId51"/>
    <p:sldId id="1500" r:id="rId52"/>
    <p:sldId id="1505" r:id="rId53"/>
    <p:sldId id="1503" r:id="rId54"/>
    <p:sldId id="1510" r:id="rId55"/>
    <p:sldId id="1475" r:id="rId56"/>
    <p:sldId id="989" r:id="rId57"/>
    <p:sldId id="1509" r:id="rId58"/>
    <p:sldId id="15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34" autoAdjust="0"/>
    <p:restoredTop sz="91632" autoAdjust="0"/>
  </p:normalViewPr>
  <p:slideViewPr>
    <p:cSldViewPr snapToGrid="0">
      <p:cViewPr varScale="1">
        <p:scale>
          <a:sx n="75" d="100"/>
          <a:sy n="75" d="100"/>
        </p:scale>
        <p:origin x="302" y="6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1/29/2022</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6</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9</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12</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3C2" TargetMode="External"/><Relationship Id="rId7" Type="http://schemas.openxmlformats.org/officeDocument/2006/relationships/oleObject" Target="file:///X:\2021-04-12to04-16%20(A5)%20C53517%20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X:\2021-04-12to04-16%20(A5)%20C53517%20SoftMARS\00_Data_Reference.xlsm!pptxLink1!R20C1:R31C2"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X:\2021-04-12to04-16%20(A5)%20C53517%20SoftMARS\00_Data_Reference.xlsm!pptxLink3!R2C1:R24C9"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X:\2021-04-12to04-16%20(A5)%20C53517%20SoftMARS\00_Data_Reference.xlsm!pptxLink2!R30C1:R35C1"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X:\2021-04-12to04-16%20(A5)%20C53517%20SoftMARS\00_Data_Reference.xlsm!pptxLink4!R10C1:R27C20" TargetMode="External"/></Relationships>
</file>

<file path=ppt/slides/_rels/slide1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1.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1.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5.emf"/><Relationship Id="rId4" Type="http://schemas.openxmlformats.org/officeDocument/2006/relationships/oleObject" Target="file:///X:\2021-04-12to04-16%20(A5)%20C53517%20SoftMARS\00_Data_Reference.xlsm!pptxLink6!R2C2:R13C5"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6.emf"/></Relationships>
</file>

<file path=ppt/slides/_rels/slide48.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7.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8.emf"/></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9.emf"/><Relationship Id="rId5" Type="http://schemas.openxmlformats.org/officeDocument/2006/relationships/oleObject" Target="file:///X:\2021-04-12to04-16%20(A5)%20C53517%20SoftMARS\00_Data_Reference.xlsm!pptxCover!R23C7" TargetMode="External"/><Relationship Id="rId4" Type="http://schemas.openxmlformats.org/officeDocument/2006/relationships/hyperlink" Target="https://resources.sei.cmu.edu/library/asset-view.cfm?assetid=20208"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C1:R7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1!R10C1:R18C2"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X:\2021-04-12to04-16%20(A5)%20C53517%20SoftMARS\00_Data_Reference.xlsm!pptxLink2!R1C1:R4C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2676018846"/>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spid="_x0000_s1053" name="Macro-Enabled Worksheet" r:id="rId3" imgW="5196769" imgH="3116643" progId="Excel.SheetMacroEnabled.12">
                  <p:link updateAutomatic="1"/>
                </p:oleObj>
              </mc:Choice>
              <mc:Fallback>
                <p:oleObj name="Macro-Enabled Worksheet" r:id="rId3" imgW="5196769" imgH="3116643" progId="Excel.SheetMacroEnabled.12">
                  <p:link updateAutomatic="1"/>
                  <p:pic>
                    <p:nvPicPr>
                      <p:cNvPr id="0" name=""/>
                      <p:cNvPicPr/>
                      <p:nvPr/>
                    </p:nvPicPr>
                    <p:blipFill>
                      <a:blip r:embed="rId4"/>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213371487"/>
              </p:ext>
            </p:extLst>
          </p:nvPr>
        </p:nvGraphicFramePr>
        <p:xfrm>
          <a:off x="3375025" y="5383213"/>
          <a:ext cx="5441950" cy="660400"/>
        </p:xfrm>
        <a:graphic>
          <a:graphicData uri="http://schemas.openxmlformats.org/presentationml/2006/ole">
            <mc:AlternateContent xmlns:mc="http://schemas.openxmlformats.org/markup-compatibility/2006">
              <mc:Choice xmlns:v="urn:schemas-microsoft-com:vml" Requires="v">
                <p:oleObj spid="_x0000_s1054" name="Macro-Enabled Worksheet" r:id="rId5" imgW="5196769" imgH="670670" progId="Excel.SheetMacroEnabled.12">
                  <p:link updateAutomatic="1"/>
                </p:oleObj>
              </mc:Choice>
              <mc:Fallback>
                <p:oleObj name="Macro-Enabled Worksheet" r:id="rId5" imgW="5196769" imgH="670670" progId="Excel.SheetMacroEnabled.12">
                  <p:link updateAutomatic="1"/>
                  <p:pic>
                    <p:nvPicPr>
                      <p:cNvPr id="0" name=""/>
                      <p:cNvPicPr/>
                      <p:nvPr/>
                    </p:nvPicPr>
                    <p:blipFill>
                      <a:blip r:embed="rId6"/>
                      <a:stretch>
                        <a:fillRect/>
                      </a:stretch>
                    </p:blipFill>
                    <p:spPr>
                      <a:xfrm>
                        <a:off x="3375025" y="5383213"/>
                        <a:ext cx="5441950" cy="6604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2231932668"/>
              </p:ext>
            </p:extLst>
          </p:nvPr>
        </p:nvGraphicFramePr>
        <p:xfrm>
          <a:off x="3375025" y="5035550"/>
          <a:ext cx="5441950" cy="271463"/>
        </p:xfrm>
        <a:graphic>
          <a:graphicData uri="http://schemas.openxmlformats.org/presentationml/2006/ole">
            <mc:AlternateContent xmlns:mc="http://schemas.openxmlformats.org/markup-compatibility/2006">
              <mc:Choice xmlns:v="urn:schemas-microsoft-com:vml" Requires="v">
                <p:oleObj spid="_x0000_s1055" name="Macro-Enabled Worksheet" r:id="rId7" imgW="5196769" imgH="274461" progId="Excel.SheetMacroEnabled.12">
                  <p:link updateAutomatic="1"/>
                </p:oleObj>
              </mc:Choice>
              <mc:Fallback>
                <p:oleObj name="Macro-Enabled Worksheet" r:id="rId7" imgW="5196769" imgH="274461" progId="Excel.SheetMacroEnabled.12">
                  <p:link updateAutomatic="1"/>
                  <p:pic>
                    <p:nvPicPr>
                      <p:cNvPr id="0" name=""/>
                      <p:cNvPicPr/>
                      <p:nvPr/>
                    </p:nvPicPr>
                    <p:blipFill>
                      <a:blip r:embed="rId8"/>
                      <a:stretch>
                        <a:fillRect/>
                      </a:stretch>
                    </p:blipFill>
                    <p:spPr>
                      <a:xfrm>
                        <a:off x="3375025" y="5035550"/>
                        <a:ext cx="5441950" cy="271463"/>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4216245191"/>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31" name="Macro-Enabled Worksheet" r:id="rId4" imgW="8244911" imgH="2110850" progId="Excel.SheetMacroEnabled.12">
                  <p:link updateAutomatic="1"/>
                </p:oleObj>
              </mc:Choice>
              <mc:Fallback>
                <p:oleObj name="Macro-Enabled Worksheet" r:id="rId4" imgW="8244911" imgH="2110850"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705078546"/>
              </p:ext>
            </p:extLst>
          </p:nvPr>
        </p:nvGraphicFramePr>
        <p:xfrm>
          <a:off x="1190625" y="1482725"/>
          <a:ext cx="8526463" cy="4781550"/>
        </p:xfrm>
        <a:graphic>
          <a:graphicData uri="http://schemas.openxmlformats.org/presentationml/2006/ole">
            <mc:AlternateContent xmlns:mc="http://schemas.openxmlformats.org/markup-compatibility/2006">
              <mc:Choice xmlns:v="urn:schemas-microsoft-com:vml" Requires="v">
                <p:oleObj spid="_x0000_s6155" name="Macro-Enabled Worksheet" r:id="rId4" imgW="9928683" imgH="5722541" progId="Excel.SheetMacroEnabled.12">
                  <p:link updateAutomatic="1"/>
                </p:oleObj>
              </mc:Choice>
              <mc:Fallback>
                <p:oleObj name="Macro-Enabled Worksheet" r:id="rId4" imgW="9928683" imgH="5722541" progId="Excel.SheetMacroEnabled.12">
                  <p:link updateAutomatic="1"/>
                  <p:pic>
                    <p:nvPicPr>
                      <p:cNvPr id="0" name=""/>
                      <p:cNvPicPr/>
                      <p:nvPr/>
                    </p:nvPicPr>
                    <p:blipFill>
                      <a:blip r:embed="rId5"/>
                      <a:stretch>
                        <a:fillRect/>
                      </a:stretch>
                    </p:blipFill>
                    <p:spPr>
                      <a:xfrm>
                        <a:off x="1190625" y="1482725"/>
                        <a:ext cx="8526463" cy="47815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388764788"/>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spid="_x0000_s7179" name="Macro-Enabled Worksheet" r:id="rId4" imgW="7437262" imgH="1196261" progId="Excel.SheetMacroEnabled.12">
                  <p:link updateAutomatic="1"/>
                </p:oleObj>
              </mc:Choice>
              <mc:Fallback>
                <p:oleObj name="Macro-Enabled Worksheet" r:id="rId4" imgW="7437262" imgH="1196261" progId="Excel.SheetMacroEnabled.12">
                  <p:link updateAutomatic="1"/>
                  <p:pic>
                    <p:nvPicPr>
                      <p:cNvPr id="0" name=""/>
                      <p:cNvPicPr/>
                      <p:nvPr/>
                    </p:nvPicPr>
                    <p:blipFill>
                      <a:blip r:embed="rId5"/>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813912716"/>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spid="_x0000_s8203" name="Macro-Enabled Worksheet" r:id="rId4" imgW="13403403" imgH="4008324" progId="Excel.SheetMacroEnabled.12">
                  <p:link updateAutomatic="1"/>
                </p:oleObj>
              </mc:Choice>
              <mc:Fallback>
                <p:oleObj name="Macro-Enabled Worksheet" r:id="rId4" imgW="13403403" imgH="4008324" progId="Excel.SheetMacroEnabled.12">
                  <p:link updateAutomatic="1"/>
                  <p:pic>
                    <p:nvPicPr>
                      <p:cNvPr id="0" name=""/>
                      <p:cNvPicPr/>
                      <p:nvPr/>
                    </p:nvPicPr>
                    <p:blipFill>
                      <a:blip r:embed="rId5"/>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4182415107"/>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7" name="Macro-Enabled Worksheet" r:id="rId3" imgW="11186302" imgH="3474673" progId="Excel.SheetMacroEnabled.12">
                  <p:link updateAutomatic="1"/>
                </p:oleObj>
              </mc:Choice>
              <mc:Fallback>
                <p:oleObj name="Macro-Enabled Worksheet" r:id="rId3" imgW="11186302" imgH="3474673"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2450223988"/>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51" name="Macro-Enabled Worksheet" r:id="rId3" imgW="11186302" imgH="3474673" progId="Excel.SheetMacroEnabled.12">
                  <p:link updateAutomatic="1"/>
                </p:oleObj>
              </mc:Choice>
              <mc:Fallback>
                <p:oleObj name="Macro-Enabled Worksheet" r:id="rId3" imgW="11186302" imgH="3474673"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1071277754"/>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1275" name="Macro-Enabled Worksheet" r:id="rId5" imgW="3330117" imgH="182833" progId="Excel.SheetMacroEnabled.12">
                  <p:link updateAutomatic="1"/>
                </p:oleObj>
              </mc:Choice>
              <mc:Fallback>
                <p:oleObj name="Macro-Enabled Worksheet" r:id="rId5" imgW="3330117" imgH="182833" progId="Excel.SheetMacroEnabled.12">
                  <p:link updateAutomatic="1"/>
                  <p:pic>
                    <p:nvPicPr>
                      <p:cNvPr id="0" name=""/>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7"/>
          <a:stretch>
            <a:fillRect/>
          </a:stretch>
        </p:blipFill>
        <p:spPr>
          <a:xfrm>
            <a:off x="8971280" y="21729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4041011698"/>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2299" name="Macro-Enabled Worksheet" r:id="rId5" imgW="3330117" imgH="182833" progId="Excel.SheetMacroEnabled.12">
                  <p:link updateAutomatic="1"/>
                </p:oleObj>
              </mc:Choice>
              <mc:Fallback>
                <p:oleObj name="Macro-Enabled Worksheet" r:id="rId5" imgW="3330117" imgH="182833"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7"/>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4008431028"/>
              </p:ext>
            </p:extLst>
          </p:nvPr>
        </p:nvGraphicFramePr>
        <p:xfrm>
          <a:off x="873125" y="2589213"/>
          <a:ext cx="10445750" cy="3470275"/>
        </p:xfrm>
        <a:graphic>
          <a:graphicData uri="http://schemas.openxmlformats.org/presentationml/2006/ole">
            <mc:AlternateContent xmlns:mc="http://schemas.openxmlformats.org/markup-compatibility/2006">
              <mc:Choice xmlns:v="urn:schemas-microsoft-com:vml" Requires="v">
                <p:oleObj spid="_x0000_s13323" name="Macro-Enabled Worksheet" r:id="rId4" imgW="12626375" imgH="4396897" progId="Excel.SheetMacroEnabled.12">
                  <p:link updateAutomatic="1"/>
                </p:oleObj>
              </mc:Choice>
              <mc:Fallback>
                <p:oleObj name="Macro-Enabled Worksheet" r:id="rId4" imgW="12626375" imgH="4396897" progId="Excel.SheetMacroEnabled.12">
                  <p:link updateAutomatic="1"/>
                  <p:pic>
                    <p:nvPicPr>
                      <p:cNvPr id="0" name=""/>
                      <p:cNvPicPr/>
                      <p:nvPr/>
                    </p:nvPicPr>
                    <p:blipFill>
                      <a:blip r:embed="rId5"/>
                      <a:stretch>
                        <a:fillRect/>
                      </a:stretch>
                    </p:blipFill>
                    <p:spPr>
                      <a:xfrm>
                        <a:off x="873125" y="2589213"/>
                        <a:ext cx="10445750" cy="3470275"/>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361140040"/>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47" name="Macro-Enabled Worksheet" r:id="rId3" imgW="8580049" imgH="1988679" progId="Excel.SheetMacroEnabled.12">
                  <p:link updateAutomatic="1"/>
                </p:oleObj>
              </mc:Choice>
              <mc:Fallback>
                <p:oleObj name="Macro-Enabled Worksheet" r:id="rId3" imgW="8580049" imgH="198867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820263099"/>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71" name="Macro-Enabled Worksheet" r:id="rId3" imgW="8580049" imgH="2979624" progId="Excel.SheetMacroEnabled.12">
                  <p:link updateAutomatic="1"/>
                </p:oleObj>
              </mc:Choice>
              <mc:Fallback>
                <p:oleObj name="Macro-Enabled Worksheet" r:id="rId3" imgW="8580049" imgH="2979624"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440396848"/>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spid="_x0000_s16395" name="Macro-Enabled Worksheet" r:id="rId3" imgW="9060215" imgH="1821117" progId="Excel.SheetMacroEnabled.12">
                  <p:link updateAutomatic="1"/>
                </p:oleObj>
              </mc:Choice>
              <mc:Fallback>
                <p:oleObj name="Macro-Enabled Worksheet" r:id="rId3" imgW="9060215" imgH="1821117" progId="Excel.SheetMacroEnabled.12">
                  <p:link updateAutomatic="1"/>
                  <p:pic>
                    <p:nvPicPr>
                      <p:cNvPr id="0" name=""/>
                      <p:cNvPicPr/>
                      <p:nvPr/>
                    </p:nvPicPr>
                    <p:blipFill>
                      <a:blip r:embed="rId4"/>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993544" y="0"/>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720677061"/>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spid="_x0000_s17419" name="Macro-Enabled Worksheet" r:id="rId5" imgW="2933735" imgH="693577" progId="Excel.SheetMacroEnabled.12">
                  <p:link updateAutomatic="1"/>
                </p:oleObj>
              </mc:Choice>
              <mc:Fallback>
                <p:oleObj name="Macro-Enabled Worksheet" r:id="rId5" imgW="2933735" imgH="693577" progId="Excel.SheetMacroEnabled.12">
                  <p:link updateAutomatic="1"/>
                  <p:pic>
                    <p:nvPicPr>
                      <p:cNvPr id="0" name=""/>
                      <p:cNvPicPr/>
                      <p:nvPr/>
                    </p:nvPicPr>
                    <p:blipFill>
                      <a:blip r:embed="rId6"/>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2722861820"/>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59" name="Macro-Enabled Worksheet" r:id="rId4" imgW="8244911" imgH="1432544" progId="Excel.SheetMacroEnabled.12">
                  <p:link updateAutomatic="1"/>
                </p:oleObj>
              </mc:Choice>
              <mc:Fallback>
                <p:oleObj name="Macro-Enabled Worksheet" r:id="rId4" imgW="8244911" imgH="1432544"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98557502"/>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83" name="Macro-Enabled Worksheet" r:id="rId4" imgW="8244911" imgH="1584834" progId="Excel.SheetMacroEnabled.12">
                  <p:link updateAutomatic="1"/>
                </p:oleObj>
              </mc:Choice>
              <mc:Fallback>
                <p:oleObj name="Macro-Enabled Worksheet" r:id="rId4" imgW="8244911" imgH="158483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2887349354"/>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107" name="Macro-Enabled Worksheet" r:id="rId4" imgW="7437262" imgH="1394366" progId="Excel.SheetMacroEnabled.12">
                  <p:link updateAutomatic="1"/>
                </p:oleObj>
              </mc:Choice>
              <mc:Fallback>
                <p:oleObj name="Macro-Enabled Worksheet" r:id="rId4" imgW="7437262" imgH="1394366"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1008</TotalTime>
  <Words>5143</Words>
  <Application>Microsoft Office PowerPoint</Application>
  <PresentationFormat>Widescreen</PresentationFormat>
  <Paragraphs>307</Paragraphs>
  <Slides>55</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55</vt:i4>
      </vt:variant>
    </vt:vector>
  </HeadingPairs>
  <TitlesOfParts>
    <vt:vector size="84" baseType="lpstr">
      <vt:lpstr>等线</vt:lpstr>
      <vt:lpstr>等线</vt:lpstr>
      <vt:lpstr>等线 Light</vt:lpstr>
      <vt:lpstr>等线 Light</vt:lpstr>
      <vt:lpstr>宋体</vt:lpstr>
      <vt:lpstr>Arial</vt:lpstr>
      <vt:lpstr>Calibri</vt:lpstr>
      <vt:lpstr>Calibri Light</vt:lpstr>
      <vt:lpstr>Open Sans</vt:lpstr>
      <vt:lpstr>Office Theme</vt:lpstr>
      <vt:lpstr>file:///X:\2021-04-12to04-16 (A5) C53517 SoftMARS\00_Data_Reference.xlsm!pptxCover!R4C2:R13C2</vt:lpstr>
      <vt:lpstr>file:///X:\2021-04-12to04-16 (A5) C53517 SoftMARS\00_Data_Reference.xlsm!pptxCover!R15C2:R17C2</vt:lpstr>
      <vt:lpstr>file:///X:\2021-04-12to04-16 (A5) C53517 SoftMARS\00_Data_Reference.xlsm!pptxCover!R21C2</vt:lpstr>
      <vt:lpstr>file:///X:\2021-04-12to04-16 (A5) C53517 SoftMARS\00_Data_Reference.xlsm!pptxLink1!R1C1:R7C2</vt:lpstr>
      <vt:lpstr>file:///X:\2021-04-12to04-16 (A5) C53517 SoftMARS\00_Data_Reference.xlsm!pptxLink1!R10C1:R18C2</vt:lpstr>
      <vt:lpstr>file:///X:\2021-04-12to04-16 (A5) C53517 SoftMARS\00_Data_Reference.xlsm!pptxLink2!R1C1:R4C1</vt:lpstr>
      <vt:lpstr>file:///X:\2021-04-12to04-16 (A5) C53517 SoftMARS\00_Data_Reference.xlsm!pptxLink1!R20C1:R31C2</vt:lpstr>
      <vt:lpstr>file:///X:\2021-04-12to04-16 (A5) C53517 SoftMARS\00_Data_Reference.xlsm!pptxLink3!R2C1:R24C9</vt:lpstr>
      <vt:lpstr>file:///X:\2021-04-12to04-16 (A5) C53517 SoftMARS\00_Data_Reference.xlsm!pptxLink2!R30C1:R35C1</vt:lpstr>
      <vt:lpstr>file:///X:\2021-04-12to04-16 (A5) C53517 SoftMARS\00_Data_Reference.xlsm!pptxLink4!R10C1:R27C20</vt:lpstr>
      <vt:lpstr>file:///X:\2021-04-12to04-16 (A5) C53517 SoftMARS\00_Data_Reference.xlsm!pptxLink5!R1C1:R11C5</vt:lpstr>
      <vt:lpstr>file:///X:\2021-04-12to04-16 (A5) C53517 SoftMARS\00_Data_Reference.xlsm!pptxLink5!R15C1:R21C5</vt:lpstr>
      <vt:lpstr>file:///X:\2021-04-12to04-16 (A5) C53517 SoftMARS\00_Data_Reference.xlsm!pptxLink1!R9C4</vt:lpstr>
      <vt:lpstr>file:///X:\2021-04-12to04-16 (A5) C53517 SoftMARS\00_Data_Reference.xlsm!pptxLink1!R9C4</vt:lpstr>
      <vt:lpstr>file:///X:\2021-04-12to04-16 (A5) C53517 SoftMARS\00_Data_Reference.xlsm!pptxLink6!R2C2:R13C5</vt:lpstr>
      <vt:lpstr>file:///X:\2021-04-12to04-16 (A5) C53517 SoftMARS\00_Data_Reference.xlsm!pptxLink7!R2C2:R16C4</vt:lpstr>
      <vt:lpstr>file:///X:\2021-04-12to04-16 (A5) C53517 SoftMARS\00_Data_Reference.xlsm!pptxLink7!R18C2:R32C4</vt:lpstr>
      <vt:lpstr>file:///X:\2021-04-12to04-16 (A5) C53517 SoftMARS\00_Data_Reference.xlsm!pptxCover!R26C2:R33C4</vt:lpstr>
      <vt:lpstr>file:///X:\2021-04-12to04-16 (A5) C53517 SoftMARS\00_Data_Reference.xlsm!pptxCover!R23C7</vt:lpstr>
      <vt:lpstr>PowerPoint Presentation</vt:lpstr>
      <vt:lpstr>CMMI / ISACA Information</vt:lpstr>
      <vt:lpstr>PowerPoint Presentation</vt:lpstr>
      <vt:lpstr>DEMIXIUM™</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78</cp:revision>
  <cp:lastPrinted>2020-11-23T18:22:15Z</cp:lastPrinted>
  <dcterms:created xsi:type="dcterms:W3CDTF">2020-11-22T06:57:57Z</dcterms:created>
  <dcterms:modified xsi:type="dcterms:W3CDTF">2022-01-29T02:24:54Z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