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9"/>
  </p:notesMasterIdLst>
  <p:handoutMasterIdLst>
    <p:handoutMasterId r:id="rId30"/>
  </p:handoutMasterIdLst>
  <p:sldIdLst>
    <p:sldId id="256" r:id="rId5"/>
    <p:sldId id="1544" r:id="rId6"/>
    <p:sldId id="493" r:id="rId7"/>
    <p:sldId id="1547" r:id="rId8"/>
    <p:sldId id="1549" r:id="rId9"/>
    <p:sldId id="270" r:id="rId10"/>
    <p:sldId id="928" r:id="rId11"/>
    <p:sldId id="913" r:id="rId12"/>
    <p:sldId id="1550" r:id="rId13"/>
    <p:sldId id="1551" r:id="rId14"/>
    <p:sldId id="310" r:id="rId15"/>
    <p:sldId id="1513" r:id="rId16"/>
    <p:sldId id="914" r:id="rId17"/>
    <p:sldId id="915" r:id="rId18"/>
    <p:sldId id="1506" r:id="rId19"/>
    <p:sldId id="1507" r:id="rId20"/>
    <p:sldId id="912" r:id="rId21"/>
    <p:sldId id="919" r:id="rId22"/>
    <p:sldId id="1552" r:id="rId23"/>
    <p:sldId id="924" r:id="rId24"/>
    <p:sldId id="1514" r:id="rId25"/>
    <p:sldId id="483" r:id="rId26"/>
    <p:sldId id="298" r:id="rId27"/>
    <p:sldId id="151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4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572"/>
        <p:guide pos="642"/>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image" Target="../media/image4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1/21/2022</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1/21/2022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75815" y="4784449"/>
            <a:ext cx="5409535" cy="391525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Demix</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has LAs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6544296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13</a:t>
            </a:fld>
            <a:endParaRPr lang="en-US"/>
          </a:p>
        </p:txBody>
      </p:sp>
    </p:spTree>
    <p:extLst>
      <p:ext uri="{BB962C8B-B14F-4D97-AF65-F5344CB8AC3E}">
        <p14:creationId xmlns:p14="http://schemas.microsoft.com/office/powerpoint/2010/main" val="609758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ATL can show the chart from the generated random sample, but there must be a description of the sampled projects and their selected CA/PA grouping.</a:t>
            </a:r>
          </a:p>
        </p:txBody>
      </p:sp>
      <p:sp>
        <p:nvSpPr>
          <p:cNvPr id="4" name="Slide Number Placeholder 3"/>
          <p:cNvSpPr>
            <a:spLocks noGrp="1"/>
          </p:cNvSpPr>
          <p:nvPr>
            <p:ph type="sldNum" sz="quarter" idx="10"/>
          </p:nvPr>
        </p:nvSpPr>
        <p:spPr/>
        <p:txBody>
          <a:bodyPr/>
          <a:lstStyle/>
          <a:p>
            <a:fld id="{3FC13DA5-2DE0-6D49-B0F1-8E4B6A1CBA23}" type="slidenum">
              <a:rPr lang="en-US" smtClean="0"/>
              <a:t>14</a:t>
            </a:fld>
            <a:endParaRPr lang="en-US"/>
          </a:p>
        </p:txBody>
      </p:sp>
    </p:spTree>
    <p:extLst>
      <p:ext uri="{BB962C8B-B14F-4D97-AF65-F5344CB8AC3E}">
        <p14:creationId xmlns:p14="http://schemas.microsoft.com/office/powerpoint/2010/main" val="4143320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17</a:t>
            </a:fld>
            <a:endParaRPr lang="en-US"/>
          </a:p>
        </p:txBody>
      </p:sp>
    </p:spTree>
    <p:extLst>
      <p:ext uri="{BB962C8B-B14F-4D97-AF65-F5344CB8AC3E}">
        <p14:creationId xmlns:p14="http://schemas.microsoft.com/office/powerpoint/2010/main" val="1265810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each practice, enter the OU-Level characterization (FM, LM, PM, DM, NY). The chart will set a color.</a:t>
            </a:r>
          </a:p>
          <a:p>
            <a:endParaRPr lang="en-US"/>
          </a:p>
          <a:p>
            <a:r>
              <a:rPr lang="en-US"/>
              <a:t>Based on the characterizations of all practices in each practice level, set the Practice Level rating to “S” (Satisfied) or “U” (Unsatisfied).</a:t>
            </a:r>
          </a:p>
          <a:p>
            <a:endParaRPr lang="en-US"/>
          </a:p>
          <a:p>
            <a:r>
              <a:rPr lang="en-US"/>
              <a:t>The PA Rating is the Highest Practice Level at which all practices for it, and all lower Practice Levels, are Satisfied.</a:t>
            </a:r>
          </a:p>
          <a:p>
            <a:endParaRPr lang="en-US"/>
          </a:p>
          <a:p>
            <a:pPr marL="0" marR="0" indent="0" algn="l" defTabSz="914400" rtl="0" eaLnBrk="1" fontAlgn="auto" latinLnBrk="0" hangingPunct="1">
              <a:lnSpc>
                <a:spcPct val="100000"/>
              </a:lnSpc>
              <a:spcBef>
                <a:spcPts val="0"/>
              </a:spcBef>
              <a:spcAft>
                <a:spcPts val="0"/>
              </a:spcAft>
              <a:buClrTx/>
              <a:buSzTx/>
              <a:buFontTx/>
              <a:buNone/>
              <a:tabLst/>
              <a:defRPr/>
            </a:pPr>
            <a:r>
              <a:rPr lang="en-US"/>
              <a:t>For details, see the MDD, Activity 2.3.2 Determine Practice Group Ratings, and Activity </a:t>
            </a:r>
            <a:r>
              <a:rPr lang="en-US" b="0"/>
              <a:t>2.3.3 </a:t>
            </a:r>
            <a:r>
              <a:rPr lang="en-US" sz="1200" b="0" kern="1200">
                <a:solidFill>
                  <a:schemeClr val="tx1"/>
                </a:solidFill>
                <a:effectLst/>
                <a:latin typeface="+mn-lt"/>
                <a:ea typeface="+mn-ea"/>
                <a:cs typeface="+mn-cs"/>
              </a:rPr>
              <a:t>Determine Practice Area and Maturity Level or Capability Level Profile Rating.</a:t>
            </a:r>
            <a:endParaRPr lang="en-US" b="0"/>
          </a:p>
        </p:txBody>
      </p:sp>
      <p:sp>
        <p:nvSpPr>
          <p:cNvPr id="4" name="Slide Number Placeholder 3"/>
          <p:cNvSpPr>
            <a:spLocks noGrp="1"/>
          </p:cNvSpPr>
          <p:nvPr>
            <p:ph type="sldNum" sz="quarter" idx="10"/>
          </p:nvPr>
        </p:nvSpPr>
        <p:spPr/>
        <p:txBody>
          <a:bodyPr/>
          <a:lstStyle/>
          <a:p>
            <a:fld id="{3FC13DA5-2DE0-6D49-B0F1-8E4B6A1CBA23}" type="slidenum">
              <a:rPr lang="en-US" smtClean="0"/>
              <a:t>18</a:t>
            </a:fld>
            <a:endParaRPr lang="en-US"/>
          </a:p>
        </p:txBody>
      </p:sp>
    </p:spTree>
    <p:extLst>
      <p:ext uri="{BB962C8B-B14F-4D97-AF65-F5344CB8AC3E}">
        <p14:creationId xmlns:p14="http://schemas.microsoft.com/office/powerpoint/2010/main" val="3892804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CE611DA0-981B-B047-981C-E490A72360DD}" type="slidenum">
              <a:rPr lang="en-US" altLang="en-US" sz="1200" b="0">
                <a:solidFill>
                  <a:schemeClr val="tx1"/>
                </a:solidFill>
              </a:rPr>
              <a:pPr/>
              <a:t>23</a:t>
            </a:fld>
            <a:endParaRPr lang="en-US" altLang="en-US" sz="1200" b="0">
              <a:solidFill>
                <a:schemeClr val="tx1"/>
              </a:solidFill>
            </a:endParaRPr>
          </a:p>
        </p:txBody>
      </p:sp>
      <p:sp>
        <p:nvSpPr>
          <p:cNvPr id="66562" name="Rectangle 2"/>
          <p:cNvSpPr>
            <a:spLocks noGrp="1" noRot="1" noChangeAspect="1" noChangeArrowheads="1" noTextEdit="1"/>
          </p:cNvSpPr>
          <p:nvPr>
            <p:ph type="sldImg"/>
          </p:nvPr>
        </p:nvSpPr>
        <p:spPr>
          <a:xfrm>
            <a:off x="1025525" y="231775"/>
            <a:ext cx="4959350" cy="2790825"/>
          </a:xfrm>
          <a:ln/>
        </p:spPr>
      </p:sp>
      <p:sp>
        <p:nvSpPr>
          <p:cNvPr id="66563" name="Rectangle 3"/>
          <p:cNvSpPr>
            <a:spLocks noGrp="1" noChangeArrowheads="1"/>
          </p:cNvSpPr>
          <p:nvPr>
            <p:ph type="body" idx="1"/>
          </p:nvPr>
        </p:nvSpPr>
        <p:spPr>
          <a:xfrm>
            <a:off x="546100" y="3098800"/>
            <a:ext cx="6075363" cy="5576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355928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 in this section should come from the appraisal plan. The idea here is not to duplicate the contents of the plan, but to provide a summary for the Appraisal Sponsor, and the personnel from the OU who will see these findings.</a:t>
            </a:r>
          </a:p>
          <a:p>
            <a:endParaRPr lang="en-US" dirty="0"/>
          </a:p>
          <a:p>
            <a:r>
              <a:rPr lang="en-US" dirty="0"/>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5</a:t>
            </a:fld>
            <a:endParaRPr lang="en-US" dirty="0"/>
          </a:p>
        </p:txBody>
      </p:sp>
    </p:spTree>
    <p:extLst>
      <p:ext uri="{BB962C8B-B14F-4D97-AF65-F5344CB8AC3E}">
        <p14:creationId xmlns:p14="http://schemas.microsoft.com/office/powerpoint/2010/main" val="3320220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6</a:t>
            </a:fld>
            <a:endParaRPr lang="en-US" altLang="en-US" sz="1200" b="0">
              <a:solidFill>
                <a:schemeClr val="tx1"/>
              </a:solidFill>
            </a:endParaRPr>
          </a:p>
        </p:txBody>
      </p:sp>
    </p:spTree>
    <p:extLst>
      <p:ext uri="{BB962C8B-B14F-4D97-AF65-F5344CB8AC3E}">
        <p14:creationId xmlns:p14="http://schemas.microsoft.com/office/powerpoint/2010/main" val="3161872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7</a:t>
            </a:fld>
            <a:endParaRPr lang="en-US" altLang="en-US" sz="1200" b="0">
              <a:solidFill>
                <a:schemeClr val="tx1"/>
              </a:solidFill>
            </a:endParaRPr>
          </a:p>
        </p:txBody>
      </p:sp>
    </p:spTree>
    <p:extLst>
      <p:ext uri="{BB962C8B-B14F-4D97-AF65-F5344CB8AC3E}">
        <p14:creationId xmlns:p14="http://schemas.microsoft.com/office/powerpoint/2010/main" val="2646704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ea typeface="ＭＳ Ｐゴシック"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4B35EA84-EF00-9842-8E6A-A2B5DD6BA8D8}" type="slidenum">
              <a:rPr lang="en-US" altLang="en-US" sz="1200" b="0">
                <a:solidFill>
                  <a:schemeClr val="tx1"/>
                </a:solidFill>
              </a:rPr>
              <a:pPr/>
              <a:t>8</a:t>
            </a:fld>
            <a:endParaRPr lang="en-US" altLang="en-US" sz="1200" b="0">
              <a:solidFill>
                <a:schemeClr val="tx1"/>
              </a:solidFill>
            </a:endParaRPr>
          </a:p>
        </p:txBody>
      </p:sp>
    </p:spTree>
    <p:extLst>
      <p:ext uri="{BB962C8B-B14F-4D97-AF65-F5344CB8AC3E}">
        <p14:creationId xmlns:p14="http://schemas.microsoft.com/office/powerpoint/2010/main" val="1570466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dirty="0"/>
              <a:t>2, non – your name will not appear in any reports        </a:t>
            </a:r>
          </a:p>
          <a:p>
            <a:r>
              <a:rPr lang="en-ZA" altLang="zh-CN" baseline="0" dirty="0"/>
              <a:t>collaboratively –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100" b="1">
                <a:solidFill>
                  <a:srgbClr val="000000"/>
                </a:solidFill>
                <a:latin typeface="Arial" charset="0"/>
                <a:ea typeface="ＭＳ Ｐゴシック" charset="-128"/>
              </a:defRPr>
            </a:lvl1pPr>
            <a:lvl2pPr marL="742950" indent="-285750" defTabSz="930275">
              <a:defRPr sz="1100" b="1">
                <a:solidFill>
                  <a:srgbClr val="000000"/>
                </a:solidFill>
                <a:latin typeface="Arial" charset="0"/>
                <a:ea typeface="ＭＳ Ｐゴシック" charset="-128"/>
              </a:defRPr>
            </a:lvl2pPr>
            <a:lvl3pPr marL="1143000" indent="-228600" defTabSz="930275">
              <a:defRPr sz="1100" b="1">
                <a:solidFill>
                  <a:srgbClr val="000000"/>
                </a:solidFill>
                <a:latin typeface="Arial" charset="0"/>
                <a:ea typeface="ＭＳ Ｐゴシック" charset="-128"/>
              </a:defRPr>
            </a:lvl3pPr>
            <a:lvl4pPr marL="1600200" indent="-228600" defTabSz="930275">
              <a:defRPr sz="1100" b="1">
                <a:solidFill>
                  <a:srgbClr val="000000"/>
                </a:solidFill>
                <a:latin typeface="Arial" charset="0"/>
                <a:ea typeface="ＭＳ Ｐゴシック" charset="-128"/>
              </a:defRPr>
            </a:lvl4pPr>
            <a:lvl5pPr marL="2057400" indent="-228600" defTabSz="930275">
              <a:defRPr sz="1100" b="1">
                <a:solidFill>
                  <a:srgbClr val="000000"/>
                </a:solidFill>
                <a:latin typeface="Arial" charset="0"/>
                <a:ea typeface="ＭＳ Ｐゴシック" charset="-128"/>
              </a:defRPr>
            </a:lvl5pPr>
            <a:lvl6pPr marL="25146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9pPr>
          </a:lstStyle>
          <a:p>
            <a:fld id="{8BEF3818-E2D8-F947-8FE2-5E7634526F96}" type="slidenum">
              <a:rPr lang="en-US" altLang="en-US" sz="1200" b="0">
                <a:solidFill>
                  <a:schemeClr val="tx1"/>
                </a:solidFill>
              </a:rPr>
              <a:pPr/>
              <a:t>11</a:t>
            </a:fld>
            <a:endParaRPr lang="en-US" altLang="en-US" sz="1200" b="0">
              <a:solidFill>
                <a:schemeClr val="tx1"/>
              </a:solidFill>
            </a:endParaRPr>
          </a:p>
        </p:txBody>
      </p:sp>
      <p:sp>
        <p:nvSpPr>
          <p:cNvPr id="36866" name="Rectangle 2"/>
          <p:cNvSpPr>
            <a:spLocks noGrp="1" noRot="1" noChangeAspect="1" noChangeArrowheads="1" noTextEdit="1"/>
          </p:cNvSpPr>
          <p:nvPr>
            <p:ph type="sldImg"/>
          </p:nvPr>
        </p:nvSpPr>
        <p:spPr>
          <a:xfrm>
            <a:off x="236538" y="614363"/>
            <a:ext cx="6534150" cy="3676650"/>
          </a:xfrm>
          <a:ln/>
        </p:spPr>
      </p:sp>
      <p:sp>
        <p:nvSpPr>
          <p:cNvPr id="36867" name="Rectangle 3"/>
          <p:cNvSpPr>
            <a:spLocks noGrp="1" noChangeArrowheads="1"/>
          </p:cNvSpPr>
          <p:nvPr>
            <p:ph type="body" idx="1"/>
          </p:nvPr>
        </p:nvSpPr>
        <p:spPr>
          <a:xfrm>
            <a:off x="933450" y="4416425"/>
            <a:ext cx="5141913"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a:ea typeface="ＭＳ Ｐゴシック" charset="-128"/>
              </a:rPr>
              <a:t>Take basic information from the appraisal plan.</a:t>
            </a:r>
          </a:p>
        </p:txBody>
      </p:sp>
    </p:spTree>
    <p:extLst>
      <p:ext uri="{BB962C8B-B14F-4D97-AF65-F5344CB8AC3E}">
        <p14:creationId xmlns:p14="http://schemas.microsoft.com/office/powerpoint/2010/main" val="14189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Make sure the version of the model is correct when this slide is built. Replace the bold, italicized </a:t>
            </a:r>
            <a:r>
              <a:rPr lang="en-US" b="1" i="1"/>
              <a:t>x</a:t>
            </a:r>
            <a:r>
              <a:rPr lang="en-US" b="0" i="0"/>
              <a:t> with the correct version number.</a:t>
            </a:r>
            <a:endParaRPr lang="en-US"/>
          </a:p>
          <a:p>
            <a:endParaRPr lang="en-US"/>
          </a:p>
        </p:txBody>
      </p:sp>
      <p:sp>
        <p:nvSpPr>
          <p:cNvPr id="4" name="Slide Number Placeholder 3"/>
          <p:cNvSpPr>
            <a:spLocks noGrp="1"/>
          </p:cNvSpPr>
          <p:nvPr>
            <p:ph type="sldNum" sz="quarter" idx="5"/>
          </p:nvPr>
        </p:nvSpPr>
        <p:spPr/>
        <p:txBody>
          <a:bodyPr/>
          <a:lstStyle/>
          <a:p>
            <a:fld id="{3FC13DA5-2DE0-6D49-B0F1-8E4B6A1CBA23}" type="slidenum">
              <a:rPr lang="en-US" smtClean="0"/>
              <a:t>12</a:t>
            </a:fld>
            <a:endParaRPr lang="en-US"/>
          </a:p>
        </p:txBody>
      </p:sp>
    </p:spTree>
    <p:extLst>
      <p:ext uri="{BB962C8B-B14F-4D97-AF65-F5344CB8AC3E}">
        <p14:creationId xmlns:p14="http://schemas.microsoft.com/office/powerpoint/2010/main" val="3921174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121920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13" name="Picture 2">
            <a:extLst>
              <a:ext uri="{FF2B5EF4-FFF2-40B4-BE49-F238E27FC236}">
                <a16:creationId xmlns:a16="http://schemas.microsoft.com/office/drawing/2014/main" id="{D32B81C3-8382-4113-BAD0-010A13E4DDA8}"/>
              </a:ext>
            </a:extLst>
          </p:cNvPr>
          <p:cNvPicPr>
            <a:picLocks noChangeAspect="1" noChangeArrowheads="1"/>
          </p:cNvPicPr>
          <p:nvPr userDrawn="1"/>
        </p:nvPicPr>
        <p:blipFill>
          <a:blip r:embed="rId16" cstate="print">
            <a:extLst>
              <a:ext uri="{BEBA8EAE-BF5A-486C-A8C5-ECC9F3942E4B}">
                <a14:imgProps xmlns:a14="http://schemas.microsoft.com/office/drawing/2010/main">
                  <a14:imgLayer r:embed="rId17">
                    <a14:imgEffect>
                      <a14:backgroundRemoval t="8280" b="89809" l="7505" r="89452">
                        <a14:foregroundMark x1="11765" y1="60510" x2="22110" y2="29936"/>
                        <a14:foregroundMark x1="15416" y1="18471" x2="13793" y2="61783"/>
                        <a14:foregroundMark x1="8722" y1="29936" x2="9331" y2="54140"/>
                        <a14:foregroundMark x1="7911" y1="33121" x2="9331" y2="56051"/>
                        <a14:foregroundMark x1="7505" y1="43949" x2="10345" y2="57962"/>
                        <a14:foregroundMark x1="7911" y1="51592" x2="7911" y2="51592"/>
                        <a14:foregroundMark x1="8316" y1="53503" x2="8316" y2="54140"/>
                        <a14:foregroundMark x1="9128" y1="57325" x2="9128" y2="57325"/>
                        <a14:foregroundMark x1="22718" y1="25478" x2="22718" y2="25478"/>
                        <a14:foregroundMark x1="7302" y1="76433" x2="9533" y2="75796"/>
                        <a14:foregroundMark x1="35953" y1="33121" x2="37728" y2="29936"/>
                        <a14:foregroundMark x1="47606" y1="56051" x2="47059" y2="61783"/>
                        <a14:foregroundMark x1="47667" y1="55414" x2="47606" y2="56051"/>
                        <a14:foregroundMark x1="47728" y1="54777" x2="47667" y2="55414"/>
                        <a14:foregroundMark x1="48276" y1="49045" x2="47728" y2="54777"/>
                        <a14:foregroundMark x1="56998" y1="61783" x2="67140" y2="61783"/>
                        <a14:foregroundMark x1="75254" y1="36943" x2="75254" y2="59236"/>
                        <a14:foregroundMark x1="74848" y1="25478" x2="74848" y2="25478"/>
                        <a14:foregroundMark x1="82556" y1="41401" x2="87424" y2="61783"/>
                        <a14:foregroundMark x1="58824" y1="59873" x2="58824" y2="59873"/>
                        <a14:foregroundMark x1="59026" y1="60510" x2="59026" y2="60510"/>
                        <a14:foregroundMark x1="58824" y1="61783" x2="58824" y2="61783"/>
                        <a14:foregroundMark x1="59229" y1="60510" x2="59229" y2="60510"/>
                        <a14:foregroundMark x1="59229" y1="60510" x2="59229" y2="60510"/>
                        <a14:foregroundMark x1="8316" y1="29936" x2="22515" y2="59873"/>
                        <a14:foregroundMark x1="22515" y1="59873" x2="8316" y2="29299"/>
                        <a14:foregroundMark x1="8316" y1="73885" x2="9128" y2="72611"/>
                        <a14:foregroundMark x1="30020" y1="47771" x2="30020" y2="47771"/>
                        <a14:foregroundMark x1="34280" y1="38854" x2="34280" y2="38854"/>
                        <a14:foregroundMark x1="34686" y1="44586" x2="34686" y2="44586"/>
                        <a14:foregroundMark x1="34888" y1="44586" x2="34888" y2="44586"/>
                        <a14:foregroundMark x1="34888" y1="45860" x2="34888" y2="45860"/>
                        <a14:foregroundMark x1="34888" y1="42038" x2="34888" y2="42038"/>
                        <a14:foregroundMark x1="34888" y1="32484" x2="34888" y2="32484"/>
                        <a14:foregroundMark x1="34888" y1="34395" x2="34888" y2="34395"/>
                        <a14:foregroundMark x1="34888" y1="33758" x2="34686" y2="46497"/>
                        <a14:foregroundMark x1="34686" y1="33121" x2="34888" y2="36306"/>
                        <a14:foregroundMark x1="34888" y1="45860" x2="34888" y2="47134"/>
                        <a14:foregroundMark x1="34888" y1="47771" x2="35091" y2="48408"/>
                        <a14:backgroundMark x1="47262" y1="54777" x2="47262" y2="54777"/>
                        <a14:backgroundMark x1="47870" y1="54777" x2="47870" y2="54777"/>
                        <a14:backgroundMark x1="47667" y1="55414" x2="47667" y2="55414"/>
                        <a14:backgroundMark x1="47465" y1="56051" x2="47465" y2="56051"/>
                        <a14:backgroundMark x1="59838" y1="61783" x2="59838" y2="61783"/>
                        <a14:backgroundMark x1="59635" y1="60510" x2="59635" y2="60510"/>
                        <a14:backgroundMark x1="59635" y1="61783" x2="59635" y2="61783"/>
                        <a14:backgroundMark x1="65517" y1="55414" x2="65517" y2="55414"/>
                        <a14:backgroundMark x1="65517" y1="61146" x2="65517" y2="61146"/>
                        <a14:backgroundMark x1="65517" y1="61783" x2="65517" y2="61783"/>
                        <a14:backgroundMark x1="65517" y1="61146" x2="65517" y2="61146"/>
                        <a14:backgroundMark x1="65517" y1="61783" x2="65517" y2="61783"/>
                        <a14:backgroundMark x1="65314" y1="61146" x2="65314" y2="61146"/>
                        <a14:backgroundMark x1="59432" y1="61146" x2="59432" y2="61146"/>
                        <a14:backgroundMark x1="8722" y1="71975" x2="8722" y2="71975"/>
                        <a14:backgroundMark x1="9331" y1="71975" x2="9331" y2="71975"/>
                        <a14:backgroundMark x1="9128" y1="71975" x2="9128" y2="71975"/>
                        <a14:backgroundMark x1="8114" y1="72611" x2="8114" y2="72611"/>
                        <a14:backgroundMark x1="35091" y1="48409" x2="35091" y2="50318"/>
                      </a14:backgroundRemoval>
                    </a14:imgEffect>
                  </a14:imgLayer>
                </a14:imgProps>
              </a:ext>
              <a:ext uri="{28A0092B-C50C-407E-A947-70E740481C1C}">
                <a14:useLocalDpi xmlns:a14="http://schemas.microsoft.com/office/drawing/2010/main" val="0"/>
              </a:ext>
            </a:extLst>
          </a:blip>
          <a:srcRect/>
          <a:stretch>
            <a:fillRect/>
          </a:stretch>
        </p:blipFill>
        <p:spPr bwMode="auto">
          <a:xfrm>
            <a:off x="9443258" y="21957"/>
            <a:ext cx="2748742" cy="90804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1" name="Slide Number Placeholder 5">
            <a:extLst>
              <a:ext uri="{FF2B5EF4-FFF2-40B4-BE49-F238E27FC236}">
                <a16:creationId xmlns:a16="http://schemas.microsoft.com/office/drawing/2014/main" id="{3E0C077D-8819-4F9D-8722-D73A05643AAF}"/>
              </a:ext>
            </a:extLst>
          </p:cNvPr>
          <p:cNvSpPr txBox="1">
            <a:spLocks/>
          </p:cNvSpPr>
          <p:nvPr userDrawn="1"/>
        </p:nvSpPr>
        <p:spPr>
          <a:xfrm>
            <a:off x="8229600" y="640397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2022. All Rights Reserved.​</a:t>
            </a:r>
            <a:r>
              <a:rPr lang="en-US" dirty="0"/>
              <a:t>  |  </a:t>
            </a:r>
            <a:fld id="{85F78CEA-3B00-9E49-94E0-DC9AF1E86765}" type="slidenum">
              <a:rPr lang="en-US" smtClean="0"/>
              <a:pPr/>
              <a:t>‹#›</a:t>
            </a:fld>
            <a:endParaRPr lang="en-US" dirty="0"/>
          </a:p>
        </p:txBody>
      </p:sp>
      <p:pic>
        <p:nvPicPr>
          <p:cNvPr id="12" name="Picture 11">
            <a:extLst>
              <a:ext uri="{FF2B5EF4-FFF2-40B4-BE49-F238E27FC236}">
                <a16:creationId xmlns:a16="http://schemas.microsoft.com/office/drawing/2014/main" id="{81871D06-6ED0-464B-BBB6-E62FF3A17D7D}"/>
              </a:ext>
            </a:extLst>
          </p:cNvPr>
          <p:cNvPicPr>
            <a:picLocks noChangeAspect="1"/>
          </p:cNvPicPr>
          <p:nvPr userDrawn="1"/>
        </p:nvPicPr>
        <p:blipFill rotWithShape="1">
          <a:blip r:embed="rId18">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sp>
        <p:nvSpPr>
          <p:cNvPr id="4" name="TextBox 3">
            <a:extLst>
              <a:ext uri="{FF2B5EF4-FFF2-40B4-BE49-F238E27FC236}">
                <a16:creationId xmlns:a16="http://schemas.microsoft.com/office/drawing/2014/main" id="{7B1C3F22-7FA0-47B5-A977-F0D9B341A6A5}"/>
              </a:ext>
            </a:extLst>
          </p:cNvPr>
          <p:cNvSpPr txBox="1"/>
          <p:nvPr userDrawn="1"/>
        </p:nvSpPr>
        <p:spPr>
          <a:xfrm>
            <a:off x="10316993" y="614825"/>
            <a:ext cx="1610551" cy="261610"/>
          </a:xfrm>
          <a:prstGeom prst="rect">
            <a:avLst/>
          </a:prstGeom>
          <a:noFill/>
        </p:spPr>
        <p:txBody>
          <a:bodyPr wrap="square" rtlCol="0">
            <a:spAutoFit/>
          </a:bodyPr>
          <a:lstStyle/>
          <a:p>
            <a:r>
              <a:rPr lang="en-ZA" sz="1100" dirty="0">
                <a:solidFill>
                  <a:schemeClr val="bg1"/>
                </a:solidFill>
              </a:rPr>
              <a:t>Create | Evolve | Perfect</a:t>
            </a:r>
          </a:p>
        </p:txBody>
      </p:sp>
      <p:sp>
        <p:nvSpPr>
          <p:cNvPr id="14" name="TextBox 13">
            <a:extLst>
              <a:ext uri="{FF2B5EF4-FFF2-40B4-BE49-F238E27FC236}">
                <a16:creationId xmlns:a16="http://schemas.microsoft.com/office/drawing/2014/main" id="{318C8DCE-B80F-4E81-9623-EF0D27922F8E}"/>
              </a:ext>
            </a:extLst>
          </p:cNvPr>
          <p:cNvSpPr txBox="1"/>
          <p:nvPr userDrawn="1"/>
        </p:nvSpPr>
        <p:spPr>
          <a:xfrm>
            <a:off x="11832867" y="533486"/>
            <a:ext cx="333925" cy="169277"/>
          </a:xfrm>
          <a:prstGeom prst="rect">
            <a:avLst/>
          </a:prstGeom>
          <a:noFill/>
        </p:spPr>
        <p:txBody>
          <a:bodyPr wrap="square" rtlCol="0">
            <a:spAutoFit/>
          </a:bodyPr>
          <a:lstStyle/>
          <a:p>
            <a:r>
              <a:rPr lang="en-ZA" sz="500" b="1" dirty="0">
                <a:solidFill>
                  <a:schemeClr val="bg1"/>
                </a:solidFill>
              </a:rPr>
              <a:t>TM</a:t>
            </a:r>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oleObject" Target="file:///B:\2021-04-12to04-16%20(A5)%20C53517%20SoftMARS\00_Data_Reference.xlsm!pptxCover!R4C2:R12C2" TargetMode="External"/><Relationship Id="rId7" Type="http://schemas.openxmlformats.org/officeDocument/2006/relationships/oleObject" Target="file:///B:\2021-04-12to04-16%20(A5)%20C53517%20SoftMARS\00_Data_Reference.xlsm!pptxCover!R19C2" TargetMode="Externa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file:///B:\2021-04-12to04-16%20(A5)%20C53517%20SoftMARS\00_Data_Reference.xlsm!pptxCover!R15C2:R17C2" TargetMode="Externa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35.emf"/><Relationship Id="rId4" Type="http://schemas.openxmlformats.org/officeDocument/2006/relationships/oleObject" Target="file:///B:\2021-04-12to04-16%20(A5)%20C53517%20SoftMARS\00_Data_Reference.xlsm!pptxLink1!R20C1:R31C2" TargetMode="Externa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36.emf"/><Relationship Id="rId4" Type="http://schemas.openxmlformats.org/officeDocument/2006/relationships/oleObject" Target="file:///B:\2021-04-12to04-16%20(A5)%20C53517%20SoftMARS\00_Data_Reference.xlsm!pptxLink3!R2C1:R24C9" TargetMode="Externa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37.emf"/><Relationship Id="rId4" Type="http://schemas.openxmlformats.org/officeDocument/2006/relationships/oleObject" Target="file:///B:\2021-04-12to04-16%20(A5)%20C53517%20SoftMARS\00_Data_Reference.xlsm!pptxLink1!R6C1:R7C2" TargetMode="Externa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38.emf"/><Relationship Id="rId4" Type="http://schemas.openxmlformats.org/officeDocument/2006/relationships/oleObject" Target="file:///B:\2021-04-12to04-16%20(A5)%20C53517%20SoftMARS\00_Data_Reference.xlsm!pptxLink4!R10C1:R27C20" TargetMode="External"/></Relationships>
</file>

<file path=ppt/slides/_rels/slide15.xml.rels><?xml version="1.0" encoding="UTF-8" standalone="yes"?>
<Relationships xmlns="http://schemas.openxmlformats.org/package/2006/relationships"><Relationship Id="rId3" Type="http://schemas.openxmlformats.org/officeDocument/2006/relationships/oleObject" Target="file:///B:\2021-04-12to04-16%20(A5)%20C53517%20SoftMARS\00_Data_Reference.xlsm!pptxLink5!R1C1:R11C5" TargetMode="External"/><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39.emf"/></Relationships>
</file>

<file path=ppt/slides/_rels/slide16.xml.rels><?xml version="1.0" encoding="UTF-8" standalone="yes"?>
<Relationships xmlns="http://schemas.openxmlformats.org/package/2006/relationships"><Relationship Id="rId3" Type="http://schemas.openxmlformats.org/officeDocument/2006/relationships/oleObject" Target="file:///B:\2021-04-12to04-16%20(A5)%20C53517%20SoftMARS\00_Data_Reference.xlsm!pptxLink5!R15C1:R21C5" TargetMode="External"/><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40.emf"/></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43.emf"/><Relationship Id="rId3" Type="http://schemas.openxmlformats.org/officeDocument/2006/relationships/notesSlide" Target="../notesSlides/notesSlide13.xml"/><Relationship Id="rId7" Type="http://schemas.openxmlformats.org/officeDocument/2006/relationships/oleObject" Target="file:///B:\2021-04-12to04-16%20(A5)%20C53517%20SoftMARS\00_Data_Reference.xlsm!pptxLink1!R8C4" TargetMode="External"/><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44.emf"/><Relationship Id="rId5" Type="http://schemas.openxmlformats.org/officeDocument/2006/relationships/image" Target="../media/image42.emf"/><Relationship Id="rId4" Type="http://schemas.openxmlformats.org/officeDocument/2006/relationships/oleObject" Target="file:///B:\2021-04-12to04-16%20(A5)%20C53517%20SoftMARS\00_Data_Reference.xlsm!OULC!R50C2:R89C22"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3" Type="http://schemas.openxmlformats.org/officeDocument/2006/relationships/oleObject" Target="file:///B:\2021-04-12to04-16%20(A5)%20C53517%20SoftMARS\00_Data_Reference.xlsm!pptxLink2!R6C1:R19C1" TargetMode="External"/><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45.emf"/></Relationships>
</file>

<file path=ppt/slides/_rels/slide21.xml.rels><?xml version="1.0" encoding="UTF-8" standalone="yes"?>
<Relationships xmlns="http://schemas.openxmlformats.org/package/2006/relationships"><Relationship Id="rId3" Type="http://schemas.openxmlformats.org/officeDocument/2006/relationships/oleObject" Target="file:///B:\2021-04-12to04-16%20(A5)%20C53517%20SoftMARS\00_Data_Reference.xlsm!pptxLink1!R33C1:R40C2" TargetMode="External"/><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46.emf"/></Relationships>
</file>

<file path=ppt/slides/_rels/slide22.xml.rels><?xml version="1.0" encoding="UTF-8" standalone="yes"?>
<Relationships xmlns="http://schemas.openxmlformats.org/package/2006/relationships"><Relationship Id="rId3" Type="http://schemas.openxmlformats.org/officeDocument/2006/relationships/hyperlink" Target="delete/Schedule.pdf" TargetMode="External"/><Relationship Id="rId2" Type="http://schemas.openxmlformats.org/officeDocument/2006/relationships/hyperlink" Target="Schedule.pdf"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8.svg"/></Relationships>
</file>

<file path=ppt/slides/_rels/slide24.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7.png"/><Relationship Id="rId18" Type="http://schemas.openxmlformats.org/officeDocument/2006/relationships/image" Target="../media/image22.jpeg"/><Relationship Id="rId26" Type="http://schemas.openxmlformats.org/officeDocument/2006/relationships/image" Target="../media/image30.png"/><Relationship Id="rId3" Type="http://schemas.openxmlformats.org/officeDocument/2006/relationships/image" Target="../media/image9.png"/><Relationship Id="rId21" Type="http://schemas.openxmlformats.org/officeDocument/2006/relationships/image" Target="../media/image25.gif"/><Relationship Id="rId7" Type="http://schemas.openxmlformats.org/officeDocument/2006/relationships/image" Target="../media/image12.jpeg"/><Relationship Id="rId12" Type="http://schemas.openxmlformats.org/officeDocument/2006/relationships/image" Target="../media/image16.png"/><Relationship Id="rId17" Type="http://schemas.openxmlformats.org/officeDocument/2006/relationships/image" Target="../media/image21.gif"/><Relationship Id="rId25" Type="http://schemas.openxmlformats.org/officeDocument/2006/relationships/image" Target="../media/image29.png"/><Relationship Id="rId2" Type="http://schemas.openxmlformats.org/officeDocument/2006/relationships/notesSlide" Target="../notesSlides/notesSlide2.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15.jpg"/><Relationship Id="rId24" Type="http://schemas.openxmlformats.org/officeDocument/2006/relationships/image" Target="../media/image28.png"/><Relationship Id="rId5" Type="http://schemas.openxmlformats.org/officeDocument/2006/relationships/image" Target="../media/image11.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6.jpg"/><Relationship Id="rId19" Type="http://schemas.openxmlformats.org/officeDocument/2006/relationships/image" Target="../media/image23.png"/><Relationship Id="rId4" Type="http://schemas.openxmlformats.org/officeDocument/2006/relationships/image" Target="../media/image10.jpeg"/><Relationship Id="rId9" Type="http://schemas.openxmlformats.org/officeDocument/2006/relationships/image" Target="../media/image14.svg"/><Relationship Id="rId14" Type="http://schemas.openxmlformats.org/officeDocument/2006/relationships/image" Target="../media/image18.png"/><Relationship Id="rId22"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2.emf"/><Relationship Id="rId4" Type="http://schemas.openxmlformats.org/officeDocument/2006/relationships/oleObject" Target="file:///B:\2021-04-12to04-16%20(A5)%20C53517%20SoftMARS\00_Data_Reference.xlsm!pptxLink1!R1C1:R7C2"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3.emf"/><Relationship Id="rId4" Type="http://schemas.openxmlformats.org/officeDocument/2006/relationships/oleObject" Target="file:///B:\2021-04-12to04-16%20(A5)%20C53517%20SoftMARS\00_Data_Reference.xlsm!pptxLink1!R10C1:R18C2" TargetMode="Externa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34.emf"/><Relationship Id="rId4" Type="http://schemas.openxmlformats.org/officeDocument/2006/relationships/oleObject" Target="file:///B:\2021-04-12to04-16%20(A5)%20C53517%20SoftMARS\00_Data_Reference.xlsm!pptxLink2!R1C1:R4C1"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Opening Briefing</a:t>
            </a:r>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721852324"/>
              </p:ext>
            </p:extLst>
          </p:nvPr>
        </p:nvGraphicFramePr>
        <p:xfrm>
          <a:off x="3375025" y="2044700"/>
          <a:ext cx="5441950" cy="2901950"/>
        </p:xfrm>
        <a:graphic>
          <a:graphicData uri="http://schemas.openxmlformats.org/presentationml/2006/ole">
            <mc:AlternateContent xmlns:mc="http://schemas.openxmlformats.org/markup-compatibility/2006">
              <mc:Choice xmlns:v="urn:schemas-microsoft-com:vml" Requires="v">
                <p:oleObj spid="_x0000_s1038" name="Macro-Enabled Worksheet" r:id="rId3" imgW="5196769" imgH="2933810" progId="Excel.SheetMacroEnabled.12">
                  <p:link updateAutomatic="1"/>
                </p:oleObj>
              </mc:Choice>
              <mc:Fallback>
                <p:oleObj name="Macro-Enabled Worksheet" r:id="rId3" imgW="5196769" imgH="2933810" progId="Excel.SheetMacroEnabled.12">
                  <p:link updateAutomatic="1"/>
                  <p:pic>
                    <p:nvPicPr>
                      <p:cNvPr id="0" name=""/>
                      <p:cNvPicPr/>
                      <p:nvPr/>
                    </p:nvPicPr>
                    <p:blipFill>
                      <a:blip r:embed="rId4"/>
                      <a:stretch>
                        <a:fillRect/>
                      </a:stretch>
                    </p:blipFill>
                    <p:spPr>
                      <a:xfrm>
                        <a:off x="3375025" y="2044700"/>
                        <a:ext cx="5441950" cy="290195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1324151997"/>
              </p:ext>
            </p:extLst>
          </p:nvPr>
        </p:nvGraphicFramePr>
        <p:xfrm>
          <a:off x="3497263" y="5378450"/>
          <a:ext cx="5197475" cy="669925"/>
        </p:xfrm>
        <a:graphic>
          <a:graphicData uri="http://schemas.openxmlformats.org/presentationml/2006/ole">
            <mc:AlternateContent xmlns:mc="http://schemas.openxmlformats.org/markup-compatibility/2006">
              <mc:Choice xmlns:v="urn:schemas-microsoft-com:vml" Requires="v">
                <p:oleObj spid="_x0000_s1039" name="Macro-Enabled Worksheet" r:id="rId5" imgW="5196769" imgH="670670" progId="Excel.SheetMacroEnabled.12">
                  <p:link updateAutomatic="1"/>
                </p:oleObj>
              </mc:Choice>
              <mc:Fallback>
                <p:oleObj name="Macro-Enabled Worksheet" r:id="rId5" imgW="5196769" imgH="670670" progId="Excel.SheetMacroEnabled.12">
                  <p:link updateAutomatic="1"/>
                  <p:pic>
                    <p:nvPicPr>
                      <p:cNvPr id="0" name=""/>
                      <p:cNvPicPr/>
                      <p:nvPr/>
                    </p:nvPicPr>
                    <p:blipFill>
                      <a:blip r:embed="rId6"/>
                      <a:stretch>
                        <a:fillRect/>
                      </a:stretch>
                    </p:blipFill>
                    <p:spPr>
                      <a:xfrm>
                        <a:off x="3497263" y="5378450"/>
                        <a:ext cx="5197475" cy="669925"/>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17D4C578-AC32-48CE-9F53-D134228BD620}"/>
              </a:ext>
            </a:extLst>
          </p:cNvPr>
          <p:cNvGraphicFramePr>
            <a:graphicFrameLocks noChangeAspect="1"/>
          </p:cNvGraphicFramePr>
          <p:nvPr>
            <p:extLst>
              <p:ext uri="{D42A27DB-BD31-4B8C-83A1-F6EECF244321}">
                <p14:modId xmlns:p14="http://schemas.microsoft.com/office/powerpoint/2010/main" val="1951159928"/>
              </p:ext>
            </p:extLst>
          </p:nvPr>
        </p:nvGraphicFramePr>
        <p:xfrm>
          <a:off x="3375025" y="5035550"/>
          <a:ext cx="5441950" cy="271463"/>
        </p:xfrm>
        <a:graphic>
          <a:graphicData uri="http://schemas.openxmlformats.org/presentationml/2006/ole">
            <mc:AlternateContent xmlns:mc="http://schemas.openxmlformats.org/markup-compatibility/2006">
              <mc:Choice xmlns:v="urn:schemas-microsoft-com:vml" Requires="v">
                <p:oleObj spid="_x0000_s1040" name="Macro-Enabled Worksheet" r:id="rId7" imgW="5196769" imgH="274461" progId="Excel.SheetMacroEnabled.12">
                  <p:link updateAutomatic="1"/>
                </p:oleObj>
              </mc:Choice>
              <mc:Fallback>
                <p:oleObj name="Macro-Enabled Worksheet" r:id="rId7" imgW="5196769" imgH="274461" progId="Excel.SheetMacroEnabled.12">
                  <p:link updateAutomatic="1"/>
                  <p:pic>
                    <p:nvPicPr>
                      <p:cNvPr id="0" name=""/>
                      <p:cNvPicPr/>
                      <p:nvPr/>
                    </p:nvPicPr>
                    <p:blipFill>
                      <a:blip r:embed="rId8"/>
                      <a:stretch>
                        <a:fillRect/>
                      </a:stretch>
                    </p:blipFill>
                    <p:spPr>
                      <a:xfrm>
                        <a:off x="3375025" y="5035550"/>
                        <a:ext cx="5441950" cy="271463"/>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a:xfrm>
            <a:off x="1055688" y="1489220"/>
            <a:ext cx="10397837" cy="4531043"/>
          </a:xfrm>
        </p:spPr>
        <p:txBody>
          <a:bodyPr>
            <a:noAutofit/>
          </a:bodyPr>
          <a:lstStyle/>
          <a:p>
            <a:pPr marL="0" indent="0">
              <a:spcBef>
                <a:spcPts val="300"/>
              </a:spcBef>
              <a:buNone/>
            </a:pPr>
            <a:r>
              <a:rPr lang="en-ZA" sz="1600" dirty="0"/>
              <a:t>A virtual appraisal code of conduct must include the following rules at a minimum: (ISACA MDD v2.2)</a:t>
            </a:r>
          </a:p>
          <a:p>
            <a:pPr marL="0" indent="0">
              <a:spcBef>
                <a:spcPts val="300"/>
              </a:spcBef>
              <a:buNone/>
            </a:pPr>
            <a:r>
              <a:rPr lang="zh-CN" altLang="en-US" sz="1600" dirty="0">
                <a:solidFill>
                  <a:srgbClr val="1F497D"/>
                </a:solidFill>
              </a:rPr>
              <a:t>远程评估行为准则必须包括以下规则：</a:t>
            </a:r>
            <a:r>
              <a:rPr lang="en-US" altLang="zh-CN" sz="1600" dirty="0">
                <a:solidFill>
                  <a:srgbClr val="1F497D"/>
                </a:solidFill>
              </a:rPr>
              <a:t>(ISACA MDD v2.2)</a:t>
            </a:r>
            <a:endParaRPr lang="en-ZA" sz="1600" dirty="0">
              <a:solidFill>
                <a:srgbClr val="1F497D"/>
              </a:solidFill>
            </a:endParaRPr>
          </a:p>
          <a:p>
            <a:pPr>
              <a:spcBef>
                <a:spcPts val="300"/>
              </a:spcBef>
            </a:pPr>
            <a:r>
              <a:rPr lang="en-ZA" sz="1600" dirty="0"/>
              <a:t>Participate actively in appraisal activities</a:t>
            </a:r>
            <a:br>
              <a:rPr lang="en-ZA" sz="1600" dirty="0"/>
            </a:br>
            <a:r>
              <a:rPr lang="zh-CN" altLang="en-US" sz="1600" dirty="0">
                <a:solidFill>
                  <a:srgbClr val="1F497D"/>
                </a:solidFill>
              </a:rPr>
              <a:t>积极参与评估活动。</a:t>
            </a:r>
            <a:endParaRPr lang="en-ZA" altLang="zh-CN" sz="1600" dirty="0">
              <a:solidFill>
                <a:srgbClr val="1F497D"/>
              </a:solidFill>
            </a:endParaRPr>
          </a:p>
          <a:p>
            <a:pPr>
              <a:spcBef>
                <a:spcPts val="300"/>
              </a:spcBef>
            </a:pPr>
            <a:r>
              <a:rPr lang="en-ZA" sz="1600" dirty="0"/>
              <a:t>No sleeping, multitasking, etc.</a:t>
            </a:r>
            <a:br>
              <a:rPr lang="en-ZA" sz="1600" dirty="0"/>
            </a:br>
            <a:r>
              <a:rPr lang="zh-CN" altLang="en-US" sz="1600" dirty="0">
                <a:solidFill>
                  <a:srgbClr val="1F497D"/>
                </a:solidFill>
              </a:rPr>
              <a:t>不允许睡觉，或进行其他工作等。</a:t>
            </a:r>
            <a:endParaRPr lang="en-ZA" sz="1600" dirty="0">
              <a:solidFill>
                <a:srgbClr val="1F497D"/>
              </a:solidFill>
            </a:endParaRPr>
          </a:p>
          <a:p>
            <a:pPr>
              <a:spcBef>
                <a:spcPts val="300"/>
              </a:spcBef>
            </a:pPr>
            <a:r>
              <a:rPr lang="en-ZA" sz="1600" dirty="0"/>
              <a:t>To meet confidentiality requirements, ATL may require no additional media or writing materials, laptops, or mobile devices other than those agreed as necessary for conducting virtual activities for some or all interviews</a:t>
            </a:r>
            <a:br>
              <a:rPr lang="en-ZA" sz="1600" dirty="0"/>
            </a:br>
            <a:r>
              <a:rPr lang="zh-CN" altLang="en-US" sz="1600" dirty="0">
                <a:solidFill>
                  <a:srgbClr val="1F497D"/>
                </a:solidFill>
              </a:rPr>
              <a:t>为了满足保密需求，除了评估所需的设备和材料外，主任评估师可能不需要其他设备或材料：包括纸质材料，其他笔记本电脑，移动设备等。</a:t>
            </a:r>
            <a:endParaRPr lang="en-ZA" sz="1600" dirty="0">
              <a:solidFill>
                <a:srgbClr val="1F497D"/>
              </a:solidFill>
            </a:endParaRPr>
          </a:p>
          <a:p>
            <a:pPr>
              <a:spcBef>
                <a:spcPts val="300"/>
              </a:spcBef>
            </a:pPr>
            <a:r>
              <a:rPr lang="en-ZA" sz="1600" dirty="0"/>
              <a:t>One person speaks at a time </a:t>
            </a:r>
            <a:br>
              <a:rPr lang="en-ZA" sz="1600" dirty="0"/>
            </a:br>
            <a:r>
              <a:rPr lang="zh-CN" altLang="en-US" sz="1600" dirty="0">
                <a:solidFill>
                  <a:srgbClr val="1F497D"/>
                </a:solidFill>
              </a:rPr>
              <a:t>每次只允许一个人说话。</a:t>
            </a:r>
            <a:endParaRPr lang="en-ZA" sz="1600" dirty="0">
              <a:solidFill>
                <a:srgbClr val="1F497D"/>
              </a:solidFill>
            </a:endParaRPr>
          </a:p>
          <a:p>
            <a:pPr>
              <a:spcBef>
                <a:spcPts val="300"/>
              </a:spcBef>
            </a:pPr>
            <a:r>
              <a:rPr lang="en-ZA" sz="1600" b="1" dirty="0"/>
              <a:t>All participants identify themselves when needed, including when asked by ATL, to verify their identity with a government issued photo ID.</a:t>
            </a:r>
            <a:br>
              <a:rPr lang="en-ZA" sz="1600" b="1" dirty="0"/>
            </a:br>
            <a:r>
              <a:rPr lang="zh-CN" altLang="en-US" sz="1600" dirty="0">
                <a:solidFill>
                  <a:srgbClr val="1F497D"/>
                </a:solidFill>
              </a:rPr>
              <a:t>评估师要求时，所有访谈人员需要出示身份证验证身份，身份证由政府发放且附带个人照片。</a:t>
            </a:r>
            <a:endParaRPr lang="en-ZA" sz="1600" dirty="0">
              <a:solidFill>
                <a:srgbClr val="1F497D"/>
              </a:solidFill>
            </a:endParaRPr>
          </a:p>
          <a:p>
            <a:pPr>
              <a:spcBef>
                <a:spcPts val="300"/>
              </a:spcBef>
            </a:pPr>
            <a:endParaRPr lang="en-ZA" sz="1600" dirty="0"/>
          </a:p>
          <a:p>
            <a:pPr marL="0" indent="0">
              <a:spcBef>
                <a:spcPts val="300"/>
              </a:spcBef>
              <a:buNone/>
            </a:pPr>
            <a:r>
              <a:rPr lang="en-ZA" sz="1600" dirty="0"/>
              <a:t>Additional required actions </a:t>
            </a:r>
            <a:r>
              <a:rPr lang="zh-CN" altLang="en-US" sz="1600" dirty="0">
                <a:solidFill>
                  <a:srgbClr val="1F497D"/>
                </a:solidFill>
              </a:rPr>
              <a:t>其他行为准则：</a:t>
            </a:r>
            <a:endParaRPr lang="en-ZA" sz="1600" dirty="0">
              <a:solidFill>
                <a:srgbClr val="1F497D"/>
              </a:solidFill>
            </a:endParaRPr>
          </a:p>
          <a:p>
            <a:pPr>
              <a:spcBef>
                <a:spcPts val="300"/>
              </a:spcBef>
            </a:pPr>
            <a:r>
              <a:rPr lang="en-ZA" sz="1600" dirty="0"/>
              <a:t>Video cameras should be on at all time.</a:t>
            </a:r>
            <a:br>
              <a:rPr lang="en-ZA" sz="1600" dirty="0"/>
            </a:br>
            <a:r>
              <a:rPr lang="zh-CN" altLang="en-US" sz="1600" dirty="0">
                <a:solidFill>
                  <a:srgbClr val="1F497D"/>
                </a:solidFill>
              </a:rPr>
              <a:t>摄像机需要一直保持开启状态。</a:t>
            </a:r>
            <a:endParaRPr lang="en-ZA" sz="1600" dirty="0">
              <a:solidFill>
                <a:srgbClr val="1F497D"/>
              </a:solidFill>
            </a:endParaRPr>
          </a:p>
        </p:txBody>
      </p:sp>
    </p:spTree>
    <p:extLst>
      <p:ext uri="{BB962C8B-B14F-4D97-AF65-F5344CB8AC3E}">
        <p14:creationId xmlns:p14="http://schemas.microsoft.com/office/powerpoint/2010/main" val="2258616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noChangeArrowheads="1"/>
          </p:cNvSpPr>
          <p:nvPr>
            <p:ph type="title"/>
          </p:nvPr>
        </p:nvSpPr>
        <p:spPr/>
        <p:txBody>
          <a:bodyPr/>
          <a:lstStyle/>
          <a:p>
            <a:pPr eaLnBrk="1" hangingPunct="1"/>
            <a:r>
              <a:rPr lang="en-US" altLang="en-US" dirty="0">
                <a:ea typeface="ＭＳ Ｐゴシック" charset="-128"/>
              </a:rPr>
              <a:t>Appraisal Team and Support Personnel</a:t>
            </a:r>
          </a:p>
        </p:txBody>
      </p:sp>
      <p:graphicFrame>
        <p:nvGraphicFramePr>
          <p:cNvPr id="2" name="Object 1">
            <a:extLst>
              <a:ext uri="{FF2B5EF4-FFF2-40B4-BE49-F238E27FC236}">
                <a16:creationId xmlns:a16="http://schemas.microsoft.com/office/drawing/2014/main" id="{BCB14951-7702-4C0F-B6A6-21391A66B766}"/>
              </a:ext>
            </a:extLst>
          </p:cNvPr>
          <p:cNvGraphicFramePr>
            <a:graphicFrameLocks noChangeAspect="1"/>
          </p:cNvGraphicFramePr>
          <p:nvPr>
            <p:extLst>
              <p:ext uri="{D42A27DB-BD31-4B8C-83A1-F6EECF244321}">
                <p14:modId xmlns:p14="http://schemas.microsoft.com/office/powerpoint/2010/main" val="3388913816"/>
              </p:ext>
            </p:extLst>
          </p:nvPr>
        </p:nvGraphicFramePr>
        <p:xfrm>
          <a:off x="1033463" y="1936750"/>
          <a:ext cx="8245475" cy="2111375"/>
        </p:xfrm>
        <a:graphic>
          <a:graphicData uri="http://schemas.openxmlformats.org/presentationml/2006/ole">
            <mc:AlternateContent xmlns:mc="http://schemas.openxmlformats.org/markup-compatibility/2006">
              <mc:Choice xmlns:v="urn:schemas-microsoft-com:vml" Requires="v">
                <p:oleObj spid="_x0000_s5126" name="Macro-Enabled Worksheet" r:id="rId4" imgW="8244911" imgH="2110850" progId="Excel.SheetMacroEnabled.12">
                  <p:link updateAutomatic="1"/>
                </p:oleObj>
              </mc:Choice>
              <mc:Fallback>
                <p:oleObj name="Macro-Enabled Worksheet" r:id="rId4" imgW="8244911" imgH="2110850" progId="Excel.SheetMacroEnabled.12">
                  <p:link updateAutomatic="1"/>
                  <p:pic>
                    <p:nvPicPr>
                      <p:cNvPr id="0" name=""/>
                      <p:cNvPicPr/>
                      <p:nvPr/>
                    </p:nvPicPr>
                    <p:blipFill>
                      <a:blip r:embed="rId5"/>
                      <a:stretch>
                        <a:fillRect/>
                      </a:stretch>
                    </p:blipFill>
                    <p:spPr>
                      <a:xfrm>
                        <a:off x="1033463" y="1936750"/>
                        <a:ext cx="8245475" cy="2111375"/>
                      </a:xfrm>
                      <a:prstGeom prst="rect">
                        <a:avLst/>
                      </a:prstGeom>
                    </p:spPr>
                  </p:pic>
                </p:oleObj>
              </mc:Fallback>
            </mc:AlternateContent>
          </a:graphicData>
        </a:graphic>
      </p:graphicFrame>
    </p:spTree>
    <p:extLst>
      <p:ext uri="{BB962C8B-B14F-4D97-AF65-F5344CB8AC3E}">
        <p14:creationId xmlns:p14="http://schemas.microsoft.com/office/powerpoint/2010/main" val="483676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a:xfrm>
            <a:off x="1055688" y="892263"/>
            <a:ext cx="10397836" cy="602284"/>
          </a:xfrm>
        </p:spPr>
        <p:txBody>
          <a:bodyPr>
            <a:normAutofit/>
          </a:bodyPr>
          <a:lstStyle/>
          <a:p>
            <a:r>
              <a:rPr lang="en-US" altLang="en-US" dirty="0">
                <a:ea typeface="ＭＳ Ｐゴシック" charset="-128"/>
              </a:rPr>
              <a:t>Appraisal Scope – Benchmark Model View</a:t>
            </a:r>
          </a:p>
        </p:txBody>
      </p:sp>
      <p:graphicFrame>
        <p:nvGraphicFramePr>
          <p:cNvPr id="2" name="Object 1">
            <a:extLst>
              <a:ext uri="{FF2B5EF4-FFF2-40B4-BE49-F238E27FC236}">
                <a16:creationId xmlns:a16="http://schemas.microsoft.com/office/drawing/2014/main" id="{8F46B053-1B94-4E5C-BCF3-2B2E652C78D9}"/>
              </a:ext>
            </a:extLst>
          </p:cNvPr>
          <p:cNvGraphicFramePr>
            <a:graphicFrameLocks noChangeAspect="1"/>
          </p:cNvGraphicFramePr>
          <p:nvPr>
            <p:extLst>
              <p:ext uri="{D42A27DB-BD31-4B8C-83A1-F6EECF244321}">
                <p14:modId xmlns:p14="http://schemas.microsoft.com/office/powerpoint/2010/main" val="781248350"/>
              </p:ext>
            </p:extLst>
          </p:nvPr>
        </p:nvGraphicFramePr>
        <p:xfrm>
          <a:off x="1217613" y="1482725"/>
          <a:ext cx="8277225" cy="4640263"/>
        </p:xfrm>
        <a:graphic>
          <a:graphicData uri="http://schemas.openxmlformats.org/presentationml/2006/ole">
            <mc:AlternateContent xmlns:mc="http://schemas.openxmlformats.org/markup-compatibility/2006">
              <mc:Choice xmlns:v="urn:schemas-microsoft-com:vml" Requires="v">
                <p:oleObj spid="_x0000_s6150" name="Macro-Enabled Worksheet" r:id="rId4" imgW="9928683" imgH="5722541" progId="Excel.SheetMacroEnabled.12">
                  <p:link updateAutomatic="1"/>
                </p:oleObj>
              </mc:Choice>
              <mc:Fallback>
                <p:oleObj name="Macro-Enabled Worksheet" r:id="rId4" imgW="9928683" imgH="5722541" progId="Excel.SheetMacroEnabled.12">
                  <p:link updateAutomatic="1"/>
                  <p:pic>
                    <p:nvPicPr>
                      <p:cNvPr id="0" name=""/>
                      <p:cNvPicPr/>
                      <p:nvPr/>
                    </p:nvPicPr>
                    <p:blipFill>
                      <a:blip r:embed="rId5"/>
                      <a:stretch>
                        <a:fillRect/>
                      </a:stretch>
                    </p:blipFill>
                    <p:spPr>
                      <a:xfrm>
                        <a:off x="1217613" y="1482725"/>
                        <a:ext cx="8277225" cy="4640263"/>
                      </a:xfrm>
                      <a:prstGeom prst="rect">
                        <a:avLst/>
                      </a:prstGeom>
                    </p:spPr>
                  </p:pic>
                </p:oleObj>
              </mc:Fallback>
            </mc:AlternateContent>
          </a:graphicData>
        </a:graphic>
      </p:graphicFrame>
    </p:spTree>
    <p:extLst>
      <p:ext uri="{BB962C8B-B14F-4D97-AF65-F5344CB8AC3E}">
        <p14:creationId xmlns:p14="http://schemas.microsoft.com/office/powerpoint/2010/main" val="2140380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a:ea typeface="ＭＳ Ｐゴシック" charset="-128"/>
              </a:rPr>
              <a:t>Appraisal Scope – Organizational Scope</a:t>
            </a:r>
          </a:p>
        </p:txBody>
      </p:sp>
      <p:graphicFrame>
        <p:nvGraphicFramePr>
          <p:cNvPr id="2" name="Object 1">
            <a:extLst>
              <a:ext uri="{FF2B5EF4-FFF2-40B4-BE49-F238E27FC236}">
                <a16:creationId xmlns:a16="http://schemas.microsoft.com/office/drawing/2014/main" id="{B1E92499-A6AA-4251-A074-798371D4DD4A}"/>
              </a:ext>
            </a:extLst>
          </p:cNvPr>
          <p:cNvGraphicFramePr>
            <a:graphicFrameLocks noChangeAspect="1"/>
          </p:cNvGraphicFramePr>
          <p:nvPr>
            <p:extLst>
              <p:ext uri="{D42A27DB-BD31-4B8C-83A1-F6EECF244321}">
                <p14:modId xmlns:p14="http://schemas.microsoft.com/office/powerpoint/2010/main" val="2175921136"/>
              </p:ext>
            </p:extLst>
          </p:nvPr>
        </p:nvGraphicFramePr>
        <p:xfrm>
          <a:off x="1250950" y="2544763"/>
          <a:ext cx="8483600" cy="385762"/>
        </p:xfrm>
        <a:graphic>
          <a:graphicData uri="http://schemas.openxmlformats.org/presentationml/2006/ole">
            <mc:AlternateContent xmlns:mc="http://schemas.openxmlformats.org/markup-compatibility/2006">
              <mc:Choice xmlns:v="urn:schemas-microsoft-com:vml" Requires="v">
                <p:oleObj spid="_x0000_s7174" name="Macro-Enabled Worksheet" r:id="rId4" imgW="8244911" imgH="358030" progId="Excel.SheetMacroEnabled.12">
                  <p:link updateAutomatic="1"/>
                </p:oleObj>
              </mc:Choice>
              <mc:Fallback>
                <p:oleObj name="Macro-Enabled Worksheet" r:id="rId4" imgW="8244911" imgH="358030" progId="Excel.SheetMacroEnabled.12">
                  <p:link updateAutomatic="1"/>
                  <p:pic>
                    <p:nvPicPr>
                      <p:cNvPr id="0" name=""/>
                      <p:cNvPicPr/>
                      <p:nvPr/>
                    </p:nvPicPr>
                    <p:blipFill>
                      <a:blip r:embed="rId5"/>
                      <a:stretch>
                        <a:fillRect/>
                      </a:stretch>
                    </p:blipFill>
                    <p:spPr>
                      <a:xfrm>
                        <a:off x="1250950" y="2544763"/>
                        <a:ext cx="8483600" cy="385762"/>
                      </a:xfrm>
                      <a:prstGeom prst="rect">
                        <a:avLst/>
                      </a:prstGeom>
                    </p:spPr>
                  </p:pic>
                </p:oleObj>
              </mc:Fallback>
            </mc:AlternateContent>
          </a:graphicData>
        </a:graphic>
      </p:graphicFrame>
    </p:spTree>
    <p:extLst>
      <p:ext uri="{BB962C8B-B14F-4D97-AF65-F5344CB8AC3E}">
        <p14:creationId xmlns:p14="http://schemas.microsoft.com/office/powerpoint/2010/main" val="2226382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a:ea typeface="ＭＳ Ｐゴシック" charset="-128"/>
              </a:rPr>
              <a:t>Appraisal Scope – Organizational Sample</a:t>
            </a:r>
          </a:p>
        </p:txBody>
      </p:sp>
      <p:graphicFrame>
        <p:nvGraphicFramePr>
          <p:cNvPr id="4" name="Object 3">
            <a:extLst>
              <a:ext uri="{FF2B5EF4-FFF2-40B4-BE49-F238E27FC236}">
                <a16:creationId xmlns:a16="http://schemas.microsoft.com/office/drawing/2014/main" id="{D21A5A95-7C57-4184-BE79-BFD78ABD81F8}"/>
              </a:ext>
            </a:extLst>
          </p:cNvPr>
          <p:cNvGraphicFramePr>
            <a:graphicFrameLocks noChangeAspect="1"/>
          </p:cNvGraphicFramePr>
          <p:nvPr>
            <p:extLst>
              <p:ext uri="{D42A27DB-BD31-4B8C-83A1-F6EECF244321}">
                <p14:modId xmlns:p14="http://schemas.microsoft.com/office/powerpoint/2010/main" val="1016638259"/>
              </p:ext>
            </p:extLst>
          </p:nvPr>
        </p:nvGraphicFramePr>
        <p:xfrm>
          <a:off x="198438" y="1766888"/>
          <a:ext cx="11499850" cy="3325812"/>
        </p:xfrm>
        <a:graphic>
          <a:graphicData uri="http://schemas.openxmlformats.org/presentationml/2006/ole">
            <mc:AlternateContent xmlns:mc="http://schemas.openxmlformats.org/markup-compatibility/2006">
              <mc:Choice xmlns:v="urn:schemas-microsoft-com:vml" Requires="v">
                <p:oleObj spid="_x0000_s8198" name="Macro-Enabled Worksheet" r:id="rId4" imgW="13403403" imgH="4008324" progId="Excel.SheetMacroEnabled.12">
                  <p:link updateAutomatic="1"/>
                </p:oleObj>
              </mc:Choice>
              <mc:Fallback>
                <p:oleObj name="Macro-Enabled Worksheet" r:id="rId4" imgW="13403403" imgH="4008324" progId="Excel.SheetMacroEnabled.12">
                  <p:link updateAutomatic="1"/>
                  <p:pic>
                    <p:nvPicPr>
                      <p:cNvPr id="0" name=""/>
                      <p:cNvPicPr/>
                      <p:nvPr/>
                    </p:nvPicPr>
                    <p:blipFill>
                      <a:blip r:embed="rId5"/>
                      <a:stretch>
                        <a:fillRect/>
                      </a:stretch>
                    </p:blipFill>
                    <p:spPr>
                      <a:xfrm>
                        <a:off x="198438" y="1766888"/>
                        <a:ext cx="11499850" cy="3325812"/>
                      </a:xfrm>
                      <a:prstGeom prst="rect">
                        <a:avLst/>
                      </a:prstGeom>
                    </p:spPr>
                  </p:pic>
                </p:oleObj>
              </mc:Fallback>
            </mc:AlternateContent>
          </a:graphicData>
        </a:graphic>
      </p:graphicFrame>
    </p:spTree>
    <p:extLst>
      <p:ext uri="{BB962C8B-B14F-4D97-AF65-F5344CB8AC3E}">
        <p14:creationId xmlns:p14="http://schemas.microsoft.com/office/powerpoint/2010/main" val="2024739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826564A6-5108-42B5-A49B-FB8D3BA28106}"/>
              </a:ext>
            </a:extLst>
          </p:cNvPr>
          <p:cNvGraphicFramePr>
            <a:graphicFrameLocks noChangeAspect="1"/>
          </p:cNvGraphicFramePr>
          <p:nvPr>
            <p:extLst>
              <p:ext uri="{D42A27DB-BD31-4B8C-83A1-F6EECF244321}">
                <p14:modId xmlns:p14="http://schemas.microsoft.com/office/powerpoint/2010/main" val="1991045581"/>
              </p:ext>
            </p:extLst>
          </p:nvPr>
        </p:nvGraphicFramePr>
        <p:xfrm>
          <a:off x="503238" y="1689100"/>
          <a:ext cx="11185525" cy="3475038"/>
        </p:xfrm>
        <a:graphic>
          <a:graphicData uri="http://schemas.openxmlformats.org/presentationml/2006/ole">
            <mc:AlternateContent xmlns:mc="http://schemas.openxmlformats.org/markup-compatibility/2006">
              <mc:Choice xmlns:v="urn:schemas-microsoft-com:vml" Requires="v">
                <p:oleObj spid="_x0000_s9222" name="Macro-Enabled Worksheet" r:id="rId3" imgW="11186302" imgH="3474673" progId="Excel.SheetMacroEnabled.12">
                  <p:link updateAutomatic="1"/>
                </p:oleObj>
              </mc:Choice>
              <mc:Fallback>
                <p:oleObj name="Macro-Enabled Worksheet" r:id="rId3" imgW="11186302" imgH="3474673" progId="Excel.SheetMacroEnabled.12">
                  <p:link updateAutomatic="1"/>
                  <p:pic>
                    <p:nvPicPr>
                      <p:cNvPr id="0" name=""/>
                      <p:cNvPicPr/>
                      <p:nvPr/>
                    </p:nvPicPr>
                    <p:blipFill>
                      <a:blip r:embed="rId4"/>
                      <a:stretch>
                        <a:fillRect/>
                      </a:stretch>
                    </p:blipFill>
                    <p:spPr>
                      <a:xfrm>
                        <a:off x="503238" y="1689100"/>
                        <a:ext cx="11185525" cy="347503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r>
              <a:rPr lang="en-ZA" dirty="0"/>
              <a:t> </a:t>
            </a:r>
          </a:p>
        </p:txBody>
      </p:sp>
    </p:spTree>
    <p:extLst>
      <p:ext uri="{BB962C8B-B14F-4D97-AF65-F5344CB8AC3E}">
        <p14:creationId xmlns:p14="http://schemas.microsoft.com/office/powerpoint/2010/main" val="2718433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53EE0D9B-0FA4-4BC3-A0BF-07768E788208}"/>
              </a:ext>
            </a:extLst>
          </p:cNvPr>
          <p:cNvGraphicFramePr>
            <a:graphicFrameLocks noChangeAspect="1"/>
          </p:cNvGraphicFramePr>
          <p:nvPr>
            <p:extLst>
              <p:ext uri="{D42A27DB-BD31-4B8C-83A1-F6EECF244321}">
                <p14:modId xmlns:p14="http://schemas.microsoft.com/office/powerpoint/2010/main" val="516969854"/>
              </p:ext>
            </p:extLst>
          </p:nvPr>
        </p:nvGraphicFramePr>
        <p:xfrm>
          <a:off x="503238" y="1689100"/>
          <a:ext cx="11185525" cy="3475038"/>
        </p:xfrm>
        <a:graphic>
          <a:graphicData uri="http://schemas.openxmlformats.org/presentationml/2006/ole">
            <mc:AlternateContent xmlns:mc="http://schemas.openxmlformats.org/markup-compatibility/2006">
              <mc:Choice xmlns:v="urn:schemas-microsoft-com:vml" Requires="v">
                <p:oleObj spid="_x0000_s10246" name="Macro-Enabled Worksheet" r:id="rId3" imgW="11186302" imgH="3474673" progId="Excel.SheetMacroEnabled.12">
                  <p:link updateAutomatic="1"/>
                </p:oleObj>
              </mc:Choice>
              <mc:Fallback>
                <p:oleObj name="Macro-Enabled Worksheet" r:id="rId3" imgW="11186302" imgH="3474673" progId="Excel.SheetMacroEnabled.12">
                  <p:link updateAutomatic="1"/>
                  <p:pic>
                    <p:nvPicPr>
                      <p:cNvPr id="0" name=""/>
                      <p:cNvPicPr/>
                      <p:nvPr/>
                    </p:nvPicPr>
                    <p:blipFill>
                      <a:blip r:embed="rId4"/>
                      <a:stretch>
                        <a:fillRect/>
                      </a:stretch>
                    </p:blipFill>
                    <p:spPr>
                      <a:xfrm>
                        <a:off x="503238" y="1689100"/>
                        <a:ext cx="11185525" cy="347503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endParaRPr lang="en-ZA" dirty="0"/>
          </a:p>
        </p:txBody>
      </p:sp>
    </p:spTree>
    <p:extLst>
      <p:ext uri="{BB962C8B-B14F-4D97-AF65-F5344CB8AC3E}">
        <p14:creationId xmlns:p14="http://schemas.microsoft.com/office/powerpoint/2010/main" val="1860371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a:extLst>
              <a:ext uri="{FF2B5EF4-FFF2-40B4-BE49-F238E27FC236}">
                <a16:creationId xmlns:a16="http://schemas.microsoft.com/office/drawing/2014/main" id="{47AE2C04-8F9A-4703-B26A-CB76BF8DC6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534" y="1275558"/>
            <a:ext cx="8062137" cy="4700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7522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a:extLst>
              <a:ext uri="{FF2B5EF4-FFF2-40B4-BE49-F238E27FC236}">
                <a16:creationId xmlns:a16="http://schemas.microsoft.com/office/drawing/2014/main" id="{33DEF144-708A-4FEC-9EEA-C59932602BE9}"/>
              </a:ext>
            </a:extLst>
          </p:cNvPr>
          <p:cNvGraphicFramePr>
            <a:graphicFrameLocks noChangeAspect="1"/>
          </p:cNvGraphicFramePr>
          <p:nvPr>
            <p:extLst>
              <p:ext uri="{D42A27DB-BD31-4B8C-83A1-F6EECF244321}">
                <p14:modId xmlns:p14="http://schemas.microsoft.com/office/powerpoint/2010/main" val="3500784962"/>
              </p:ext>
            </p:extLst>
          </p:nvPr>
        </p:nvGraphicFramePr>
        <p:xfrm>
          <a:off x="617435" y="1133475"/>
          <a:ext cx="7848140" cy="5114996"/>
        </p:xfrm>
        <a:graphic>
          <a:graphicData uri="http://schemas.openxmlformats.org/presentationml/2006/ole">
            <mc:AlternateContent xmlns:mc="http://schemas.openxmlformats.org/markup-compatibility/2006">
              <mc:Choice xmlns:v="urn:schemas-microsoft-com:vml" Requires="v">
                <p:oleObj spid="_x0000_s11274" name="Macro-Enabled Worksheet" r:id="rId4" imgW="12489003" imgH="9060196" progId="Excel.SheetMacroEnabled.12">
                  <p:link updateAutomatic="1"/>
                </p:oleObj>
              </mc:Choice>
              <mc:Fallback>
                <p:oleObj name="Macro-Enabled Worksheet" r:id="rId4" imgW="12489003" imgH="9060196" progId="Excel.SheetMacroEnabled.12">
                  <p:link updateAutomatic="1"/>
                  <p:pic>
                    <p:nvPicPr>
                      <p:cNvPr id="0" name=""/>
                      <p:cNvPicPr/>
                      <p:nvPr/>
                    </p:nvPicPr>
                    <p:blipFill>
                      <a:blip r:embed="rId5"/>
                      <a:stretch>
                        <a:fillRect/>
                      </a:stretch>
                    </p:blipFill>
                    <p:spPr>
                      <a:xfrm>
                        <a:off x="617435" y="1133475"/>
                        <a:ext cx="7848140" cy="5114996"/>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10515600" cy="602284"/>
          </a:xfrm>
        </p:spPr>
        <p:txBody>
          <a:bodyPr/>
          <a:lstStyle/>
          <a:p>
            <a:r>
              <a:rPr lang="en-US" dirty="0"/>
              <a:t>Ratings for</a:t>
            </a:r>
          </a:p>
        </p:txBody>
      </p:sp>
      <p:sp>
        <p:nvSpPr>
          <p:cNvPr id="8" name="Rectangle 7">
            <a:extLst>
              <a:ext uri="{FF2B5EF4-FFF2-40B4-BE49-F238E27FC236}">
                <a16:creationId xmlns:a16="http://schemas.microsoft.com/office/drawing/2014/main" id="{EF88894F-6E9F-4254-B365-2F77C95564B1}"/>
              </a:ext>
            </a:extLst>
          </p:cNvPr>
          <p:cNvSpPr/>
          <p:nvPr/>
        </p:nvSpPr>
        <p:spPr>
          <a:xfrm rot="19278004">
            <a:off x="6788537" y="4560584"/>
            <a:ext cx="2930610" cy="923330"/>
          </a:xfrm>
          <a:prstGeom prst="rect">
            <a:avLst/>
          </a:prstGeom>
          <a:solidFill>
            <a:schemeClr val="accent5">
              <a:lumMod val="20000"/>
              <a:lumOff val="80000"/>
            </a:schemeClr>
          </a:solidFill>
        </p:spPr>
        <p:txBody>
          <a:bodyPr wrap="none" lIns="91440" tIns="45720" rIns="91440" bIns="45720">
            <a:spAutoFit/>
          </a:bodyPr>
          <a:lstStyle/>
          <a:p>
            <a:pPr algn="ctr"/>
            <a:r>
              <a:rPr lang="en-US" sz="5400" b="1" cap="none" spc="0" dirty="0">
                <a:ln w="22225">
                  <a:solidFill>
                    <a:schemeClr val="accent1"/>
                  </a:solidFill>
                  <a:prstDash val="solid"/>
                </a:ln>
                <a:solidFill>
                  <a:schemeClr val="accent1">
                    <a:lumMod val="60000"/>
                    <a:lumOff val="40000"/>
                  </a:schemeClr>
                </a:solidFill>
                <a:effectLst/>
              </a:rPr>
              <a:t>EXAMPLE</a:t>
            </a:r>
          </a:p>
        </p:txBody>
      </p:sp>
      <p:pic>
        <p:nvPicPr>
          <p:cNvPr id="5" name="Picture 4">
            <a:extLst>
              <a:ext uri="{FF2B5EF4-FFF2-40B4-BE49-F238E27FC236}">
                <a16:creationId xmlns:a16="http://schemas.microsoft.com/office/drawing/2014/main" id="{F63E2526-F2F3-4DC1-B245-4981CAC56AA8}"/>
              </a:ext>
            </a:extLst>
          </p:cNvPr>
          <p:cNvPicPr>
            <a:picLocks noChangeAspect="1"/>
          </p:cNvPicPr>
          <p:nvPr/>
        </p:nvPicPr>
        <p:blipFill>
          <a:blip r:embed="rId6"/>
          <a:stretch>
            <a:fillRect/>
          </a:stretch>
        </p:blipFill>
        <p:spPr>
          <a:xfrm>
            <a:off x="9382702" y="1151803"/>
            <a:ext cx="1672705" cy="2277197"/>
          </a:xfrm>
          <a:prstGeom prst="rect">
            <a:avLst/>
          </a:prstGeom>
        </p:spPr>
      </p:pic>
      <p:graphicFrame>
        <p:nvGraphicFramePr>
          <p:cNvPr id="10" name="Object 9">
            <a:extLst>
              <a:ext uri="{FF2B5EF4-FFF2-40B4-BE49-F238E27FC236}">
                <a16:creationId xmlns:a16="http://schemas.microsoft.com/office/drawing/2014/main" id="{76263901-0FC3-47D8-A1D7-1F48982B2754}"/>
              </a:ext>
            </a:extLst>
          </p:cNvPr>
          <p:cNvGraphicFramePr>
            <a:graphicFrameLocks noChangeAspect="1"/>
          </p:cNvGraphicFramePr>
          <p:nvPr>
            <p:extLst>
              <p:ext uri="{D42A27DB-BD31-4B8C-83A1-F6EECF244321}">
                <p14:modId xmlns:p14="http://schemas.microsoft.com/office/powerpoint/2010/main" val="3439410011"/>
              </p:ext>
            </p:extLst>
          </p:nvPr>
        </p:nvGraphicFramePr>
        <p:xfrm>
          <a:off x="882650" y="942975"/>
          <a:ext cx="3424238" cy="190500"/>
        </p:xfrm>
        <a:graphic>
          <a:graphicData uri="http://schemas.openxmlformats.org/presentationml/2006/ole">
            <mc:AlternateContent xmlns:mc="http://schemas.openxmlformats.org/markup-compatibility/2006">
              <mc:Choice xmlns:v="urn:schemas-microsoft-com:vml" Requires="v">
                <p:oleObj spid="_x0000_s11275" name="Macro-Enabled Worksheet" r:id="rId7" imgW="3330117" imgH="7636" progId="Excel.SheetMacroEnabled.12">
                  <p:link updateAutomatic="1"/>
                </p:oleObj>
              </mc:Choice>
              <mc:Fallback>
                <p:oleObj name="Macro-Enabled Worksheet" r:id="rId7" imgW="3330117" imgH="7636" progId="Excel.SheetMacroEnabled.12">
                  <p:link updateAutomatic="1"/>
                  <p:pic>
                    <p:nvPicPr>
                      <p:cNvPr id="0" name=""/>
                      <p:cNvPicPr/>
                      <p:nvPr/>
                    </p:nvPicPr>
                    <p:blipFill>
                      <a:blip r:embed="rId8"/>
                      <a:stretch>
                        <a:fillRect/>
                      </a:stretch>
                    </p:blipFill>
                    <p:spPr>
                      <a:xfrm>
                        <a:off x="882650" y="942975"/>
                        <a:ext cx="3424238" cy="190500"/>
                      </a:xfrm>
                      <a:prstGeom prst="rect">
                        <a:avLst/>
                      </a:prstGeom>
                    </p:spPr>
                  </p:pic>
                </p:oleObj>
              </mc:Fallback>
            </mc:AlternateContent>
          </a:graphicData>
        </a:graphic>
      </p:graphicFrame>
    </p:spTree>
    <p:extLst>
      <p:ext uri="{BB962C8B-B14F-4D97-AF65-F5344CB8AC3E}">
        <p14:creationId xmlns:p14="http://schemas.microsoft.com/office/powerpoint/2010/main" val="40067351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92500" lnSpcReduction="20000"/>
          </a:bodyPr>
          <a:lstStyle/>
          <a:p>
            <a:pPr lvl="0"/>
            <a:r>
              <a:rPr lang="en-US" sz="2400" dirty="0"/>
              <a:t>Required Findings Categories:</a:t>
            </a:r>
          </a:p>
          <a:p>
            <a:pPr lvl="1"/>
            <a:r>
              <a:rPr lang="en-US" sz="2100" u="sng" dirty="0"/>
              <a:t>Weaknesses</a:t>
            </a:r>
            <a:r>
              <a:rPr lang="en-US" sz="21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2100" b="1" dirty="0"/>
          </a:p>
          <a:p>
            <a:pPr lvl="1"/>
            <a:endParaRPr lang="en-US" sz="2100" dirty="0"/>
          </a:p>
          <a:p>
            <a:pPr lvl="1"/>
            <a:r>
              <a:rPr lang="en-US" sz="2100" u="sng" dirty="0"/>
              <a:t>Strengths</a:t>
            </a:r>
            <a:r>
              <a:rPr lang="en-US" sz="2100" dirty="0"/>
              <a:t> - A type of preliminary or final finding, which is an exemplary or noteworthy implementation of a process that meets the intent and value of a CMMI model practice.</a:t>
            </a:r>
            <a:endParaRPr lang="en-US" sz="2100" b="1" dirty="0"/>
          </a:p>
          <a:p>
            <a:r>
              <a:rPr lang="zh-CN" altLang="en-US" sz="2400" dirty="0">
                <a:solidFill>
                  <a:srgbClr val="1F497D"/>
                </a:solidFill>
              </a:rPr>
              <a:t>所需结果类别：</a:t>
            </a:r>
          </a:p>
          <a:p>
            <a:pPr lvl="1"/>
            <a:r>
              <a:rPr lang="zh-CN" altLang="en-US" sz="2100" dirty="0">
                <a:solidFill>
                  <a:srgbClr val="1F497D"/>
                </a:solidFill>
              </a:rPr>
              <a:t>弱项</a:t>
            </a:r>
            <a:r>
              <a:rPr lang="en-US" altLang="zh-CN" sz="2100" dirty="0">
                <a:solidFill>
                  <a:srgbClr val="1F497D"/>
                </a:solidFill>
              </a:rPr>
              <a:t>——</a:t>
            </a:r>
            <a:r>
              <a:rPr lang="zh-CN" altLang="en-US" sz="2100" dirty="0">
                <a:solidFill>
                  <a:srgbClr val="1F497D"/>
                </a:solidFill>
              </a:rPr>
              <a:t>一种初步或最终的发现，是指一个或多个过程实施无效或缺乏实施，这些过程基于已验证的客观证据，符合实践的意图和价值，适用于整个项目和组织支持职能组或组织单元。这可以通过以下两种方式实现：</a:t>
            </a:r>
            <a:r>
              <a:rPr lang="en-US" altLang="zh-CN" sz="2100" dirty="0">
                <a:solidFill>
                  <a:srgbClr val="1F497D"/>
                </a:solidFill>
              </a:rPr>
              <a:t>a</a:t>
            </a:r>
            <a:r>
              <a:rPr lang="zh-CN" altLang="en-US" sz="2100" dirty="0">
                <a:solidFill>
                  <a:srgbClr val="1F497D"/>
                </a:solidFill>
              </a:rPr>
              <a:t>）过程本身没有满足</a:t>
            </a:r>
            <a:r>
              <a:rPr lang="en-US" altLang="zh-CN" sz="2100" dirty="0">
                <a:solidFill>
                  <a:srgbClr val="1F497D"/>
                </a:solidFill>
              </a:rPr>
              <a:t>CMMI</a:t>
            </a:r>
            <a:r>
              <a:rPr lang="zh-CN" altLang="en-US" sz="2100" dirty="0">
                <a:solidFill>
                  <a:srgbClr val="1F497D"/>
                </a:solidFill>
              </a:rPr>
              <a:t>实践需求，或者</a:t>
            </a:r>
            <a:r>
              <a:rPr lang="en-US" altLang="zh-CN" sz="2100" dirty="0">
                <a:solidFill>
                  <a:srgbClr val="1F497D"/>
                </a:solidFill>
              </a:rPr>
              <a:t>b</a:t>
            </a:r>
            <a:r>
              <a:rPr lang="zh-CN" altLang="en-US" sz="2100" dirty="0">
                <a:solidFill>
                  <a:srgbClr val="1F497D"/>
                </a:solidFill>
              </a:rPr>
              <a:t>）项目或组织支持职能组没有遵循符合适用</a:t>
            </a:r>
            <a:r>
              <a:rPr lang="en-US" altLang="zh-CN" sz="2100" dirty="0">
                <a:solidFill>
                  <a:srgbClr val="1F497D"/>
                </a:solidFill>
              </a:rPr>
              <a:t>CMMI</a:t>
            </a:r>
            <a:r>
              <a:rPr lang="zh-CN" altLang="en-US" sz="2100" dirty="0">
                <a:solidFill>
                  <a:srgbClr val="1F497D"/>
                </a:solidFill>
              </a:rPr>
              <a:t>实践意图和价值的过程。</a:t>
            </a:r>
            <a:endParaRPr lang="en-ZA" altLang="zh-CN" sz="2100" dirty="0">
              <a:solidFill>
                <a:srgbClr val="1F497D"/>
              </a:solidFill>
            </a:endParaRPr>
          </a:p>
          <a:p>
            <a:pPr lvl="1"/>
            <a:r>
              <a:rPr lang="zh-CN" altLang="en-US" sz="2100" dirty="0">
                <a:solidFill>
                  <a:srgbClr val="1F497D"/>
                </a:solidFill>
              </a:rPr>
              <a:t>强项</a:t>
            </a:r>
            <a:r>
              <a:rPr lang="en-US" altLang="zh-CN" sz="2100" dirty="0">
                <a:solidFill>
                  <a:srgbClr val="1F497D"/>
                </a:solidFill>
              </a:rPr>
              <a:t>——</a:t>
            </a:r>
            <a:r>
              <a:rPr lang="zh-CN" altLang="en-US" sz="2100" dirty="0">
                <a:solidFill>
                  <a:srgbClr val="1F497D"/>
                </a:solidFill>
              </a:rPr>
              <a:t>一种初步或最终的发现，是一个模范性或值得注意的过程实现，其符合</a:t>
            </a:r>
            <a:r>
              <a:rPr lang="en-US" altLang="zh-CN" sz="2100" dirty="0">
                <a:solidFill>
                  <a:srgbClr val="1F497D"/>
                </a:solidFill>
              </a:rPr>
              <a:t>CMMI</a:t>
            </a:r>
            <a:r>
              <a:rPr lang="zh-CN" altLang="en-US" sz="2100" dirty="0">
                <a:solidFill>
                  <a:srgbClr val="1F497D"/>
                </a:solidFill>
              </a:rPr>
              <a:t>模型实践的意图和价值。</a:t>
            </a:r>
          </a:p>
          <a:p>
            <a:pPr lvl="1"/>
            <a:endParaRPr lang="en-US" dirty="0"/>
          </a:p>
        </p:txBody>
      </p:sp>
    </p:spTree>
    <p:extLst>
      <p:ext uri="{BB962C8B-B14F-4D97-AF65-F5344CB8AC3E}">
        <p14:creationId xmlns:p14="http://schemas.microsoft.com/office/powerpoint/2010/main" val="1708042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756500" y="1613732"/>
            <a:ext cx="108259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eaLnBrk="1" hangingPunct="1">
              <a:buFont typeface="Arial" panose="020B0604020202020204" pitchFamily="34" charset="0"/>
              <a:buChar char="•"/>
            </a:pPr>
            <a:r>
              <a:rPr lang="en-ZA" altLang="zh-CN" sz="1600" dirty="0">
                <a:latin typeface="+mn-lt"/>
              </a:rPr>
              <a:t>The </a:t>
            </a:r>
            <a:r>
              <a:rPr lang="en-ZA" altLang="zh-CN" sz="1600" b="1" dirty="0">
                <a:solidFill>
                  <a:srgbClr val="1F497D"/>
                </a:solidFill>
                <a:latin typeface="+mn-lt"/>
              </a:rPr>
              <a:t>CMMI Institute </a:t>
            </a:r>
            <a:r>
              <a:rPr lang="en-ZA" altLang="zh-CN" sz="1600" dirty="0">
                <a:latin typeface="+mn-lt"/>
              </a:rPr>
              <a:t>was acquired by </a:t>
            </a:r>
            <a:r>
              <a:rPr lang="en-ZA" altLang="zh-CN" sz="1600" dirty="0">
                <a:solidFill>
                  <a:schemeClr val="accent1">
                    <a:lumMod val="50000"/>
                  </a:schemeClr>
                </a:solidFill>
                <a:latin typeface="+mn-lt"/>
              </a:rPr>
              <a:t>ISACA</a:t>
            </a:r>
            <a:r>
              <a:rPr lang="en-ZA" altLang="zh-CN" sz="1600" dirty="0">
                <a:latin typeface="+mn-lt"/>
              </a:rPr>
              <a:t>, hence the slide templates now referring to </a:t>
            </a:r>
            <a:r>
              <a:rPr lang="en-ZA" altLang="zh-CN" sz="1600" b="1" dirty="0">
                <a:latin typeface="+mn-lt"/>
              </a:rPr>
              <a:t>ISACA</a:t>
            </a:r>
            <a:r>
              <a:rPr lang="en-ZA" altLang="zh-CN" sz="1600" dirty="0">
                <a:latin typeface="+mn-lt"/>
              </a:rPr>
              <a:t>.</a:t>
            </a:r>
          </a:p>
          <a:p>
            <a:pPr marL="285750" indent="-285750" algn="just" eaLnBrk="1" hangingPunct="1">
              <a:buFont typeface="Arial" panose="020B0604020202020204" pitchFamily="34" charset="0"/>
              <a:buChar char="•"/>
            </a:pPr>
            <a:r>
              <a:rPr lang="zh-CN" altLang="en-US" sz="1600" dirty="0">
                <a:latin typeface="+mn-lt"/>
              </a:rPr>
              <a:t>  </a:t>
            </a:r>
            <a:r>
              <a:rPr lang="en-US" altLang="zh-CN" sz="1600" dirty="0">
                <a:latin typeface="+mn-lt"/>
              </a:rPr>
              <a:t>CMMI</a:t>
            </a:r>
            <a:r>
              <a:rPr lang="zh-CN" altLang="en-US" sz="1600" dirty="0">
                <a:latin typeface="+mn-lt"/>
              </a:rPr>
              <a:t>研究所已被</a:t>
            </a:r>
            <a:r>
              <a:rPr lang="en-US" altLang="zh-CN" sz="1600" dirty="0">
                <a:latin typeface="+mn-lt"/>
              </a:rPr>
              <a:t>ISACA</a:t>
            </a:r>
            <a:r>
              <a:rPr lang="zh-CN" altLang="en-US" sz="1600" dirty="0">
                <a:latin typeface="+mn-lt"/>
              </a:rPr>
              <a:t>收购，所以现在幻灯片模板上指的都是</a:t>
            </a:r>
            <a:r>
              <a:rPr lang="en-US" altLang="zh-CN" sz="1600" dirty="0">
                <a:latin typeface="+mn-lt"/>
              </a:rPr>
              <a:t>ISACA</a:t>
            </a:r>
            <a:r>
              <a:rPr lang="zh-CN" altLang="en-US" sz="1600" dirty="0">
                <a:latin typeface="+mn-lt"/>
              </a:rPr>
              <a:t>。</a:t>
            </a:r>
            <a:endParaRPr lang="en-ZA" altLang="zh-CN" sz="1600" dirty="0">
              <a:latin typeface="+mn-lt"/>
            </a:endParaRPr>
          </a:p>
          <a:p>
            <a:pPr marL="285750" indent="-285750" algn="l">
              <a:buFont typeface="Arial" panose="020B0604020202020204" pitchFamily="34" charset="0"/>
              <a:buChar char="•"/>
            </a:pPr>
            <a:r>
              <a:rPr lang="en-ZA" altLang="zh-CN" sz="1600" dirty="0">
                <a:latin typeface="+mn-lt"/>
              </a:rPr>
              <a:t>As documented in the CMMI model Executive Summary, </a:t>
            </a:r>
            <a:br>
              <a:rPr lang="en-ZA" altLang="zh-CN" sz="1600" dirty="0">
                <a:latin typeface="+mn-lt"/>
              </a:rPr>
            </a:br>
            <a:r>
              <a:rPr lang="en-ZA" sz="1600" b="1" i="0" u="none" strike="noStrike" baseline="0" dirty="0">
                <a:latin typeface="+mn-lt"/>
              </a:rPr>
              <a:t>CMMI® (Capability Maturity Model® Integration) </a:t>
            </a:r>
            <a:r>
              <a:rPr lang="en-ZA" sz="1600" b="0" i="0" u="none" strike="noStrike" baseline="0" dirty="0">
                <a:latin typeface="+mn-lt"/>
              </a:rPr>
              <a:t>is an integrated set of best practices that enable businesses to improve performance of their key business processes.</a:t>
            </a:r>
          </a:p>
          <a:p>
            <a:pPr marL="285750" indent="-285750" algn="l">
              <a:buFont typeface="Arial" panose="020B0604020202020204" pitchFamily="34" charset="0"/>
              <a:buChar char="•"/>
            </a:pPr>
            <a:r>
              <a:rPr lang="zh-CN" altLang="en-US" sz="1600" dirty="0">
                <a:latin typeface="+mn-lt"/>
              </a:rPr>
              <a:t>正如</a:t>
            </a:r>
            <a:r>
              <a:rPr lang="en-ZA" sz="1600" dirty="0">
                <a:latin typeface="+mn-lt"/>
              </a:rPr>
              <a:t>CMMI</a:t>
            </a:r>
            <a:r>
              <a:rPr lang="zh-CN" altLang="en-US" sz="1600" dirty="0">
                <a:latin typeface="+mn-lt"/>
              </a:rPr>
              <a:t>模型执行概要中所描述的，</a:t>
            </a:r>
            <a:r>
              <a:rPr lang="en-ZA" sz="1600" dirty="0">
                <a:latin typeface="+mn-lt"/>
              </a:rPr>
              <a:t>CMMI（Capability Maturity Model Integration）</a:t>
            </a:r>
            <a:r>
              <a:rPr lang="zh-CN" altLang="en-US" sz="1600" dirty="0">
                <a:latin typeface="+mn-lt"/>
              </a:rPr>
              <a:t>是使企业能够改进他们的关键业务过程性能的一组最佳实践集。</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The CMMI® model was developed by product teams with members from industry and CMMI Institute.</a:t>
            </a:r>
          </a:p>
          <a:p>
            <a:pPr marL="285750" indent="-285750" algn="l">
              <a:buFont typeface="Arial" panose="020B0604020202020204" pitchFamily="34" charset="0"/>
              <a:buChar char="•"/>
            </a:pPr>
            <a:r>
              <a:rPr lang="zh-CN" altLang="en-US" sz="1600" b="0" i="0" u="none" strike="noStrike" baseline="0" dirty="0">
                <a:latin typeface="+mn-lt"/>
              </a:rPr>
              <a:t> </a:t>
            </a:r>
            <a:r>
              <a:rPr lang="en-US" altLang="zh-CN" sz="1600" dirty="0">
                <a:latin typeface="+mn-lt"/>
              </a:rPr>
              <a:t>CMMI</a:t>
            </a:r>
            <a:r>
              <a:rPr lang="zh-CN" altLang="en-US" sz="1600" dirty="0">
                <a:latin typeface="+mn-lt"/>
              </a:rPr>
              <a:t>模型是由来自行业的和</a:t>
            </a:r>
            <a:r>
              <a:rPr lang="en-US" altLang="zh-CN" sz="1600" dirty="0">
                <a:latin typeface="+mn-lt"/>
              </a:rPr>
              <a:t>CMMI</a:t>
            </a:r>
            <a:r>
              <a:rPr lang="zh-CN" altLang="en-US" sz="1600" dirty="0">
                <a:latin typeface="+mn-lt"/>
              </a:rPr>
              <a:t>研究所的成员组成的产品团队开发的。</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At its heart, the CMMI model provides a clear roadmap for building, improving, and sustaining capability.</a:t>
            </a:r>
          </a:p>
          <a:p>
            <a:pPr marL="285750" indent="-285750">
              <a:buFont typeface="Arial" panose="020B0604020202020204" pitchFamily="34" charset="0"/>
              <a:buChar char="•"/>
            </a:pPr>
            <a:r>
              <a:rPr lang="zh-CN" altLang="en-US" sz="1600" dirty="0">
                <a:latin typeface="+mn-lt"/>
              </a:rPr>
              <a:t>其核心是，</a:t>
            </a:r>
            <a:r>
              <a:rPr lang="en-US" altLang="zh-CN" sz="1600" dirty="0">
                <a:latin typeface="+mn-lt"/>
              </a:rPr>
              <a:t>CMMI</a:t>
            </a:r>
            <a:r>
              <a:rPr lang="zh-CN" altLang="en-US" sz="1600" dirty="0">
                <a:latin typeface="+mn-lt"/>
              </a:rPr>
              <a:t>模型为构建、改进和保持能力稳定提供了清晰的路线图。</a:t>
            </a:r>
            <a:endParaRPr lang="en-US" altLang="zh-CN" sz="1600" dirty="0">
              <a:latin typeface="+mn-lt"/>
            </a:endParaRPr>
          </a:p>
          <a:p>
            <a:pPr marL="285750" indent="-285750">
              <a:buFont typeface="Arial" panose="020B0604020202020204" pitchFamily="34" charset="0"/>
              <a:buChar char="•"/>
            </a:pPr>
            <a:endParaRPr lang="en-ZA" altLang="zh-CN" sz="1600" dirty="0">
              <a:latin typeface="+mn-lt"/>
            </a:endParaRPr>
          </a:p>
          <a:p>
            <a:r>
              <a:rPr lang="en-ZA" altLang="zh-CN" sz="1600" b="1" dirty="0">
                <a:solidFill>
                  <a:srgbClr val="1F497D"/>
                </a:solidFill>
                <a:latin typeface="+mn-lt"/>
              </a:rPr>
              <a:t>Note:</a:t>
            </a:r>
            <a:r>
              <a:rPr lang="zh-CN" altLang="en-US" sz="1600" b="1" dirty="0">
                <a:solidFill>
                  <a:srgbClr val="1F497D"/>
                </a:solidFill>
                <a:latin typeface="+mn-lt"/>
              </a:rPr>
              <a:t>注：</a:t>
            </a:r>
            <a:endParaRPr lang="en-ZA" altLang="zh-CN" sz="1600" b="1" dirty="0">
              <a:solidFill>
                <a:srgbClr val="1F497D"/>
              </a:solidFill>
              <a:latin typeface="+mn-lt"/>
            </a:endParaRPr>
          </a:p>
          <a:p>
            <a:r>
              <a:rPr lang="en-ZA" altLang="zh-CN" sz="1600" b="1" dirty="0">
                <a:solidFill>
                  <a:srgbClr val="1F497D"/>
                </a:solidFill>
                <a:latin typeface="+mn-lt"/>
              </a:rPr>
              <a:t>With the above as background, refence to CMMI is now only used in relation to the model and its use, and not as an organization anymore. </a:t>
            </a:r>
          </a:p>
          <a:p>
            <a:r>
              <a:rPr lang="zh-CN" altLang="en-US" sz="1600" b="1" dirty="0">
                <a:solidFill>
                  <a:srgbClr val="1F497D"/>
                </a:solidFill>
                <a:latin typeface="+mn-lt"/>
              </a:rPr>
              <a:t>在上述背景下，现在对于</a:t>
            </a:r>
            <a:r>
              <a:rPr lang="en-US" altLang="zh-CN" sz="1600" b="1" dirty="0">
                <a:solidFill>
                  <a:srgbClr val="1F497D"/>
                </a:solidFill>
                <a:latin typeface="+mn-lt"/>
              </a:rPr>
              <a:t>CMMI</a:t>
            </a:r>
            <a:r>
              <a:rPr lang="zh-CN" altLang="en-US" sz="1600" b="1" dirty="0">
                <a:solidFill>
                  <a:srgbClr val="1F497D"/>
                </a:solidFill>
                <a:latin typeface="+mn-lt"/>
              </a:rPr>
              <a:t>的引用只涉及模型本身及其使用，而不再视之为一个组织。</a:t>
            </a:r>
            <a:endParaRPr lang="en-ZA" altLang="zh-CN" sz="1600" b="1" dirty="0">
              <a:solidFill>
                <a:srgbClr val="1F497D"/>
              </a:solidFill>
              <a:latin typeface="+mn-lt"/>
            </a:endParaRPr>
          </a:p>
          <a:p>
            <a:r>
              <a:rPr lang="en-ZA" sz="1600" b="1" dirty="0">
                <a:solidFill>
                  <a:srgbClr val="1F497D"/>
                </a:solidFill>
                <a:latin typeface="+mn-lt"/>
              </a:rPr>
              <a:t>ISACA owns all copyright, trademark, and all other intellectual property rights of the CMMI Content.</a:t>
            </a:r>
          </a:p>
          <a:p>
            <a:r>
              <a:rPr lang="en-US" altLang="zh-CN" sz="1600" b="1" dirty="0">
                <a:solidFill>
                  <a:srgbClr val="1F497D"/>
                </a:solidFill>
                <a:latin typeface="+mn-lt"/>
              </a:rPr>
              <a:t>ISACA</a:t>
            </a:r>
            <a:r>
              <a:rPr lang="zh-CN" altLang="en-US" sz="1600" b="1" dirty="0">
                <a:solidFill>
                  <a:srgbClr val="1F497D"/>
                </a:solidFill>
                <a:latin typeface="+mn-lt"/>
              </a:rPr>
              <a:t>拥有</a:t>
            </a:r>
            <a:r>
              <a:rPr lang="en-US" altLang="zh-CN" sz="1600" b="1" dirty="0">
                <a:solidFill>
                  <a:srgbClr val="1F497D"/>
                </a:solidFill>
                <a:latin typeface="+mn-lt"/>
              </a:rPr>
              <a:t>CMMI</a:t>
            </a:r>
            <a:r>
              <a:rPr lang="zh-CN" altLang="en-US" sz="1600" b="1" dirty="0">
                <a:solidFill>
                  <a:srgbClr val="1F497D"/>
                </a:solidFill>
                <a:latin typeface="+mn-lt"/>
              </a:rPr>
              <a:t>的内容的所有版权、商标及所有其他知识产权。</a:t>
            </a:r>
            <a:endParaRPr lang="en-ZA" altLang="zh-CN" sz="1600" b="1" dirty="0">
              <a:solidFill>
                <a:srgbClr val="1F497D"/>
              </a:solidFill>
              <a:latin typeface="+mn-lt"/>
            </a:endParaRPr>
          </a:p>
        </p:txBody>
      </p:sp>
      <p:sp>
        <p:nvSpPr>
          <p:cNvPr id="29" name="Rectangle 3">
            <a:extLst>
              <a:ext uri="{FF2B5EF4-FFF2-40B4-BE49-F238E27FC236}">
                <a16:creationId xmlns:a16="http://schemas.microsoft.com/office/drawing/2014/main" id="{75BC7D2F-5962-40F6-96F5-3BF4422A4B3E}"/>
              </a:ext>
            </a:extLst>
          </p:cNvPr>
          <p:cNvSpPr>
            <a:spLocks noGrp="1" noChangeArrowheads="1"/>
          </p:cNvSpPr>
          <p:nvPr>
            <p:ph type="title"/>
          </p:nvPr>
        </p:nvSpPr>
        <p:spPr>
          <a:xfrm>
            <a:off x="609600" y="837778"/>
            <a:ext cx="10972800" cy="935265"/>
          </a:xfrm>
        </p:spPr>
        <p:txBody>
          <a:bodyPr/>
          <a:lstStyle/>
          <a:p>
            <a:pPr eaLnBrk="1" hangingPunct="1"/>
            <a:r>
              <a:rPr lang="en-US" altLang="en-US" sz="3600" dirty="0">
                <a:ea typeface="ＭＳ Ｐゴシック" charset="-128"/>
              </a:rPr>
              <a:t>CMMI / ISACA Information</a:t>
            </a:r>
          </a:p>
        </p:txBody>
      </p:sp>
      <p:pic>
        <p:nvPicPr>
          <p:cNvPr id="5" name="Picture 4" descr="A picture containing clipart&#10;&#10;Description automatically generated">
            <a:extLst>
              <a:ext uri="{FF2B5EF4-FFF2-40B4-BE49-F238E27FC236}">
                <a16:creationId xmlns:a16="http://schemas.microsoft.com/office/drawing/2014/main" id="{17F36A79-92A6-405C-AC37-41F7B42F8C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7977" y="6447453"/>
            <a:ext cx="572922" cy="332727"/>
          </a:xfrm>
          <a:prstGeom prst="rect">
            <a:avLst/>
          </a:prstGeom>
        </p:spPr>
      </p:pic>
      <p:pic>
        <p:nvPicPr>
          <p:cNvPr id="6" name="Picture 5">
            <a:extLst>
              <a:ext uri="{FF2B5EF4-FFF2-40B4-BE49-F238E27FC236}">
                <a16:creationId xmlns:a16="http://schemas.microsoft.com/office/drawing/2014/main" id="{889D9E85-9806-4A0A-8C02-B4C44EFAB9C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7030" t="2007" r="14562" b="-2007"/>
          <a:stretch/>
        </p:blipFill>
        <p:spPr>
          <a:xfrm>
            <a:off x="3981973" y="6364357"/>
            <a:ext cx="572923" cy="415823"/>
          </a:xfrm>
          <a:prstGeom prst="rect">
            <a:avLst/>
          </a:prstGeom>
        </p:spPr>
      </p:pic>
      <p:pic>
        <p:nvPicPr>
          <p:cNvPr id="7" name="Picture 6" descr="A close up of a logo&#10;&#10;Description automatically generated">
            <a:extLst>
              <a:ext uri="{FF2B5EF4-FFF2-40B4-BE49-F238E27FC236}">
                <a16:creationId xmlns:a16="http://schemas.microsoft.com/office/drawing/2014/main" id="{8020E643-5C9A-4704-AA9B-46F6D4AF4050}"/>
              </a:ext>
            </a:extLst>
          </p:cNvPr>
          <p:cNvPicPr>
            <a:picLocks noChangeAspect="1"/>
          </p:cNvPicPr>
          <p:nvPr/>
        </p:nvPicPr>
        <p:blipFill rotWithShape="1">
          <a:blip r:embed="rId5">
            <a:extLst>
              <a:ext uri="{28A0092B-C50C-407E-A947-70E740481C1C}">
                <a14:useLocalDpi xmlns:a14="http://schemas.microsoft.com/office/drawing/2010/main" val="0"/>
              </a:ext>
            </a:extLst>
          </a:blip>
          <a:srcRect l="14660" t="18576" r="13021" b="14083"/>
          <a:stretch/>
        </p:blipFill>
        <p:spPr>
          <a:xfrm>
            <a:off x="2403572" y="6356350"/>
            <a:ext cx="483712" cy="509451"/>
          </a:xfrm>
          <a:prstGeom prst="rect">
            <a:avLst/>
          </a:prstGeom>
        </p:spPr>
      </p:pic>
    </p:spTree>
    <p:extLst>
      <p:ext uri="{BB962C8B-B14F-4D97-AF65-F5344CB8AC3E}">
        <p14:creationId xmlns:p14="http://schemas.microsoft.com/office/powerpoint/2010/main" val="20646393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16E6-A265-E647-863D-E6356B5F3E6D}"/>
              </a:ext>
            </a:extLst>
          </p:cNvPr>
          <p:cNvSpPr>
            <a:spLocks noGrp="1"/>
          </p:cNvSpPr>
          <p:nvPr>
            <p:ph type="title"/>
          </p:nvPr>
        </p:nvSpPr>
        <p:spPr>
          <a:xfrm>
            <a:off x="1055688" y="214371"/>
            <a:ext cx="10397836" cy="602284"/>
          </a:xfrm>
        </p:spPr>
        <p:txBody>
          <a:bodyPr/>
          <a:lstStyle/>
          <a:p>
            <a:r>
              <a:rPr lang="en-US" dirty="0"/>
              <a:t>Appraisal Outputs</a:t>
            </a:r>
          </a:p>
        </p:txBody>
      </p:sp>
      <p:graphicFrame>
        <p:nvGraphicFramePr>
          <p:cNvPr id="4" name="Object 3">
            <a:extLst>
              <a:ext uri="{FF2B5EF4-FFF2-40B4-BE49-F238E27FC236}">
                <a16:creationId xmlns:a16="http://schemas.microsoft.com/office/drawing/2014/main" id="{22725D56-BE4B-4459-B6FE-F5483EF2F6F6}"/>
              </a:ext>
            </a:extLst>
          </p:cNvPr>
          <p:cNvGraphicFramePr>
            <a:graphicFrameLocks noChangeAspect="1"/>
          </p:cNvGraphicFramePr>
          <p:nvPr>
            <p:extLst>
              <p:ext uri="{D42A27DB-BD31-4B8C-83A1-F6EECF244321}">
                <p14:modId xmlns:p14="http://schemas.microsoft.com/office/powerpoint/2010/main" val="1979254893"/>
              </p:ext>
            </p:extLst>
          </p:nvPr>
        </p:nvGraphicFramePr>
        <p:xfrm>
          <a:off x="947738" y="1577975"/>
          <a:ext cx="7786687" cy="3125788"/>
        </p:xfrm>
        <a:graphic>
          <a:graphicData uri="http://schemas.openxmlformats.org/presentationml/2006/ole">
            <mc:AlternateContent xmlns:mc="http://schemas.openxmlformats.org/markup-compatibility/2006">
              <mc:Choice xmlns:v="urn:schemas-microsoft-com:vml" Requires="v">
                <p:oleObj spid="_x0000_s12294" name="Macro-Enabled Worksheet" r:id="rId3" imgW="7437262" imgH="3177729" progId="Excel.SheetMacroEnabled.12">
                  <p:link updateAutomatic="1"/>
                </p:oleObj>
              </mc:Choice>
              <mc:Fallback>
                <p:oleObj name="Macro-Enabled Worksheet" r:id="rId3" imgW="7437262" imgH="3177729" progId="Excel.SheetMacroEnabled.12">
                  <p:link updateAutomatic="1"/>
                  <p:pic>
                    <p:nvPicPr>
                      <p:cNvPr id="0" name=""/>
                      <p:cNvPicPr/>
                      <p:nvPr/>
                    </p:nvPicPr>
                    <p:blipFill>
                      <a:blip r:embed="rId4"/>
                      <a:stretch>
                        <a:fillRect/>
                      </a:stretch>
                    </p:blipFill>
                    <p:spPr>
                      <a:xfrm>
                        <a:off x="947738" y="1577975"/>
                        <a:ext cx="7786687" cy="3125788"/>
                      </a:xfrm>
                      <a:prstGeom prst="rect">
                        <a:avLst/>
                      </a:prstGeom>
                    </p:spPr>
                  </p:pic>
                </p:oleObj>
              </mc:Fallback>
            </mc:AlternateContent>
          </a:graphicData>
        </a:graphic>
      </p:graphicFrame>
    </p:spTree>
    <p:extLst>
      <p:ext uri="{BB962C8B-B14F-4D97-AF65-F5344CB8AC3E}">
        <p14:creationId xmlns:p14="http://schemas.microsoft.com/office/powerpoint/2010/main" val="31517437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16E6-A265-E647-863D-E6356B5F3E6D}"/>
              </a:ext>
            </a:extLst>
          </p:cNvPr>
          <p:cNvSpPr>
            <a:spLocks noGrp="1"/>
          </p:cNvSpPr>
          <p:nvPr>
            <p:ph type="title"/>
          </p:nvPr>
        </p:nvSpPr>
        <p:spPr>
          <a:xfrm>
            <a:off x="1055688" y="214371"/>
            <a:ext cx="10397836" cy="602284"/>
          </a:xfrm>
        </p:spPr>
        <p:txBody>
          <a:bodyPr/>
          <a:lstStyle/>
          <a:p>
            <a:r>
              <a:rPr lang="en-US" dirty="0"/>
              <a:t>Appraisal Outputs</a:t>
            </a:r>
          </a:p>
        </p:txBody>
      </p:sp>
      <p:graphicFrame>
        <p:nvGraphicFramePr>
          <p:cNvPr id="4" name="Object 3">
            <a:extLst>
              <a:ext uri="{FF2B5EF4-FFF2-40B4-BE49-F238E27FC236}">
                <a16:creationId xmlns:a16="http://schemas.microsoft.com/office/drawing/2014/main" id="{DBA6108F-A3D4-45BE-B8CA-9186C4E63FAB}"/>
              </a:ext>
            </a:extLst>
          </p:cNvPr>
          <p:cNvGraphicFramePr>
            <a:graphicFrameLocks noChangeAspect="1"/>
          </p:cNvGraphicFramePr>
          <p:nvPr>
            <p:extLst>
              <p:ext uri="{D42A27DB-BD31-4B8C-83A1-F6EECF244321}">
                <p14:modId xmlns:p14="http://schemas.microsoft.com/office/powerpoint/2010/main" val="523416323"/>
              </p:ext>
            </p:extLst>
          </p:nvPr>
        </p:nvGraphicFramePr>
        <p:xfrm>
          <a:off x="1006475" y="1606550"/>
          <a:ext cx="8245475" cy="2819400"/>
        </p:xfrm>
        <a:graphic>
          <a:graphicData uri="http://schemas.openxmlformats.org/presentationml/2006/ole">
            <mc:AlternateContent xmlns:mc="http://schemas.openxmlformats.org/markup-compatibility/2006">
              <mc:Choice xmlns:v="urn:schemas-microsoft-com:vml" Requires="v">
                <p:oleObj spid="_x0000_s13318" name="Macro-Enabled Worksheet" r:id="rId3" imgW="8244911" imgH="2819274" progId="Excel.SheetMacroEnabled.12">
                  <p:link updateAutomatic="1"/>
                </p:oleObj>
              </mc:Choice>
              <mc:Fallback>
                <p:oleObj name="Macro-Enabled Worksheet" r:id="rId3" imgW="8244911" imgH="2819274" progId="Excel.SheetMacroEnabled.12">
                  <p:link updateAutomatic="1"/>
                  <p:pic>
                    <p:nvPicPr>
                      <p:cNvPr id="0" name=""/>
                      <p:cNvPicPr/>
                      <p:nvPr/>
                    </p:nvPicPr>
                    <p:blipFill>
                      <a:blip r:embed="rId4"/>
                      <a:stretch>
                        <a:fillRect/>
                      </a:stretch>
                    </p:blipFill>
                    <p:spPr>
                      <a:xfrm>
                        <a:off x="1006475" y="1606550"/>
                        <a:ext cx="8245475" cy="2819400"/>
                      </a:xfrm>
                      <a:prstGeom prst="rect">
                        <a:avLst/>
                      </a:prstGeom>
                    </p:spPr>
                  </p:pic>
                </p:oleObj>
              </mc:Fallback>
            </mc:AlternateContent>
          </a:graphicData>
        </a:graphic>
      </p:graphicFrame>
    </p:spTree>
    <p:extLst>
      <p:ext uri="{BB962C8B-B14F-4D97-AF65-F5344CB8AC3E}">
        <p14:creationId xmlns:p14="http://schemas.microsoft.com/office/powerpoint/2010/main" val="13054948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ZA" dirty="0">
                <a:hlinkClick r:id="rId2" action="ppaction://hlinkfile"/>
              </a:rPr>
              <a:t>Appraisal Schedule</a:t>
            </a:r>
            <a:endParaRPr lang="en-ZA" dirty="0">
              <a:hlinkClick r:id="rId3" action="ppaction://hlinkfile"/>
            </a:endParaRPr>
          </a:p>
        </p:txBody>
      </p:sp>
      <p:sp>
        <p:nvSpPr>
          <p:cNvPr id="6" name="Subtitle 5"/>
          <p:cNvSpPr>
            <a:spLocks noGrp="1"/>
          </p:cNvSpPr>
          <p:nvPr>
            <p:ph type="subTitle" idx="1"/>
          </p:nvPr>
        </p:nvSpPr>
        <p:spPr/>
        <p:txBody>
          <a:bodyPr/>
          <a:lstStyle/>
          <a:p>
            <a:endParaRPr lang="en-ZA" dirty="0"/>
          </a:p>
        </p:txBody>
      </p:sp>
    </p:spTree>
    <p:extLst>
      <p:ext uri="{BB962C8B-B14F-4D97-AF65-F5344CB8AC3E}">
        <p14:creationId xmlns:p14="http://schemas.microsoft.com/office/powerpoint/2010/main" val="35079402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5"/>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621809" y="1669312"/>
            <a:ext cx="4069207" cy="4069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76726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a:t>
            </a:r>
            <a:r>
              <a:rPr lang="en-US" sz="2000" dirty="0" err="1"/>
              <a:t>00_Data_Reference.xlsm</a:t>
            </a:r>
            <a:endParaRPr lang="en-US" sz="2000" dirty="0"/>
          </a:p>
          <a:p>
            <a:r>
              <a:rPr lang="en-US" sz="2000" dirty="0"/>
              <a:t>The latest information and version of the Benchmark Appraiser Support Environment (BASE) can be accessed at </a:t>
            </a:r>
            <a:r>
              <a:rPr lang="en-US" sz="2000" dirty="0" err="1">
                <a:hlinkClick r:id="rId2"/>
              </a:rPr>
              <a:t>www.demix.org</a:t>
            </a:r>
            <a:r>
              <a:rPr lang="en-US" sz="2000" dirty="0">
                <a:hlinkClick r:id="rId2"/>
              </a:rPr>
              <a:t>/tools</a:t>
            </a:r>
            <a:r>
              <a:rPr lang="en-US" sz="2000" dirty="0"/>
              <a:t> </a:t>
            </a:r>
          </a:p>
        </p:txBody>
      </p:sp>
    </p:spTree>
    <p:extLst>
      <p:ext uri="{BB962C8B-B14F-4D97-AF65-F5344CB8AC3E}">
        <p14:creationId xmlns:p14="http://schemas.microsoft.com/office/powerpoint/2010/main" val="3152701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3BC500A-BFD5-4AA6-A547-A5D9086C048B}"/>
              </a:ext>
            </a:extLst>
          </p:cNvPr>
          <p:cNvPicPr>
            <a:picLocks noChangeAspect="1"/>
          </p:cNvPicPr>
          <p:nvPr/>
        </p:nvPicPr>
        <p:blipFill>
          <a:blip r:embed="rId3"/>
          <a:stretch>
            <a:fillRect/>
          </a:stretch>
        </p:blipFill>
        <p:spPr>
          <a:xfrm>
            <a:off x="5770018" y="5136108"/>
            <a:ext cx="2294990" cy="547267"/>
          </a:xfrm>
          <a:prstGeom prst="rect">
            <a:avLst/>
          </a:prstGeom>
        </p:spPr>
      </p:pic>
      <p:sp>
        <p:nvSpPr>
          <p:cNvPr id="3077" name="TextBox 4"/>
          <p:cNvSpPr txBox="1">
            <a:spLocks noChangeArrowheads="1"/>
          </p:cNvSpPr>
          <p:nvPr/>
        </p:nvSpPr>
        <p:spPr bwMode="auto">
          <a:xfrm>
            <a:off x="2111571" y="3129444"/>
            <a:ext cx="8077201" cy="126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ZA" altLang="zh-CN" sz="1800" dirty="0">
                <a:latin typeface="+mn-lt"/>
              </a:rPr>
              <a:t>It is a pleasure and an honour to be here with you today. We are looking forward to working with you and your team over the coming days.</a:t>
            </a:r>
          </a:p>
          <a:p>
            <a:pPr algn="ctr" eaLnBrk="1" hangingPunct="1"/>
            <a:r>
              <a:rPr lang="zh-TW" altLang="en-US" sz="2000" dirty="0">
                <a:solidFill>
                  <a:srgbClr val="1F497D"/>
                </a:solidFill>
                <a:latin typeface="宋体" panose="02010600030101010101" pitchFamily="2" charset="-122"/>
                <a:ea typeface="宋体" panose="02010600030101010101" pitchFamily="2" charset="-122"/>
              </a:rPr>
              <a:t>今天我很高興和榮幸來到這裡，我期待著在未來的几天里與您和您的團隊一起工作。</a:t>
            </a:r>
            <a:endParaRPr lang="en-ZA" altLang="zh-CN" sz="2000" dirty="0">
              <a:solidFill>
                <a:srgbClr val="1F497D"/>
              </a:solidFill>
              <a:latin typeface="宋体" panose="02010600030101010101" pitchFamily="2" charset="-122"/>
              <a:ea typeface="宋体" panose="02010600030101010101" pitchFamily="2" charset="-122"/>
            </a:endParaRPr>
          </a:p>
        </p:txBody>
      </p:sp>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3824" y="4999368"/>
            <a:ext cx="728200" cy="810578"/>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5851" y="5011695"/>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9478501" y="4999368"/>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10669668" y="5099783"/>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37517" y="5036857"/>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526375" y="5036857"/>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02774" y="5148463"/>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979285" y="5054186"/>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28927" y="4983314"/>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0DB3A38A-CE0C-488A-B87F-37FFDD2E1D86}"/>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475266" y="1141496"/>
            <a:ext cx="1268760" cy="7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 descr="https://www.cia.gov/library/publications/the-world-factbook/graphics/flags/large/sf-lgflag.gif">
            <a:extLst>
              <a:ext uri="{FF2B5EF4-FFF2-40B4-BE49-F238E27FC236}">
                <a16:creationId xmlns:a16="http://schemas.microsoft.com/office/drawing/2014/main" id="{5804FC85-67E1-4C1D-A768-A4E046E7F9EC}"/>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9055861" y="1156439"/>
            <a:ext cx="1231569" cy="71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2" descr="http://www.diabetesmine.com/wp-content/uploads/2011/02/spain-flag.gif">
            <a:extLst>
              <a:ext uri="{FF2B5EF4-FFF2-40B4-BE49-F238E27FC236}">
                <a16:creationId xmlns:a16="http://schemas.microsoft.com/office/drawing/2014/main" id="{5D685488-5751-4610-AE1F-6A7C4BE390AF}"/>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111571" y="2033638"/>
            <a:ext cx="1268762" cy="71415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1CCB6A1E-9C8F-4CF7-8854-7EAED2AC684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475266" y="2030960"/>
            <a:ext cx="1264748" cy="71824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906DB6B8-FB70-49A9-90A8-CE08CF7A3FCC}"/>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637809" y="2083297"/>
            <a:ext cx="1264745" cy="69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7">
            <a:extLst>
              <a:ext uri="{FF2B5EF4-FFF2-40B4-BE49-F238E27FC236}">
                <a16:creationId xmlns:a16="http://schemas.microsoft.com/office/drawing/2014/main" id="{829E41C9-1208-4F5B-9B72-C350895017BC}"/>
              </a:ext>
            </a:extLst>
          </p:cNvPr>
          <p:cNvPicPr>
            <a:picLocks noChangeAspect="1"/>
          </p:cNvPicPr>
          <p:nvPr/>
        </p:nvPicPr>
        <p:blipFill>
          <a:blip r:embed="rId20"/>
          <a:stretch>
            <a:fillRect/>
          </a:stretch>
        </p:blipFill>
        <p:spPr>
          <a:xfrm>
            <a:off x="7637809" y="1133626"/>
            <a:ext cx="1268762" cy="718248"/>
          </a:xfrm>
          <a:prstGeom prst="rect">
            <a:avLst/>
          </a:prstGeom>
        </p:spPr>
      </p:pic>
      <p:pic>
        <p:nvPicPr>
          <p:cNvPr id="49" name="Picture 48" descr="http://www.onlinenewspapers.com/images/germany.gif">
            <a:extLst>
              <a:ext uri="{FF2B5EF4-FFF2-40B4-BE49-F238E27FC236}">
                <a16:creationId xmlns:a16="http://schemas.microsoft.com/office/drawing/2014/main" id="{3F300468-6315-4AAF-9348-32BCBBA8F5D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32742" y="1156439"/>
            <a:ext cx="1268763" cy="70054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7722CF4D-7FE1-45B8-81FB-B3A16FBB595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111571" y="1141496"/>
            <a:ext cx="1274979" cy="723819"/>
          </a:xfrm>
          <a:prstGeom prst="rect">
            <a:avLst/>
          </a:prstGeom>
        </p:spPr>
      </p:pic>
      <p:pic>
        <p:nvPicPr>
          <p:cNvPr id="51" name="Picture 50" descr="A close up of a logo&#10;&#10;Description automatically generated">
            <a:extLst>
              <a:ext uri="{FF2B5EF4-FFF2-40B4-BE49-F238E27FC236}">
                <a16:creationId xmlns:a16="http://schemas.microsoft.com/office/drawing/2014/main" id="{71E22DBF-B29C-4402-8AEA-178EA3063525}"/>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9049069" y="2079608"/>
            <a:ext cx="1233910" cy="681927"/>
          </a:xfrm>
          <a:prstGeom prst="rect">
            <a:avLst/>
          </a:prstGeom>
        </p:spPr>
      </p:pic>
      <p:pic>
        <p:nvPicPr>
          <p:cNvPr id="53" name="Picture 52">
            <a:extLst>
              <a:ext uri="{FF2B5EF4-FFF2-40B4-BE49-F238E27FC236}">
                <a16:creationId xmlns:a16="http://schemas.microsoft.com/office/drawing/2014/main" id="{D9C0948D-3FA9-4C7F-8D52-47741C98F9D4}"/>
              </a:ext>
            </a:extLst>
          </p:cNvPr>
          <p:cNvPicPr>
            <a:picLocks noChangeAspect="1"/>
          </p:cNvPicPr>
          <p:nvPr/>
        </p:nvPicPr>
        <p:blipFill>
          <a:blip r:embed="rId24"/>
          <a:stretch>
            <a:fillRect/>
          </a:stretch>
        </p:blipFill>
        <p:spPr>
          <a:xfrm>
            <a:off x="4837992" y="2013401"/>
            <a:ext cx="1264745" cy="735807"/>
          </a:xfrm>
          <a:prstGeom prst="rect">
            <a:avLst/>
          </a:prstGeom>
        </p:spPr>
      </p:pic>
      <p:pic>
        <p:nvPicPr>
          <p:cNvPr id="54" name="Picture 2" descr="Flag of the United Arab Emirates.svg">
            <a:extLst>
              <a:ext uri="{FF2B5EF4-FFF2-40B4-BE49-F238E27FC236}">
                <a16:creationId xmlns:a16="http://schemas.microsoft.com/office/drawing/2014/main" id="{F3617B43-1542-4F3C-956C-3E408F634F03}"/>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6245725" y="2066165"/>
            <a:ext cx="1258708" cy="681631"/>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India - Wikipedia">
            <a:extLst>
              <a:ext uri="{FF2B5EF4-FFF2-40B4-BE49-F238E27FC236}">
                <a16:creationId xmlns:a16="http://schemas.microsoft.com/office/drawing/2014/main" id="{2850122E-32F6-40C4-AEC8-C4B0EC346A75}"/>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235060" y="1156637"/>
            <a:ext cx="1233910" cy="703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053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a:t>DEMIXIUM™</a:t>
            </a:r>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432286" cy="369332"/>
          </a:xfrm>
          <a:prstGeom prst="rect">
            <a:avLst/>
          </a:prstGeom>
          <a:noFill/>
        </p:spPr>
        <p:txBody>
          <a:bodyPr wrap="none" rtlCol="0">
            <a:spAutoFit/>
          </a:bodyPr>
          <a:lstStyle/>
          <a:p>
            <a:r>
              <a:rPr lang="en-ZA" dirty="0"/>
              <a:t>Demixium™ Copyright Demix 2021</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a:hlinkClick r:id="rId3"/>
              </a:rPr>
              <a:t>www.demixium.com</a:t>
            </a:r>
            <a:endParaRPr lang="en-ZA" sz="1600" dirty="0"/>
          </a:p>
          <a:p>
            <a:pPr algn="ctr"/>
            <a:r>
              <a:rPr lang="en-ZA" sz="1600" b="0" i="0" dirty="0">
                <a:solidFill>
                  <a:srgbClr val="000000"/>
                </a:solidFill>
                <a:effectLst/>
                <a:latin typeface="Open Sans"/>
              </a:rPr>
              <a:t>Knowledge | </a:t>
            </a:r>
            <a:r>
              <a:rPr lang="en-ZA" sz="1600" dirty="0">
                <a:solidFill>
                  <a:srgbClr val="000000"/>
                </a:solidFill>
                <a:latin typeface="Open Sans"/>
              </a:rPr>
              <a:t>Performance</a:t>
            </a:r>
            <a:r>
              <a:rPr lang="en-ZA" sz="1600" b="0" i="0" dirty="0">
                <a:solidFill>
                  <a:srgbClr val="000000"/>
                </a:solidFill>
                <a:effectLst/>
                <a:latin typeface="Open Sans"/>
              </a:rPr>
              <a:t> | Results</a:t>
            </a:r>
            <a:r>
              <a:rPr lang="en-ZA" sz="1600" dirty="0"/>
              <a:t> </a:t>
            </a:r>
          </a:p>
        </p:txBody>
      </p:sp>
      <p:sp>
        <p:nvSpPr>
          <p:cNvPr id="9" name="TextBox 8">
            <a:extLst>
              <a:ext uri="{FF2B5EF4-FFF2-40B4-BE49-F238E27FC236}">
                <a16:creationId xmlns:a16="http://schemas.microsoft.com/office/drawing/2014/main" id="{0E56B3AA-4ADA-412B-9A45-4D5AA4F494AE}"/>
              </a:ext>
            </a:extLst>
          </p:cNvPr>
          <p:cNvSpPr txBox="1"/>
          <p:nvPr/>
        </p:nvSpPr>
        <p:spPr>
          <a:xfrm>
            <a:off x="1308059" y="2606819"/>
            <a:ext cx="2719052" cy="2308324"/>
          </a:xfrm>
          <a:prstGeom prst="rect">
            <a:avLst/>
          </a:prstGeom>
          <a:noFill/>
        </p:spPr>
        <p:txBody>
          <a:bodyPr wrap="square" rtlCol="0">
            <a:spAutoFit/>
          </a:bodyPr>
          <a:lstStyle/>
          <a:p>
            <a:pPr algn="ctr"/>
            <a:r>
              <a:rPr lang="en-ZA" dirty="0"/>
              <a:t>Demixium is a collection of best practices to assess an organisation across a variety of domains and best practice models. It is available for free use under the MIT free use license agreement. </a:t>
            </a:r>
          </a:p>
        </p:txBody>
      </p:sp>
      <p:sp>
        <p:nvSpPr>
          <p:cNvPr id="10" name="TextBox 9">
            <a:extLst>
              <a:ext uri="{FF2B5EF4-FFF2-40B4-BE49-F238E27FC236}">
                <a16:creationId xmlns:a16="http://schemas.microsoft.com/office/drawing/2014/main" id="{4E369FE8-DAF2-49E0-852E-C869E262D50E}"/>
              </a:ext>
            </a:extLst>
          </p:cNvPr>
          <p:cNvSpPr txBox="1"/>
          <p:nvPr/>
        </p:nvSpPr>
        <p:spPr>
          <a:xfrm>
            <a:off x="7821539" y="3022317"/>
            <a:ext cx="2719052" cy="1477328"/>
          </a:xfrm>
          <a:prstGeom prst="rect">
            <a:avLst/>
          </a:prstGeom>
          <a:noFill/>
        </p:spPr>
        <p:txBody>
          <a:bodyPr wrap="square" rtlCol="0">
            <a:spAutoFit/>
          </a:bodyPr>
          <a:lstStyle/>
          <a:p>
            <a:pPr algn="ctr"/>
            <a:r>
              <a:rPr lang="en-US" altLang="zh-CN" dirty="0">
                <a:solidFill>
                  <a:srgbClr val="1F497D"/>
                </a:solidFill>
              </a:rPr>
              <a:t>Demixium </a:t>
            </a:r>
            <a:r>
              <a:rPr lang="zh-CN" altLang="en-US" dirty="0">
                <a:solidFill>
                  <a:srgbClr val="1F497D"/>
                </a:solidFill>
              </a:rPr>
              <a:t>是一组最佳实践的集合，用于跨各种领域和最佳实践模型评估组织。 它可根据 </a:t>
            </a:r>
            <a:r>
              <a:rPr lang="en-US" altLang="zh-CN" dirty="0">
                <a:solidFill>
                  <a:srgbClr val="1F497D"/>
                </a:solidFill>
              </a:rPr>
              <a:t>MIT </a:t>
            </a:r>
            <a:r>
              <a:rPr lang="zh-CN" altLang="en-US" dirty="0">
                <a:solidFill>
                  <a:srgbClr val="1F497D"/>
                </a:solidFill>
              </a:rPr>
              <a:t>免费使用许可协议免费使用。</a:t>
            </a:r>
            <a:endParaRPr lang="en-ZA" dirty="0">
              <a:solidFill>
                <a:srgbClr val="1F497D"/>
              </a:solidFill>
            </a:endParaRPr>
          </a:p>
        </p:txBody>
      </p:sp>
    </p:spTree>
    <p:extLst>
      <p:ext uri="{BB962C8B-B14F-4D97-AF65-F5344CB8AC3E}">
        <p14:creationId xmlns:p14="http://schemas.microsoft.com/office/powerpoint/2010/main" val="3546818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solidFill>
                  <a:srgbClr val="1F497D"/>
                </a:solidFill>
                <a:latin typeface="+mn-ea"/>
                <a:ea typeface="+mn-ea"/>
              </a:rPr>
              <a:t>评估概述</a:t>
            </a:r>
            <a:endParaRPr lang="en-US" b="1" dirty="0">
              <a:solidFill>
                <a:srgbClr val="1F497D"/>
              </a:solidFill>
              <a:latin typeface="+mn-lt"/>
            </a:endParaRPr>
          </a:p>
        </p:txBody>
      </p:sp>
    </p:spTree>
    <p:extLst>
      <p:ext uri="{BB962C8B-B14F-4D97-AF65-F5344CB8AC3E}">
        <p14:creationId xmlns:p14="http://schemas.microsoft.com/office/powerpoint/2010/main" val="3938322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FD9062E2-4292-411C-8888-3870D8C30760}"/>
              </a:ext>
            </a:extLst>
          </p:cNvPr>
          <p:cNvGraphicFramePr>
            <a:graphicFrameLocks noChangeAspect="1"/>
          </p:cNvGraphicFramePr>
          <p:nvPr>
            <p:extLst>
              <p:ext uri="{D42A27DB-BD31-4B8C-83A1-F6EECF244321}">
                <p14:modId xmlns:p14="http://schemas.microsoft.com/office/powerpoint/2010/main" val="993749491"/>
              </p:ext>
            </p:extLst>
          </p:nvPr>
        </p:nvGraphicFramePr>
        <p:xfrm>
          <a:off x="1030288" y="2095500"/>
          <a:ext cx="8483600" cy="1516063"/>
        </p:xfrm>
        <a:graphic>
          <a:graphicData uri="http://schemas.openxmlformats.org/presentationml/2006/ole">
            <mc:AlternateContent xmlns:mc="http://schemas.openxmlformats.org/markup-compatibility/2006">
              <mc:Choice xmlns:v="urn:schemas-microsoft-com:vml" Requires="v">
                <p:oleObj spid="_x0000_s2054" name="Macro-Enabled Worksheet" r:id="rId4" imgW="8244911" imgH="1432544" progId="Excel.SheetMacroEnabled.12">
                  <p:link updateAutomatic="1"/>
                </p:oleObj>
              </mc:Choice>
              <mc:Fallback>
                <p:oleObj name="Macro-Enabled Worksheet" r:id="rId4" imgW="8244911" imgH="1432544" progId="Excel.SheetMacroEnabled.12">
                  <p:link updateAutomatic="1"/>
                  <p:pic>
                    <p:nvPicPr>
                      <p:cNvPr id="0" name=""/>
                      <p:cNvPicPr/>
                      <p:nvPr/>
                    </p:nvPicPr>
                    <p:blipFill>
                      <a:blip r:embed="rId5"/>
                      <a:stretch>
                        <a:fillRect/>
                      </a:stretch>
                    </p:blipFill>
                    <p:spPr>
                      <a:xfrm>
                        <a:off x="1030288" y="2095500"/>
                        <a:ext cx="8483600" cy="1516063"/>
                      </a:xfrm>
                      <a:prstGeom prst="rect">
                        <a:avLst/>
                      </a:prstGeom>
                    </p:spPr>
                  </p:pic>
                </p:oleObj>
              </mc:Fallback>
            </mc:AlternateContent>
          </a:graphicData>
        </a:graphic>
      </p:graphicFrame>
      <p:sp>
        <p:nvSpPr>
          <p:cNvPr id="13313" name="Rectangle 3"/>
          <p:cNvSpPr>
            <a:spLocks noGrp="1" noChangeArrowheads="1"/>
          </p:cNvSpPr>
          <p:nvPr>
            <p:ph type="title"/>
          </p:nvPr>
        </p:nvSpPr>
        <p:spPr>
          <a:xfrm>
            <a:off x="962488" y="1039828"/>
            <a:ext cx="10515600" cy="602284"/>
          </a:xfrm>
        </p:spPr>
        <p:txBody>
          <a:bodyPr/>
          <a:lstStyle/>
          <a:p>
            <a:pPr eaLnBrk="1" hangingPunct="1"/>
            <a:r>
              <a:rPr lang="en-US" altLang="en-US" dirty="0">
                <a:ea typeface="ＭＳ Ｐゴシック" charset="-128"/>
              </a:rPr>
              <a:t>Appraisal Overview</a:t>
            </a:r>
          </a:p>
        </p:txBody>
      </p:sp>
    </p:spTree>
    <p:extLst>
      <p:ext uri="{BB962C8B-B14F-4D97-AF65-F5344CB8AC3E}">
        <p14:creationId xmlns:p14="http://schemas.microsoft.com/office/powerpoint/2010/main" val="2391473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382D3759-24A7-42E2-82DB-6309FF00C192}"/>
              </a:ext>
            </a:extLst>
          </p:cNvPr>
          <p:cNvGraphicFramePr>
            <a:graphicFrameLocks noChangeAspect="1"/>
          </p:cNvGraphicFramePr>
          <p:nvPr>
            <p:extLst>
              <p:ext uri="{D42A27DB-BD31-4B8C-83A1-F6EECF244321}">
                <p14:modId xmlns:p14="http://schemas.microsoft.com/office/powerpoint/2010/main" val="3914412632"/>
              </p:ext>
            </p:extLst>
          </p:nvPr>
        </p:nvGraphicFramePr>
        <p:xfrm>
          <a:off x="1189038" y="2009775"/>
          <a:ext cx="8483600" cy="1711325"/>
        </p:xfrm>
        <a:graphic>
          <a:graphicData uri="http://schemas.openxmlformats.org/presentationml/2006/ole">
            <mc:AlternateContent xmlns:mc="http://schemas.openxmlformats.org/markup-compatibility/2006">
              <mc:Choice xmlns:v="urn:schemas-microsoft-com:vml" Requires="v">
                <p:oleObj spid="_x0000_s3078" name="Macro-Enabled Worksheet" r:id="rId4" imgW="8244911" imgH="1584834" progId="Excel.SheetMacroEnabled.12">
                  <p:link updateAutomatic="1"/>
                </p:oleObj>
              </mc:Choice>
              <mc:Fallback>
                <p:oleObj name="Macro-Enabled Worksheet" r:id="rId4" imgW="8244911" imgH="1584834" progId="Excel.SheetMacroEnabled.12">
                  <p:link updateAutomatic="1"/>
                  <p:pic>
                    <p:nvPicPr>
                      <p:cNvPr id="0" name=""/>
                      <p:cNvPicPr/>
                      <p:nvPr/>
                    </p:nvPicPr>
                    <p:blipFill>
                      <a:blip r:embed="rId5"/>
                      <a:stretch>
                        <a:fillRect/>
                      </a:stretch>
                    </p:blipFill>
                    <p:spPr>
                      <a:xfrm>
                        <a:off x="1189038" y="2009775"/>
                        <a:ext cx="8483600" cy="1711325"/>
                      </a:xfrm>
                      <a:prstGeom prst="rect">
                        <a:avLst/>
                      </a:prstGeom>
                    </p:spPr>
                  </p:pic>
                </p:oleObj>
              </mc:Fallback>
            </mc:AlternateContent>
          </a:graphicData>
        </a:graphic>
      </p:graphicFrame>
      <p:sp>
        <p:nvSpPr>
          <p:cNvPr id="13313" name="Rectangle 3"/>
          <p:cNvSpPr>
            <a:spLocks noGrp="1" noChangeArrowheads="1"/>
          </p:cNvSpPr>
          <p:nvPr>
            <p:ph type="title"/>
          </p:nvPr>
        </p:nvSpPr>
        <p:spPr/>
        <p:txBody>
          <a:bodyPr/>
          <a:lstStyle/>
          <a:p>
            <a:pPr eaLnBrk="1" hangingPunct="1"/>
            <a:r>
              <a:rPr lang="en-US" altLang="en-US" dirty="0">
                <a:ea typeface="ＭＳ Ｐゴシック" charset="-128"/>
              </a:rPr>
              <a:t>Appraisal Overview</a:t>
            </a:r>
          </a:p>
        </p:txBody>
      </p:sp>
    </p:spTree>
    <p:extLst>
      <p:ext uri="{BB962C8B-B14F-4D97-AF65-F5344CB8AC3E}">
        <p14:creationId xmlns:p14="http://schemas.microsoft.com/office/powerpoint/2010/main" val="2505805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Grp="1" noChangeArrowheads="1"/>
          </p:cNvSpPr>
          <p:nvPr>
            <p:ph type="title"/>
          </p:nvPr>
        </p:nvSpPr>
        <p:spPr/>
        <p:txBody>
          <a:bodyPr/>
          <a:lstStyle/>
          <a:p>
            <a:pPr eaLnBrk="1" hangingPunct="1"/>
            <a:r>
              <a:rPr lang="en-US" altLang="en-US" dirty="0">
                <a:ea typeface="ＭＳ Ｐゴシック" charset="-128"/>
              </a:rPr>
              <a:t>Business and Appraisal Objectives</a:t>
            </a:r>
          </a:p>
        </p:txBody>
      </p:sp>
      <p:graphicFrame>
        <p:nvGraphicFramePr>
          <p:cNvPr id="2" name="Object 1">
            <a:extLst>
              <a:ext uri="{FF2B5EF4-FFF2-40B4-BE49-F238E27FC236}">
                <a16:creationId xmlns:a16="http://schemas.microsoft.com/office/drawing/2014/main" id="{641738B5-23C6-457B-BB18-AD965FCE0133}"/>
              </a:ext>
            </a:extLst>
          </p:cNvPr>
          <p:cNvGraphicFramePr>
            <a:graphicFrameLocks noChangeAspect="1"/>
          </p:cNvGraphicFramePr>
          <p:nvPr>
            <p:extLst>
              <p:ext uri="{D42A27DB-BD31-4B8C-83A1-F6EECF244321}">
                <p14:modId xmlns:p14="http://schemas.microsoft.com/office/powerpoint/2010/main" val="4029089292"/>
              </p:ext>
            </p:extLst>
          </p:nvPr>
        </p:nvGraphicFramePr>
        <p:xfrm>
          <a:off x="1103313" y="2127250"/>
          <a:ext cx="7643812" cy="1377950"/>
        </p:xfrm>
        <a:graphic>
          <a:graphicData uri="http://schemas.openxmlformats.org/presentationml/2006/ole">
            <mc:AlternateContent xmlns:mc="http://schemas.openxmlformats.org/markup-compatibility/2006">
              <mc:Choice xmlns:v="urn:schemas-microsoft-com:vml" Requires="v">
                <p:oleObj spid="_x0000_s4102" name="Macro-Enabled Worksheet" r:id="rId4" imgW="7437262" imgH="1394366" progId="Excel.SheetMacroEnabled.12">
                  <p:link updateAutomatic="1"/>
                </p:oleObj>
              </mc:Choice>
              <mc:Fallback>
                <p:oleObj name="Macro-Enabled Worksheet" r:id="rId4" imgW="7437262" imgH="1394366" progId="Excel.SheetMacroEnabled.12">
                  <p:link updateAutomatic="1"/>
                  <p:pic>
                    <p:nvPicPr>
                      <p:cNvPr id="0" name=""/>
                      <p:cNvPicPr/>
                      <p:nvPr/>
                    </p:nvPicPr>
                    <p:blipFill>
                      <a:blip r:embed="rId5"/>
                      <a:stretch>
                        <a:fillRect/>
                      </a:stretch>
                    </p:blipFill>
                    <p:spPr>
                      <a:xfrm>
                        <a:off x="1103313" y="2127250"/>
                        <a:ext cx="7643812" cy="1377950"/>
                      </a:xfrm>
                      <a:prstGeom prst="rect">
                        <a:avLst/>
                      </a:prstGeom>
                    </p:spPr>
                  </p:pic>
                </p:oleObj>
              </mc:Fallback>
            </mc:AlternateContent>
          </a:graphicData>
        </a:graphic>
      </p:graphicFrame>
    </p:spTree>
    <p:extLst>
      <p:ext uri="{BB962C8B-B14F-4D97-AF65-F5344CB8AC3E}">
        <p14:creationId xmlns:p14="http://schemas.microsoft.com/office/powerpoint/2010/main" val="148595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057247"/>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53C8246-6D75-4965-9C67-AB8DC9AA73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8B49826-D5EE-4D24-B649-7C3A19B527D2}">
  <ds:schemaRefs>
    <ds:schemaRef ds:uri="http://schemas.microsoft.com/sharepoint/v3/contenttype/forms"/>
  </ds:schemaRefs>
</ds:datastoreItem>
</file>

<file path=customXml/itemProps3.xml><?xml version="1.0" encoding="utf-8"?>
<ds:datastoreItem xmlns:ds="http://schemas.openxmlformats.org/officeDocument/2006/customXml" ds:itemID="{5F07B0D7-F930-4230-933E-ABA84959494E}">
  <ds:schemaRefs>
    <ds:schemaRef ds:uri="http://purl.org/dc/dcmitype/"/>
    <ds:schemaRef ds:uri="http://schemas.microsoft.com/office/2006/metadata/properties"/>
    <ds:schemaRef ds:uri="http://schemas.microsoft.com/office/infopath/2007/PartnerControls"/>
    <ds:schemaRef ds:uri="ec500478-62e0-46fc-87f1-cfa988e486b4"/>
    <ds:schemaRef ds:uri="http://schemas.microsoft.com/office/2006/documentManagement/types"/>
    <ds:schemaRef ds:uri="http://purl.org/dc/terms/"/>
    <ds:schemaRef ds:uri="http://purl.org/dc/elements/1.1/"/>
    <ds:schemaRef ds:uri="http://www.w3.org/XML/1998/namespace"/>
    <ds:schemaRef ds:uri="http://schemas.openxmlformats.org/package/2006/metadata/core-properties"/>
    <ds:schemaRef ds:uri="72e3a154-4955-46c3-9573-e9dec3e1f195"/>
  </ds:schemaRefs>
</ds:datastoreItem>
</file>

<file path=docProps/app.xml><?xml version="1.0" encoding="utf-8"?>
<Properties xmlns="http://schemas.openxmlformats.org/officeDocument/2006/extended-properties" xmlns:vt="http://schemas.openxmlformats.org/officeDocument/2006/docPropsVTypes">
  <TotalTime>730</TotalTime>
  <Words>1862</Words>
  <Application>Microsoft Office PowerPoint</Application>
  <PresentationFormat>Widescreen</PresentationFormat>
  <Paragraphs>110</Paragraphs>
  <Slides>24</Slides>
  <Notes>14</Notes>
  <HiddenSlides>0</HiddenSlides>
  <MMClips>0</MMClips>
  <ScaleCrop>false</ScaleCrop>
  <HeadingPairs>
    <vt:vector size="8" baseType="variant">
      <vt:variant>
        <vt:lpstr>Fonts Used</vt:lpstr>
      </vt:variant>
      <vt:variant>
        <vt:i4>6</vt:i4>
      </vt:variant>
      <vt:variant>
        <vt:lpstr>Theme</vt:lpstr>
      </vt:variant>
      <vt:variant>
        <vt:i4>1</vt:i4>
      </vt:variant>
      <vt:variant>
        <vt:lpstr>Links</vt:lpstr>
      </vt:variant>
      <vt:variant>
        <vt:i4>16</vt:i4>
      </vt:variant>
      <vt:variant>
        <vt:lpstr>Slide Titles</vt:lpstr>
      </vt:variant>
      <vt:variant>
        <vt:i4>24</vt:i4>
      </vt:variant>
    </vt:vector>
  </HeadingPairs>
  <TitlesOfParts>
    <vt:vector size="47" baseType="lpstr">
      <vt:lpstr>等线</vt:lpstr>
      <vt:lpstr>宋体</vt:lpstr>
      <vt:lpstr>Arial</vt:lpstr>
      <vt:lpstr>Calibri</vt:lpstr>
      <vt:lpstr>Calibri Light</vt:lpstr>
      <vt:lpstr>Open Sans</vt:lpstr>
      <vt:lpstr>Office Theme</vt:lpstr>
      <vt:lpstr>B:\2021-04-12to04-16 (A5) C53517 SoftMARS\00_Data_Reference.xlsm!pptxCover!R4C2:R12C2</vt:lpstr>
      <vt:lpstr>B:\2021-04-12to04-16 (A5) C53517 SoftMARS\00_Data_Reference.xlsm!pptxCover!R15C2:R17C2</vt:lpstr>
      <vt:lpstr>B:\2021-04-12to04-16 (A5) C53517 SoftMARS\00_Data_Reference.xlsm!pptxCover!R19C2</vt:lpstr>
      <vt:lpstr>B:\2021-04-12to04-16 (A5) C53517 SoftMARS\00_Data_Reference.xlsm!pptxLink1!R1C1:R7C2</vt:lpstr>
      <vt:lpstr>B:\2021-04-12to04-16 (A5) C53517 SoftMARS\00_Data_Reference.xlsm!pptxLink1!R10C1:R18C2</vt:lpstr>
      <vt:lpstr>B:\2021-04-12to04-16 (A5) C53517 SoftMARS\00_Data_Reference.xlsm!pptxLink2!R1C1:R4C1</vt:lpstr>
      <vt:lpstr>B:\2021-04-12to04-16 (A5) C53517 SoftMARS\00_Data_Reference.xlsm!pptxLink1!R20C1:R31C2</vt:lpstr>
      <vt:lpstr>B:\2021-04-12to04-16 (A5) C53517 SoftMARS\00_Data_Reference.xlsm!pptxLink3!R2C1:R24C9</vt:lpstr>
      <vt:lpstr>B:\2021-04-12to04-16 (A5) C53517 SoftMARS\00_Data_Reference.xlsm!pptxLink1!R6C1:R7C2</vt:lpstr>
      <vt:lpstr>B:\2021-04-12to04-16 (A5) C53517 SoftMARS\00_Data_Reference.xlsm!pptxLink4!R10C1:R27C20</vt:lpstr>
      <vt:lpstr>B:\2021-04-12to04-16 (A5) C53517 SoftMARS\00_Data_Reference.xlsm!pptxLink5!R1C1:R11C5</vt:lpstr>
      <vt:lpstr>B:\2021-04-12to04-16 (A5) C53517 SoftMARS\00_Data_Reference.xlsm!pptxLink5!R15C1:R21C5</vt:lpstr>
      <vt:lpstr>B:\2021-04-12to04-16 (A5) C53517 SoftMARS\00_Data_Reference.xlsm!OULC!R50C2:R89C22</vt:lpstr>
      <vt:lpstr>B:\2021-04-12to04-16 (A5) C53517 SoftMARS\00_Data_Reference.xlsm!pptxLink1!R8C4</vt:lpstr>
      <vt:lpstr>B:\2021-04-12to04-16 (A5) C53517 SoftMARS\00_Data_Reference.xlsm!pptxLink2!R6C1:R19C1</vt:lpstr>
      <vt:lpstr>B:\2021-04-12to04-16 (A5) C53517 SoftMARS\00_Data_Reference.xlsm!pptxLink1!R33C1:R40C2</vt:lpstr>
      <vt:lpstr>PowerPoint Presentation</vt:lpstr>
      <vt:lpstr>CMMI / ISACA Information</vt:lpstr>
      <vt:lpstr>PowerPoint Presentation</vt:lpstr>
      <vt:lpstr>DEMIXIUM™</vt:lpstr>
      <vt:lpstr>Appraisal Overview  评估概述</vt:lpstr>
      <vt:lpstr>Appraisal Overview</vt:lpstr>
      <vt:lpstr>Appraisal Overview</vt:lpstr>
      <vt:lpstr>Business and Appraisal Objectives</vt:lpstr>
      <vt:lpstr>Appraisal Principles</vt:lpstr>
      <vt:lpstr>Virtual appraisals – code of conduct</vt:lpstr>
      <vt:lpstr>Appraisal Team and Support Personnel</vt:lpstr>
      <vt:lpstr>Appraisal Scope – Benchmark Model View</vt:lpstr>
      <vt:lpstr>Appraisal Scope – Organizational Scope</vt:lpstr>
      <vt:lpstr>Appraisal Scope – Organizational Sample</vt:lpstr>
      <vt:lpstr>Appraisal Scope – Organizational Sample </vt:lpstr>
      <vt:lpstr>Appraisal Scope – Organizational Sample</vt:lpstr>
      <vt:lpstr>PowerPoint Presentation</vt:lpstr>
      <vt:lpstr>Ratings for</vt:lpstr>
      <vt:lpstr>Findings Definitions – Required Categories</vt:lpstr>
      <vt:lpstr>Appraisal Outputs</vt:lpstr>
      <vt:lpstr>Appraisal Outputs</vt:lpstr>
      <vt:lpstr>Appraisal Schedule</vt:lpstr>
      <vt:lpstr>PowerPoint Presentation</vt:lpstr>
      <vt:lpstr>Notice</vt:lpstr>
    </vt:vector>
  </TitlesOfParts>
  <Company>ISACA-CMMI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MDD-Toolkit-Appraisal Final Findings Template</dc:title>
  <dc:creator>ISACA-CMMI</dc:creator>
  <cp:lastModifiedBy>Jared Twigg</cp:lastModifiedBy>
  <cp:revision>73</cp:revision>
  <dcterms:created xsi:type="dcterms:W3CDTF">2018-03-14T12:19:45Z</dcterms:created>
  <dcterms:modified xsi:type="dcterms:W3CDTF">2022-01-21T03:39:38Z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y fmtid="{D5CDD505-2E9C-101B-9397-08002B2CF9AE}" pid="3" name="xd_Signature">
    <vt:bool>false</vt:bool>
  </property>
  <property fmtid="{D5CDD505-2E9C-101B-9397-08002B2CF9AE}" pid="4" name="xd_ProgID">
    <vt:lpwstr/>
  </property>
  <property fmtid="{D5CDD505-2E9C-101B-9397-08002B2CF9AE}" pid="5" name="TemplateUrl">
    <vt:lpwstr/>
  </property>
  <property fmtid="{D5CDD505-2E9C-101B-9397-08002B2CF9AE}" pid="6" name="ComplianceAssetId">
    <vt:lpwstr/>
  </property>
  <property fmtid="{D5CDD505-2E9C-101B-9397-08002B2CF9AE}" pid="7" name="AuthorIds_UIVersion_3601">
    <vt:lpwstr>40</vt:lpwstr>
  </property>
  <property fmtid="{D5CDD505-2E9C-101B-9397-08002B2CF9AE}" pid="8" name="_ShortcutWebId">
    <vt:lpwstr/>
  </property>
  <property fmtid="{D5CDD505-2E9C-101B-9397-08002B2CF9AE}" pid="9" name="_ShortcutUniqueId">
    <vt:lpwstr/>
  </property>
  <property fmtid="{D5CDD505-2E9C-101B-9397-08002B2CF9AE}" pid="10" name="_ShortcutSiteId">
    <vt:lpwstr/>
  </property>
  <property fmtid="{D5CDD505-2E9C-101B-9397-08002B2CF9AE}" pid="11" name="Class">
    <vt:lpwstr/>
  </property>
  <property fmtid="{D5CDD505-2E9C-101B-9397-08002B2CF9AE}" pid="12" name="Model Component">
    <vt:lpwstr/>
  </property>
  <property fmtid="{D5CDD505-2E9C-101B-9397-08002B2CF9AE}" pid="13" name="_ShortcutUrl">
    <vt:lpwstr/>
  </property>
  <property fmtid="{D5CDD505-2E9C-101B-9397-08002B2CF9AE}" pid="14" name="Class Component">
    <vt:lpwstr/>
  </property>
</Properties>
</file>