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9"/>
  </p:notesMasterIdLst>
  <p:handoutMasterIdLst>
    <p:handoutMasterId r:id="rId60"/>
  </p:handoutMasterIdLst>
  <p:sldIdLst>
    <p:sldId id="256" r:id="rId5"/>
    <p:sldId id="1552" r:id="rId6"/>
    <p:sldId id="1550" r:id="rId7"/>
    <p:sldId id="1541" r:id="rId8"/>
    <p:sldId id="270" r:id="rId9"/>
    <p:sldId id="928" r:id="rId10"/>
    <p:sldId id="913" r:id="rId11"/>
    <p:sldId id="1497" r:id="rId12"/>
    <p:sldId id="1543" r:id="rId13"/>
    <p:sldId id="310" r:id="rId14"/>
    <p:sldId id="274" r:id="rId15"/>
    <p:sldId id="914" r:id="rId16"/>
    <p:sldId id="930" r:id="rId17"/>
    <p:sldId id="1506" r:id="rId18"/>
    <p:sldId id="1507" r:id="rId19"/>
    <p:sldId id="1498" r:id="rId20"/>
    <p:sldId id="1573" r:id="rId21"/>
    <p:sldId id="1544" r:id="rId22"/>
    <p:sldId id="887" r:id="rId23"/>
    <p:sldId id="888" r:id="rId24"/>
    <p:sldId id="889" r:id="rId25"/>
    <p:sldId id="890" r:id="rId26"/>
    <p:sldId id="891" r:id="rId27"/>
    <p:sldId id="892" r:id="rId28"/>
    <p:sldId id="894" r:id="rId29"/>
    <p:sldId id="895" r:id="rId30"/>
    <p:sldId id="896" r:id="rId31"/>
    <p:sldId id="897" r:id="rId32"/>
    <p:sldId id="898" r:id="rId33"/>
    <p:sldId id="899" r:id="rId34"/>
    <p:sldId id="900" r:id="rId35"/>
    <p:sldId id="901" r:id="rId36"/>
    <p:sldId id="902" r:id="rId37"/>
    <p:sldId id="903" r:id="rId38"/>
    <p:sldId id="904" r:id="rId39"/>
    <p:sldId id="906" r:id="rId40"/>
    <p:sldId id="907" r:id="rId41"/>
    <p:sldId id="1548" r:id="rId42"/>
    <p:sldId id="910" r:id="rId43"/>
    <p:sldId id="919" r:id="rId44"/>
    <p:sldId id="1538" r:id="rId45"/>
    <p:sldId id="1546" r:id="rId46"/>
    <p:sldId id="360" r:id="rId47"/>
    <p:sldId id="1551" r:id="rId48"/>
    <p:sldId id="1504" r:id="rId49"/>
    <p:sldId id="1500" r:id="rId50"/>
    <p:sldId id="1574" r:id="rId51"/>
    <p:sldId id="1503" r:id="rId52"/>
    <p:sldId id="1510" r:id="rId53"/>
    <p:sldId id="1547" r:id="rId54"/>
    <p:sldId id="1475" r:id="rId55"/>
    <p:sldId id="989" r:id="rId56"/>
    <p:sldId id="1509" r:id="rId57"/>
    <p:sldId id="153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34" autoAdjust="0"/>
    <p:restoredTop sz="91632" autoAdjust="0"/>
  </p:normalViewPr>
  <p:slideViewPr>
    <p:cSldViewPr snapToGrid="0">
      <p:cViewPr varScale="1">
        <p:scale>
          <a:sx n="100" d="100"/>
          <a:sy n="100" d="100"/>
        </p:scale>
        <p:origin x="114" y="306"/>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5/13/2024</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5/13/2024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40</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41</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9</a:t>
            </a:fld>
            <a:endParaRPr lang="en-US" dirty="0"/>
          </a:p>
        </p:txBody>
      </p:sp>
    </p:spTree>
    <p:extLst>
      <p:ext uri="{BB962C8B-B14F-4D97-AF65-F5344CB8AC3E}">
        <p14:creationId xmlns:p14="http://schemas.microsoft.com/office/powerpoint/2010/main" val="1135651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dirty="0"/>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2024.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3C2" TargetMode="External"/><Relationship Id="rId7" Type="http://schemas.openxmlformats.org/officeDocument/2006/relationships/oleObject" Target="file:///X:\2021-04-12to04-16%20(A5)%20C53517%20SoftMARS\00_Data_Reference.xlsm!pptxCover!R22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0.emf"/><Relationship Id="rId4" Type="http://schemas.openxmlformats.org/officeDocument/2006/relationships/oleObject" Target="file:///X:\2021-04-12to04-16%20(A5)%20C53517%20SoftMARS\00_Data_Reference.xlsm!pptxLink1!R20C1:R31C2"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1.emf"/><Relationship Id="rId4" Type="http://schemas.openxmlformats.org/officeDocument/2006/relationships/oleObject" Target="file:///X:\2021-04-12to04-16%20(A5)%20C53517%20SoftMARS\00_Data_Reference.xlsm!pptxLink3!R2C1:R24C9"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2.emf"/><Relationship Id="rId4" Type="http://schemas.openxmlformats.org/officeDocument/2006/relationships/oleObject" Target="file:///X:\2021-04-12to04-16%20(A5)%20C53517%20SoftMARS\00_Data_Reference.xlsm!pptxLink2!R30C1:R35C1"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3.emf"/><Relationship Id="rId4" Type="http://schemas.openxmlformats.org/officeDocument/2006/relationships/oleObject" Target="file:///X:\2021-04-12to04-16%20(A5)%20C53517%20SoftMARS\00_Data_Reference.xlsm!pptxLink4!R10C1:R27C20" TargetMode="External"/></Relationships>
</file>

<file path=ppt/slides/_rels/slide14.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4.emf"/></Relationships>
</file>

<file path=ppt/slides/_rels/slide15.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8"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8.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6.emf"/><Relationship Id="rId5" Type="http://schemas.openxmlformats.org/officeDocument/2006/relationships/oleObject" Target="file:///X:\2021-04-12to04-16%20(A5)%20C53517%20SoftMARS\00_Data_Reference.xlsm!pptxLink1!R9C4" TargetMode="External"/><Relationship Id="rId4" Type="http://schemas.openxmlformats.org/officeDocument/2006/relationships/image" Target="../media/image67.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8.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6.emf"/><Relationship Id="rId5" Type="http://schemas.openxmlformats.org/officeDocument/2006/relationships/oleObject" Target="file:///X:\2021-04-12to04-16%20(A5)%20C53517%20SoftMARS\00_Data_Reference.xlsm!pptxLink1!R9C4" TargetMode="External"/><Relationship Id="rId4" Type="http://schemas.openxmlformats.org/officeDocument/2006/relationships/image" Target="../media/image6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70.emf"/><Relationship Id="rId4" Type="http://schemas.openxmlformats.org/officeDocument/2006/relationships/oleObject" Target="file:///X:\2021-04-12to04-16%20(A5)%20C53517%20SoftMARS\00_Data_Reference.xlsm!pptxLink6!R2C2:R13C5"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7!R2C2:R16C4"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71.emf"/></Relationships>
</file>

<file path=ppt/slides/_rels/slide46.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7!R18C2:R32C4"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72.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7.emf"/><Relationship Id="rId4" Type="http://schemas.openxmlformats.org/officeDocument/2006/relationships/oleObject" Target="file:///X:\2021-04-12to04-16%20(A5)%20C53517%20SoftMARS\00_Data_Reference.xlsm!pptxLink1!R1C1:R7C2"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Cover!R26C2:R33C4"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74.emf"/></Relationships>
</file>

<file path=ppt/slides/_rels/slide5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5.emf"/><Relationship Id="rId5" Type="http://schemas.openxmlformats.org/officeDocument/2006/relationships/oleObject" Target="file:///X:\2021-04-12to04-16%20(A5)%20C53517%20SoftMARS\00_Data_Reference.xlsm!pptxCover!R23C7" TargetMode="External"/><Relationship Id="rId4" Type="http://schemas.openxmlformats.org/officeDocument/2006/relationships/hyperlink" Target="https://resources.sei.cmu.edu/library/asset-view.cfm?assetid=20208"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8.emf"/><Relationship Id="rId4" Type="http://schemas.openxmlformats.org/officeDocument/2006/relationships/oleObject" Target="file:///X:\2021-04-12to04-16%20(A5)%20C53517%20SoftMARS\00_Data_Reference.xlsm!pptxLink1!R10C1:R18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9.emf"/><Relationship Id="rId4" Type="http://schemas.openxmlformats.org/officeDocument/2006/relationships/oleObject" Target="file:///X:\2021-04-12to04-16%20(A5)%20C53517%20SoftMARS\00_Data_Reference.xlsm!pptxLink2!R1C1:R4C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8B9ADBE-4D60-4D63-BCF7-E9F427C74524}"/>
              </a:ext>
            </a:extLst>
          </p:cNvPr>
          <p:cNvGraphicFramePr>
            <a:graphicFrameLocks noChangeAspect="1"/>
          </p:cNvGraphicFramePr>
          <p:nvPr>
            <p:extLst>
              <p:ext uri="{D42A27DB-BD31-4B8C-83A1-F6EECF244321}">
                <p14:modId xmlns:p14="http://schemas.microsoft.com/office/powerpoint/2010/main" val="2953748811"/>
              </p:ext>
            </p:extLst>
          </p:nvPr>
        </p:nvGraphicFramePr>
        <p:xfrm>
          <a:off x="3497262" y="1870602"/>
          <a:ext cx="5197475" cy="3116263"/>
        </p:xfrm>
        <a:graphic>
          <a:graphicData uri="http://schemas.openxmlformats.org/presentationml/2006/ole">
            <mc:AlternateContent xmlns:mc="http://schemas.openxmlformats.org/markup-compatibility/2006">
              <mc:Choice xmlns:v="urn:schemas-microsoft-com:vml" Requires="v">
                <p:oleObj spid="_x0000_s1035" name="Macro-Enabled Worksheet" r:id="rId3" imgW="5196769" imgH="3116588" progId="Excel.SheetMacroEnabled.12">
                  <p:link updateAutomatic="1"/>
                </p:oleObj>
              </mc:Choice>
              <mc:Fallback>
                <p:oleObj name="Macro-Enabled Worksheet" r:id="rId3" imgW="5196769" imgH="3116588" progId="Excel.SheetMacroEnabled.12">
                  <p:link updateAutomatic="1"/>
                  <p:pic>
                    <p:nvPicPr>
                      <p:cNvPr id="0" name=""/>
                      <p:cNvPicPr/>
                      <p:nvPr/>
                    </p:nvPicPr>
                    <p:blipFill>
                      <a:blip r:embed="rId4"/>
                      <a:stretch>
                        <a:fillRect/>
                      </a:stretch>
                    </p:blipFill>
                    <p:spPr>
                      <a:xfrm>
                        <a:off x="3497262" y="1870602"/>
                        <a:ext cx="5197475" cy="3116263"/>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266699005"/>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spid="_x0000_s1036"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375025" y="5383213"/>
                        <a:ext cx="5441950" cy="6619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9664E61-F038-4552-B7C5-B571E0E1A96A}"/>
              </a:ext>
            </a:extLst>
          </p:cNvPr>
          <p:cNvGraphicFramePr>
            <a:graphicFrameLocks noChangeAspect="1"/>
          </p:cNvGraphicFramePr>
          <p:nvPr>
            <p:extLst>
              <p:ext uri="{D42A27DB-BD31-4B8C-83A1-F6EECF244321}">
                <p14:modId xmlns:p14="http://schemas.microsoft.com/office/powerpoint/2010/main" val="2186262357"/>
              </p:ext>
            </p:extLst>
          </p:nvPr>
        </p:nvGraphicFramePr>
        <p:xfrm>
          <a:off x="3497261" y="5095345"/>
          <a:ext cx="5197475" cy="274637"/>
        </p:xfrm>
        <a:graphic>
          <a:graphicData uri="http://schemas.openxmlformats.org/presentationml/2006/ole">
            <mc:AlternateContent xmlns:mc="http://schemas.openxmlformats.org/markup-compatibility/2006">
              <mc:Choice xmlns:v="urn:schemas-microsoft-com:vml" Requires="v">
                <p:oleObj spid="_x0000_s1037"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0" name=""/>
                      <p:cNvPicPr/>
                      <p:nvPr/>
                    </p:nvPicPr>
                    <p:blipFill>
                      <a:blip r:embed="rId8"/>
                      <a:stretch>
                        <a:fillRect/>
                      </a:stretch>
                    </p:blipFill>
                    <p:spPr>
                      <a:xfrm>
                        <a:off x="3497261" y="5095345"/>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899774741"/>
              </p:ext>
            </p:extLst>
          </p:nvPr>
        </p:nvGraphicFramePr>
        <p:xfrm>
          <a:off x="1122363" y="2225675"/>
          <a:ext cx="8245475" cy="2111375"/>
        </p:xfrm>
        <a:graphic>
          <a:graphicData uri="http://schemas.openxmlformats.org/presentationml/2006/ole">
            <mc:AlternateContent xmlns:mc="http://schemas.openxmlformats.org/markup-compatibility/2006">
              <mc:Choice xmlns:v="urn:schemas-microsoft-com:vml" Requires="v">
                <p:oleObj spid="_x0000_s5125"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122363" y="2225675"/>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3824186935"/>
              </p:ext>
            </p:extLst>
          </p:nvPr>
        </p:nvGraphicFramePr>
        <p:xfrm>
          <a:off x="1190625" y="1590675"/>
          <a:ext cx="8526463" cy="4565650"/>
        </p:xfrm>
        <a:graphic>
          <a:graphicData uri="http://schemas.openxmlformats.org/presentationml/2006/ole">
            <mc:AlternateContent xmlns:mc="http://schemas.openxmlformats.org/markup-compatibility/2006">
              <mc:Choice xmlns:v="urn:schemas-microsoft-com:vml" Requires="v">
                <p:oleObj spid="_x0000_s6150" name="Macro-Enabled Worksheet" r:id="rId4" imgW="9928683" imgH="5463516" progId="Excel.SheetMacroEnabled.12">
                  <p:link updateAutomatic="1"/>
                </p:oleObj>
              </mc:Choice>
              <mc:Fallback>
                <p:oleObj name="Macro-Enabled Worksheet" r:id="rId4" imgW="9928683" imgH="5463516" progId="Excel.SheetMacroEnabled.12">
                  <p:link updateAutomatic="1"/>
                  <p:pic>
                    <p:nvPicPr>
                      <p:cNvPr id="0" name=""/>
                      <p:cNvPicPr/>
                      <p:nvPr/>
                    </p:nvPicPr>
                    <p:blipFill>
                      <a:blip r:embed="rId5"/>
                      <a:stretch>
                        <a:fillRect/>
                      </a:stretch>
                    </p:blipFill>
                    <p:spPr>
                      <a:xfrm>
                        <a:off x="1190625" y="1590675"/>
                        <a:ext cx="8526463" cy="456565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1417597019"/>
              </p:ext>
            </p:extLst>
          </p:nvPr>
        </p:nvGraphicFramePr>
        <p:xfrm>
          <a:off x="1128713" y="2419350"/>
          <a:ext cx="7720012" cy="1241425"/>
        </p:xfrm>
        <a:graphic>
          <a:graphicData uri="http://schemas.openxmlformats.org/presentationml/2006/ole">
            <mc:AlternateContent xmlns:mc="http://schemas.openxmlformats.org/markup-compatibility/2006">
              <mc:Choice xmlns:v="urn:schemas-microsoft-com:vml" Requires="v">
                <p:oleObj spid="_x0000_s7173" name="Macro-Enabled Worksheet" r:id="rId4" imgW="7437262" imgH="1196490" progId="Excel.SheetMacroEnabled.12">
                  <p:link updateAutomatic="1"/>
                </p:oleObj>
              </mc:Choice>
              <mc:Fallback>
                <p:oleObj name="Macro-Enabled Worksheet" r:id="rId4" imgW="7437262" imgH="1196490" progId="Excel.SheetMacroEnabled.12">
                  <p:link updateAutomatic="1"/>
                  <p:pic>
                    <p:nvPicPr>
                      <p:cNvPr id="0" name=""/>
                      <p:cNvPicPr/>
                      <p:nvPr/>
                    </p:nvPicPr>
                    <p:blipFill>
                      <a:blip r:embed="rId5"/>
                      <a:stretch>
                        <a:fillRect/>
                      </a:stretch>
                    </p:blipFill>
                    <p:spPr>
                      <a:xfrm>
                        <a:off x="1128713" y="2419350"/>
                        <a:ext cx="7720012" cy="1241425"/>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4213479040"/>
              </p:ext>
            </p:extLst>
          </p:nvPr>
        </p:nvGraphicFramePr>
        <p:xfrm>
          <a:off x="152400" y="1873250"/>
          <a:ext cx="10410825" cy="3113088"/>
        </p:xfrm>
        <a:graphic>
          <a:graphicData uri="http://schemas.openxmlformats.org/presentationml/2006/ole">
            <mc:AlternateContent xmlns:mc="http://schemas.openxmlformats.org/markup-compatibility/2006">
              <mc:Choice xmlns:v="urn:schemas-microsoft-com:vml" Requires="v">
                <p:oleObj spid="_x0000_s8197" name="Macro-Enabled Worksheet" r:id="rId4" imgW="13403403" imgH="4008199" progId="Excel.SheetMacroEnabled.12">
                  <p:link updateAutomatic="1"/>
                </p:oleObj>
              </mc:Choice>
              <mc:Fallback>
                <p:oleObj name="Macro-Enabled Worksheet" r:id="rId4" imgW="13403403" imgH="4008199" progId="Excel.SheetMacroEnabled.12">
                  <p:link updateAutomatic="1"/>
                  <p:pic>
                    <p:nvPicPr>
                      <p:cNvPr id="0" name=""/>
                      <p:cNvPicPr/>
                      <p:nvPr/>
                    </p:nvPicPr>
                    <p:blipFill>
                      <a:blip r:embed="rId5"/>
                      <a:stretch>
                        <a:fillRect/>
                      </a:stretch>
                    </p:blipFill>
                    <p:spPr>
                      <a:xfrm>
                        <a:off x="152400" y="1873250"/>
                        <a:ext cx="10410825" cy="3113088"/>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3448024027"/>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21"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1606551361"/>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45"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GB" sz="2100" u="sng" dirty="0"/>
              <a:t>Weaknesses: </a:t>
            </a:r>
            <a:r>
              <a:rPr lang="en-GB" sz="2100" dirty="0"/>
              <a:t>A type of preliminary or final finding, which is an ineffective, or lack of, implementation of one or more processes that meet the intent and value of a practice based on verified objective evidence, and applicable across the project(s) and organizational support functions (</a:t>
            </a:r>
            <a:r>
              <a:rPr lang="en-GB" sz="2100" dirty="0" err="1"/>
              <a:t>OSFs</a:t>
            </a:r>
            <a:r>
              <a:rPr lang="en-GB" sz="2100" dirty="0"/>
              <a:t>) or Organizational Unit as a whole. This is realized either by a) the process itself does not address a CMMI practice requirement, or b) the project(s) or </a:t>
            </a:r>
            <a:r>
              <a:rPr lang="en-GB" sz="2100" dirty="0" err="1"/>
              <a:t>OSFs</a:t>
            </a:r>
            <a:r>
              <a:rPr lang="en-GB" sz="2100" dirty="0"/>
              <a:t> are not following their process that meets the intent and value of the applicable CMMI practice.</a:t>
            </a:r>
          </a:p>
          <a:p>
            <a:pPr lvl="1"/>
            <a:r>
              <a:rPr lang="en-GB" sz="2100" u="sng" dirty="0"/>
              <a:t>Strengths: </a:t>
            </a:r>
            <a:r>
              <a:rPr lang="en-GB" sz="2100" dirty="0"/>
              <a:t>A type of preliminary or final finding, which is an exemplary or noteworthy implementation of a process that meets the intent and value of a CMMI model practice.</a:t>
            </a:r>
          </a:p>
          <a:p>
            <a:pPr marL="457200" lvl="1" indent="0">
              <a:buNone/>
            </a:pPr>
            <a:endParaRPr lang="en-GB" sz="2100" dirty="0"/>
          </a:p>
          <a:p>
            <a:r>
              <a:rPr lang="zh-CN" altLang="en-US" sz="2400" dirty="0">
                <a:solidFill>
                  <a:srgbClr val="1F497D"/>
                </a:solidFill>
              </a:rPr>
              <a:t>必需的调查结果分类：</a:t>
            </a:r>
            <a:endParaRPr lang="en-GB" altLang="zh-CN" sz="2400" dirty="0">
              <a:solidFill>
                <a:srgbClr val="1F497D"/>
              </a:solidFill>
            </a:endParaRPr>
          </a:p>
          <a:p>
            <a:pPr lvl="1"/>
            <a:r>
              <a:rPr lang="zh-CN" altLang="en-US" sz="2000" dirty="0">
                <a:solidFill>
                  <a:srgbClr val="1F497D"/>
                </a:solidFill>
              </a:rPr>
              <a:t>弱点：这是一种初步或最终的发现，涉及一个或多个流程的实施无效，或缺乏实施，这些流程基于验证的客观证据，旨在满足实践的意图和价值，并适用于整个项目、组织支持功能（</a:t>
            </a:r>
            <a:r>
              <a:rPr lang="en-US" altLang="zh-CN" sz="2000" dirty="0" err="1">
                <a:solidFill>
                  <a:srgbClr val="1F497D"/>
                </a:solidFill>
              </a:rPr>
              <a:t>OSFs</a:t>
            </a:r>
            <a:r>
              <a:rPr lang="zh-CN" altLang="en-US" sz="2000" dirty="0">
                <a:solidFill>
                  <a:srgbClr val="1F497D"/>
                </a:solidFill>
              </a:rPr>
              <a:t>）或组织单位。这种情况是由以下原因造成的：</a:t>
            </a:r>
            <a:r>
              <a:rPr lang="en-US" altLang="zh-CN" sz="2000" dirty="0">
                <a:solidFill>
                  <a:srgbClr val="1F497D"/>
                </a:solidFill>
              </a:rPr>
              <a:t>a) </a:t>
            </a:r>
            <a:r>
              <a:rPr lang="zh-CN" altLang="en-US" sz="2000" dirty="0">
                <a:solidFill>
                  <a:srgbClr val="1F497D"/>
                </a:solidFill>
              </a:rPr>
              <a:t>流程本身没有满足</a:t>
            </a:r>
            <a:r>
              <a:rPr lang="en-US" altLang="zh-CN" sz="2000" dirty="0">
                <a:solidFill>
                  <a:srgbClr val="1F497D"/>
                </a:solidFill>
              </a:rPr>
              <a:t>CMMI</a:t>
            </a:r>
            <a:r>
              <a:rPr lang="zh-CN" altLang="en-US" sz="2000" dirty="0">
                <a:solidFill>
                  <a:srgbClr val="1F497D"/>
                </a:solidFill>
              </a:rPr>
              <a:t>实践要求，或者</a:t>
            </a:r>
            <a:r>
              <a:rPr lang="en-US" altLang="zh-CN" sz="2000" dirty="0">
                <a:solidFill>
                  <a:srgbClr val="1F497D"/>
                </a:solidFill>
              </a:rPr>
              <a:t>b) </a:t>
            </a:r>
            <a:r>
              <a:rPr lang="zh-CN" altLang="en-US" sz="2000" dirty="0">
                <a:solidFill>
                  <a:srgbClr val="1F497D"/>
                </a:solidFill>
              </a:rPr>
              <a:t>项目或</a:t>
            </a:r>
            <a:r>
              <a:rPr lang="en-US" altLang="zh-CN" sz="2000" dirty="0" err="1">
                <a:solidFill>
                  <a:srgbClr val="1F497D"/>
                </a:solidFill>
              </a:rPr>
              <a:t>OSFs</a:t>
            </a:r>
            <a:r>
              <a:rPr lang="zh-CN" altLang="en-US" sz="2000" dirty="0">
                <a:solidFill>
                  <a:srgbClr val="1F497D"/>
                </a:solidFill>
              </a:rPr>
              <a:t>没有遵循符合适用</a:t>
            </a:r>
            <a:r>
              <a:rPr lang="en-US" altLang="zh-CN" sz="2000" dirty="0">
                <a:solidFill>
                  <a:srgbClr val="1F497D"/>
                </a:solidFill>
              </a:rPr>
              <a:t>CMMI</a:t>
            </a:r>
            <a:r>
              <a:rPr lang="zh-CN" altLang="en-US" sz="2000" dirty="0">
                <a:solidFill>
                  <a:srgbClr val="1F497D"/>
                </a:solidFill>
              </a:rPr>
              <a:t>实践的意图和价值的流程。</a:t>
            </a:r>
            <a:endParaRPr lang="en-GB" altLang="zh-CN" sz="2000" dirty="0">
              <a:solidFill>
                <a:srgbClr val="1F497D"/>
              </a:solidFill>
            </a:endParaRPr>
          </a:p>
          <a:p>
            <a:pPr lvl="1"/>
            <a:r>
              <a:rPr lang="zh-CN" altLang="en-US" sz="2400" dirty="0">
                <a:solidFill>
                  <a:srgbClr val="1F497D"/>
                </a:solidFill>
              </a:rPr>
              <a:t>优点：这是一种初步或最终的发现，涉及一个过程的示范性或值得注意的实施，该过程满足</a:t>
            </a:r>
            <a:r>
              <a:rPr lang="en-US" altLang="zh-CN" sz="2400" dirty="0">
                <a:solidFill>
                  <a:srgbClr val="1F497D"/>
                </a:solidFill>
              </a:rPr>
              <a:t>CMMI</a:t>
            </a:r>
            <a:r>
              <a:rPr lang="zh-CN" altLang="en-US" sz="2400" dirty="0">
                <a:solidFill>
                  <a:srgbClr val="1F497D"/>
                </a:solidFill>
              </a:rPr>
              <a:t>模型实践的意图和价值。</a:t>
            </a:r>
            <a:endParaRPr lang="en-US" dirty="0"/>
          </a:p>
        </p:txBody>
      </p:sp>
    </p:spTree>
    <p:extLst>
      <p:ext uri="{BB962C8B-B14F-4D97-AF65-F5344CB8AC3E}">
        <p14:creationId xmlns:p14="http://schemas.microsoft.com/office/powerpoint/2010/main" val="178455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0833A2-2543-F343-8CAD-C65B54F705B9}"/>
              </a:ext>
            </a:extLst>
          </p:cNvPr>
          <p:cNvPicPr>
            <a:picLocks noChangeAspect="1"/>
          </p:cNvPicPr>
          <p:nvPr/>
        </p:nvPicPr>
        <p:blipFill>
          <a:blip r:embed="rId3"/>
          <a:srcRect/>
          <a:stretch/>
        </p:blipFill>
        <p:spPr>
          <a:xfrm>
            <a:off x="1333740" y="988818"/>
            <a:ext cx="9524520" cy="4880363"/>
          </a:xfrm>
          <a:prstGeom prst="rect">
            <a:avLst/>
          </a:prstGeom>
        </p:spPr>
      </p:pic>
      <p:sp>
        <p:nvSpPr>
          <p:cNvPr id="2" name="Title 1">
            <a:extLst>
              <a:ext uri="{FF2B5EF4-FFF2-40B4-BE49-F238E27FC236}">
                <a16:creationId xmlns:a16="http://schemas.microsoft.com/office/drawing/2014/main" id="{89ECAD2E-4F37-6872-8323-9B5970AAF978}"/>
              </a:ext>
            </a:extLst>
          </p:cNvPr>
          <p:cNvSpPr txBox="1">
            <a:spLocks/>
          </p:cNvSpPr>
          <p:nvPr/>
        </p:nvSpPr>
        <p:spPr>
          <a:xfrm>
            <a:off x="838200" y="365126"/>
            <a:ext cx="11222620" cy="602284"/>
          </a:xfrm>
          <a:prstGeom prst="rect">
            <a:avLst/>
          </a:prstGeom>
        </p:spPr>
        <p:txBody>
          <a:bodyPr/>
          <a:lstStyle>
            <a:lvl1pPr algn="l" defTabSz="914400" rtl="0" eaLnBrk="1" latinLnBrk="0" hangingPunct="1">
              <a:lnSpc>
                <a:spcPct val="90000"/>
              </a:lnSpc>
              <a:spcBef>
                <a:spcPct val="0"/>
              </a:spcBef>
              <a:buNone/>
              <a:defRPr sz="4400" kern="1200">
                <a:solidFill>
                  <a:srgbClr val="1E2C5B"/>
                </a:solidFill>
                <a:latin typeface="+mj-lt"/>
                <a:ea typeface="+mj-ea"/>
                <a:cs typeface="+mj-cs"/>
              </a:defRPr>
            </a:lvl1pPr>
          </a:lstStyle>
          <a:p>
            <a:r>
              <a:rPr lang="en-US" sz="3200" b="1" dirty="0">
                <a:latin typeface="+mn-lt"/>
              </a:rPr>
              <a:t>CMMI Appraisal Process – Appraisal Phases</a:t>
            </a:r>
          </a:p>
        </p:txBody>
      </p:sp>
      <p:sp>
        <p:nvSpPr>
          <p:cNvPr id="4" name="Rectangle 3">
            <a:extLst>
              <a:ext uri="{FF2B5EF4-FFF2-40B4-BE49-F238E27FC236}">
                <a16:creationId xmlns:a16="http://schemas.microsoft.com/office/drawing/2014/main" id="{531D8F2B-38D7-4A4A-952C-6DE056F925C5}"/>
              </a:ext>
            </a:extLst>
          </p:cNvPr>
          <p:cNvSpPr/>
          <p:nvPr/>
        </p:nvSpPr>
        <p:spPr>
          <a:xfrm>
            <a:off x="6591300" y="2772506"/>
            <a:ext cx="1371600" cy="65649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867239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898525" indent="0">
              <a:buNone/>
            </a:pPr>
            <a:r>
              <a:rPr lang="en-US" sz="2000" b="1" dirty="0"/>
              <a:t>	</a:t>
            </a:r>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en-US" sz="1800" dirty="0"/>
              <a:t>	</a:t>
            </a: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pPr marL="898525" indent="0">
              <a:buNone/>
            </a:pPr>
            <a:r>
              <a:rPr lang="en-US" sz="1800" b="1" dirty="0"/>
              <a:t>	Value:</a:t>
            </a:r>
            <a:r>
              <a:rPr lang="en-US" sz="1800" dirty="0"/>
              <a:t> Addressing root cause issues eliminates rework and directly improves quality and productivity.</a:t>
            </a:r>
            <a:br>
              <a:rPr lang="en-US" sz="1800" dirty="0"/>
            </a:br>
            <a:r>
              <a:rPr lang="en-US" sz="1800" dirty="0"/>
              <a:t>	</a:t>
            </a: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15579" y="1038146"/>
            <a:ext cx="1080000" cy="64304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340863" y="2641935"/>
            <a:ext cx="1080000" cy="70636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689618" y="1849451"/>
            <a:ext cx="1080000" cy="644357"/>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025456" y="1844427"/>
            <a:ext cx="1080000" cy="64961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00111" y="2655335"/>
            <a:ext cx="1080000" cy="695098"/>
          </a:xfrm>
          <a:prstGeom prst="rect">
            <a:avLst/>
          </a:prstGeom>
          <a:noFill/>
          <a:ln w="12700" cap="flat" cmpd="sng">
            <a:solidFill>
              <a:schemeClr val="bg1"/>
            </a:solidFill>
            <a:prstDash val="solid"/>
            <a:miter lim="800000"/>
            <a:headEnd type="none" w="sm" len="sm"/>
            <a:tailEnd type="none" w="sm" len="sm"/>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8000113" y="1041906"/>
            <a:ext cx="1080000" cy="629853"/>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43757" y="1038146"/>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87402"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339663" y="1054688"/>
            <a:ext cx="1080000" cy="63556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2687402" y="2651707"/>
            <a:ext cx="1080000" cy="706365"/>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343756" y="1839721"/>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83311" y="2644070"/>
            <a:ext cx="1080000" cy="70636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1353377"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1362529" y="1870870"/>
            <a:ext cx="1080000" cy="644357"/>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9339663"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8000111"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2" name="Picture 1">
            <a:extLst>
              <a:ext uri="{FF2B5EF4-FFF2-40B4-BE49-F238E27FC236}">
                <a16:creationId xmlns:a16="http://schemas.microsoft.com/office/drawing/2014/main" id="{61D91F97-81EF-55DD-1241-7E663D88BFFB}"/>
              </a:ext>
            </a:extLst>
          </p:cNvPr>
          <p:cNvPicPr>
            <a:picLocks noChangeAspect="1"/>
          </p:cNvPicPr>
          <p:nvPr/>
        </p:nvPicPr>
        <p:blipFill rotWithShape="1">
          <a:blip r:embed="rId31"/>
          <a:srcRect b="6395"/>
          <a:stretch/>
        </p:blipFill>
        <p:spPr>
          <a:xfrm>
            <a:off x="6694728" y="1040336"/>
            <a:ext cx="1080000" cy="656775"/>
          </a:xfrm>
          <a:prstGeom prst="rect">
            <a:avLst/>
          </a:prstGeom>
          <a:ln w="9525">
            <a:solidFill>
              <a:schemeClr val="bg1"/>
            </a:solidFill>
          </a:ln>
          <a:effectLst>
            <a:outerShdw blurRad="50800" dist="38100" dir="8100000" algn="tr" rotWithShape="0">
              <a:prstClr val="black">
                <a:alpha val="40000"/>
              </a:prstClr>
            </a:outerShdw>
          </a:effectLst>
        </p:spPr>
      </p:pic>
      <p:pic>
        <p:nvPicPr>
          <p:cNvPr id="7" name="Picture 6">
            <a:extLst>
              <a:ext uri="{FF2B5EF4-FFF2-40B4-BE49-F238E27FC236}">
                <a16:creationId xmlns:a16="http://schemas.microsoft.com/office/drawing/2014/main" id="{CA4F9AAA-F25B-7B38-EE7D-9D1B63F7470E}"/>
              </a:ext>
            </a:extLst>
          </p:cNvPr>
          <p:cNvPicPr>
            <a:picLocks noChangeAspect="1"/>
          </p:cNvPicPr>
          <p:nvPr/>
        </p:nvPicPr>
        <p:blipFill>
          <a:blip r:embed="rId32"/>
          <a:stretch>
            <a:fillRect/>
          </a:stretch>
        </p:blipFill>
        <p:spPr>
          <a:xfrm>
            <a:off x="4025456" y="2644070"/>
            <a:ext cx="1080000" cy="706364"/>
          </a:xfrm>
          <a:prstGeom prst="rect">
            <a:avLst/>
          </a:prstGeom>
          <a:ln w="9525">
            <a:solidFill>
              <a:schemeClr val="bg1"/>
            </a:solidFill>
          </a:ln>
          <a:effectLst>
            <a:outerShdw blurRad="50800" dist="38100" dir="8100000" algn="tr" rotWithShape="0">
              <a:prstClr val="black">
                <a:alpha val="40000"/>
              </a:prstClr>
            </a:outerShdw>
          </a:effectLst>
        </p:spPr>
      </p:pic>
      <p:pic>
        <p:nvPicPr>
          <p:cNvPr id="8" name="Picture 7">
            <a:extLst>
              <a:ext uri="{FF2B5EF4-FFF2-40B4-BE49-F238E27FC236}">
                <a16:creationId xmlns:a16="http://schemas.microsoft.com/office/drawing/2014/main" id="{835A4E54-8846-BE30-E77E-8EA0B4841703}"/>
              </a:ext>
            </a:extLst>
          </p:cNvPr>
          <p:cNvPicPr>
            <a:picLocks noChangeAspect="1"/>
          </p:cNvPicPr>
          <p:nvPr/>
        </p:nvPicPr>
        <p:blipFill>
          <a:blip r:embed="rId33"/>
          <a:stretch>
            <a:fillRect/>
          </a:stretch>
        </p:blipFill>
        <p:spPr>
          <a:xfrm>
            <a:off x="6683311" y="1839722"/>
            <a:ext cx="1080000" cy="656775"/>
          </a:xfrm>
          <a:prstGeom prst="rect">
            <a:avLst/>
          </a:prstGeom>
          <a:ln w="9525">
            <a:solidFill>
              <a:schemeClr val="bg1"/>
            </a:solidFill>
          </a:ln>
          <a:effectLst>
            <a:outerShdw blurRad="50800" dist="38100" dir="8100000" algn="tr" rotWithShape="0">
              <a:prstClr val="black">
                <a:alpha val="40000"/>
              </a:prstClr>
            </a:outerShdw>
          </a:effectLst>
        </p:spPr>
      </p:pic>
      <p:sp>
        <p:nvSpPr>
          <p:cNvPr id="10" name="TextBox 4">
            <a:extLst>
              <a:ext uri="{FF2B5EF4-FFF2-40B4-BE49-F238E27FC236}">
                <a16:creationId xmlns:a16="http://schemas.microsoft.com/office/drawing/2014/main" id="{AC1EA764-7D4B-C769-4665-B3752500D321}"/>
              </a:ext>
            </a:extLst>
          </p:cNvPr>
          <p:cNvSpPr txBox="1">
            <a:spLocks noChangeArrowheads="1"/>
          </p:cNvSpPr>
          <p:nvPr/>
        </p:nvSpPr>
        <p:spPr bwMode="auto">
          <a:xfrm>
            <a:off x="2057399" y="3606720"/>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13650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Autofit/>
          </a:bodyPr>
          <a:lstStyle/>
          <a:p>
            <a:pPr marL="898525"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898525"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600" dirty="0"/>
          </a:p>
          <a:p>
            <a:endParaRPr lang="en-US" sz="16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898525" indent="0">
              <a:buNone/>
            </a:pPr>
            <a:r>
              <a:rPr lang="en-US" sz="2000" b="1" dirty="0"/>
              <a:t>	</a:t>
            </a:r>
            <a:r>
              <a:rPr lang="en-US" sz="1800" b="1" dirty="0"/>
              <a:t>Intent: </a:t>
            </a:r>
            <a:r>
              <a:rPr lang="en-US" sz="1800" dirty="0"/>
              <a:t>Make and record decisions using a recorded process that analyzes alternatives.</a:t>
            </a:r>
            <a:br>
              <a:rPr lang="en-US" sz="1800" dirty="0"/>
            </a:br>
            <a:r>
              <a:rPr lang="en-US" sz="1800" dirty="0"/>
              <a:t>	</a:t>
            </a:r>
            <a:r>
              <a:rPr lang="zh-CN" altLang="en-US" sz="1800" dirty="0">
                <a:solidFill>
                  <a:srgbClr val="1F497D"/>
                </a:solidFill>
              </a:rPr>
              <a:t>使用分析备选方案的已记录过程做出并记录决策。</a:t>
            </a:r>
            <a:endParaRPr lang="en-US" sz="1800" dirty="0">
              <a:solidFill>
                <a:srgbClr val="1F497D"/>
              </a:solidFill>
            </a:endParaRPr>
          </a:p>
          <a:p>
            <a:pPr marL="898525" indent="0">
              <a:buNone/>
            </a:pPr>
            <a:r>
              <a:rPr lang="en-US" sz="1800" b="1" dirty="0"/>
              <a:t>	Value:</a:t>
            </a:r>
            <a:r>
              <a:rPr lang="en-US" sz="1800" dirty="0"/>
              <a:t> Increases the objectivity of decision making and the probability of selecting the optimal solution.</a:t>
            </a:r>
            <a:br>
              <a:rPr lang="en-US" sz="1800" dirty="0"/>
            </a:br>
            <a:r>
              <a:rPr lang="en-US" sz="1800" dirty="0"/>
              <a:t>	</a:t>
            </a:r>
            <a:r>
              <a:rPr lang="zh-CN" altLang="en-US" sz="1800" dirty="0">
                <a:solidFill>
                  <a:srgbClr val="1F497D"/>
                </a:solidFill>
              </a:rPr>
              <a:t>增加决策的客观性和提高找到最佳解决方案的概率。</a:t>
            </a:r>
            <a:endParaRPr lang="en-US" sz="1800" dirty="0">
              <a:solidFill>
                <a:srgbClr val="1F497D"/>
              </a:solidFill>
            </a:endParaRP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38006"/>
            <a:ext cx="11418000" cy="1572768"/>
          </a:xfrm>
        </p:spPr>
        <p:txBody>
          <a:bodyPr>
            <a:noAutofit/>
          </a:bodyPr>
          <a:lstStyle/>
          <a:p>
            <a:pPr marL="898525" indent="0">
              <a:buNone/>
            </a:pPr>
            <a:r>
              <a:rPr lang="en-US" sz="2000" b="1" dirty="0"/>
              <a:t>	</a:t>
            </a:r>
            <a:r>
              <a:rPr lang="en-US" sz="1800" b="1" dirty="0"/>
              <a:t>Intent: </a:t>
            </a:r>
            <a:r>
              <a:rPr lang="en-US" sz="1800" dirty="0"/>
              <a:t>Estimate the size, effort, duration, and cost of the work and resources needed to develop, acquire, or deliver the solution.</a:t>
            </a:r>
            <a:br>
              <a:rPr lang="en-US" sz="1800" dirty="0"/>
            </a:br>
            <a:r>
              <a:rPr lang="en-US" sz="1800" dirty="0"/>
              <a:t>	</a:t>
            </a: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pPr marL="898525" indent="0">
              <a:buNone/>
            </a:pPr>
            <a:r>
              <a:rPr lang="en-US" sz="1800" b="1" dirty="0"/>
              <a:t>	Value:</a:t>
            </a:r>
            <a:r>
              <a:rPr lang="en-US" sz="1800" dirty="0"/>
              <a:t> Estimation provides a basis for making commitments, planning, and reducing uncertainty, which allows for early 	corrective actions and increases the likelihood of meeting objectives.</a:t>
            </a:r>
            <a:br>
              <a:rPr lang="en-US" sz="1800" dirty="0"/>
            </a:br>
            <a:r>
              <a:rPr lang="en-US" sz="1800" dirty="0"/>
              <a:t>	</a:t>
            </a:r>
            <a:r>
              <a:rPr lang="zh-CN" altLang="en-US" sz="1800" dirty="0">
                <a:solidFill>
                  <a:srgbClr val="1F497D"/>
                </a:solidFill>
              </a:rPr>
              <a:t>估算为做出承诺、策划和减少不确定性提供了依据，有助于尽早采取纠正措施并提高实现目标的可能性</a:t>
            </a:r>
            <a:r>
              <a:rPr lang="zh-CN" altLang="en-US" sz="2000" dirty="0">
                <a:solidFill>
                  <a:srgbClr val="1F497D"/>
                </a:solidFill>
              </a:rPr>
              <a:t>。 </a:t>
            </a:r>
            <a:endParaRPr lang="en-US" sz="20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3296" y="3300731"/>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898525" indent="0">
              <a:buNone/>
            </a:pPr>
            <a:r>
              <a:rPr lang="en-US" sz="1600" b="1" dirty="0"/>
              <a:t>	Intent: </a:t>
            </a:r>
            <a:r>
              <a:rPr lang="en-US" sz="1600" dirty="0"/>
              <a:t>Provides guidance to senior management on their role in the sponsorship and governance of performance,   	processes, and related activities.</a:t>
            </a:r>
            <a:br>
              <a:rPr lang="en-US" sz="1600" dirty="0"/>
            </a:br>
            <a:r>
              <a:rPr lang="en-US" sz="1600" dirty="0"/>
              <a:t>	</a:t>
            </a:r>
            <a:r>
              <a:rPr lang="zh-CN" altLang="en-US" sz="1600" dirty="0">
                <a:solidFill>
                  <a:srgbClr val="1F497D"/>
                </a:solidFill>
              </a:rPr>
              <a:t>为高层提供关于他们在绩效、流程和相关活动的发起和管治中的角色的指导。</a:t>
            </a:r>
            <a:r>
              <a:rPr lang="en-US" sz="1600" b="1" dirty="0"/>
              <a:t>	</a:t>
            </a:r>
          </a:p>
          <a:p>
            <a:pPr marL="898525"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8525" indent="0">
              <a:buNone/>
            </a:pPr>
            <a:r>
              <a:rPr lang="en-US" sz="1600" b="1" dirty="0"/>
              <a:t>	Intent: </a:t>
            </a:r>
            <a:r>
              <a:rPr lang="en-US" sz="1600" dirty="0"/>
              <a:t>Ensure that the processes and assets important to an organization’s performance are habitually and persistently 	followed, used, and improved. </a:t>
            </a:r>
            <a:br>
              <a:rPr lang="en-US" sz="1600" dirty="0"/>
            </a:br>
            <a:r>
              <a:rPr lang="en-US" sz="1600" dirty="0"/>
              <a:t>	</a:t>
            </a:r>
            <a:r>
              <a:rPr lang="zh-CN" altLang="en-US" sz="1600" dirty="0">
                <a:solidFill>
                  <a:srgbClr val="1F497D"/>
                </a:solidFill>
              </a:rPr>
              <a:t>确保对组织绩效重要的流程和资产得到习惯性和持续性的遵循、使用和改进。</a:t>
            </a:r>
            <a:endParaRPr lang="en-GB" altLang="zh-CN" sz="1600" dirty="0">
              <a:solidFill>
                <a:srgbClr val="1F497D"/>
              </a:solidFill>
            </a:endParaRPr>
          </a:p>
          <a:p>
            <a:pPr marL="898525"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8525"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898525"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898525"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898525"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898525"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898525"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323439"/>
          </a:xfrm>
          <a:prstGeom prst="rect">
            <a:avLst/>
          </a:prstGeom>
          <a:noFill/>
        </p:spPr>
        <p:txBody>
          <a:bodyPr wrap="square" rtlCol="0">
            <a:spAutoFit/>
          </a:bodyPr>
          <a:lstStyle/>
          <a:p>
            <a:pPr marL="898525"/>
            <a:r>
              <a:rPr lang="en-US" sz="1600" b="1" dirty="0"/>
              <a:t>	Intent: </a:t>
            </a:r>
            <a:r>
              <a:rPr lang="en-US" sz="1600" dirty="0"/>
              <a:t>Identify and address process performance work product issues through reviews by the producer’s peers or Subject 	Matter Experts (SMEs).</a:t>
            </a:r>
            <a:br>
              <a:rPr lang="en-US" sz="1600" dirty="0"/>
            </a:br>
            <a:r>
              <a:rPr lang="en-US" sz="1600" dirty="0"/>
              <a:t>	</a:t>
            </a:r>
            <a:r>
              <a:rPr lang="zh-CN" altLang="en-US" sz="1600" dirty="0">
                <a:solidFill>
                  <a:srgbClr val="1F497D"/>
                </a:solidFill>
              </a:rPr>
              <a:t>通过生产同行或主题专家（</a:t>
            </a:r>
            <a:r>
              <a:rPr lang="en-US" altLang="zh-CN" sz="1600" dirty="0">
                <a:solidFill>
                  <a:srgbClr val="1F497D"/>
                </a:solidFill>
              </a:rPr>
              <a:t>SME</a:t>
            </a:r>
            <a:r>
              <a:rPr lang="zh-CN" altLang="en-US" sz="1600" dirty="0">
                <a:solidFill>
                  <a:srgbClr val="1F497D"/>
                </a:solidFill>
              </a:rPr>
              <a:t>）的审查，识别和解决过程绩效工作产品问题。</a:t>
            </a:r>
            <a:r>
              <a:rPr lang="zh-CN" altLang="en-US" sz="1600" dirty="0"/>
              <a:t> </a:t>
            </a:r>
            <a:endParaRPr lang="en-US" sz="1600" dirty="0"/>
          </a:p>
          <a:p>
            <a:pPr marL="898525"/>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898525"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898525" indent="0">
              <a:buNone/>
            </a:pPr>
            <a:r>
              <a:rPr lang="en-US" sz="1600" b="1" dirty="0"/>
              <a:t>	Value:</a:t>
            </a:r>
            <a:r>
              <a:rPr lang="en-US" sz="1600" dirty="0"/>
              <a:t> Optimizes cost, functionality, and quality to increase the likelihood of meeting objectives.</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r>
              <a:rPr lang="zh-CN" altLang="en-US" dirty="0">
                <a:solidFill>
                  <a:srgbClr val="1F497D"/>
                </a:solidFill>
              </a:rPr>
              <a:t>议程</a:t>
            </a:r>
            <a:r>
              <a:rPr lang="en-ZA" dirty="0">
                <a:solidFill>
                  <a:srgbClr val="1F497D"/>
                </a:solidFill>
              </a:rPr>
              <a:t> </a:t>
            </a:r>
            <a:r>
              <a:rPr lang="en-ZA" dirty="0"/>
              <a:t>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评估概述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实践域发现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性能报告</a:t>
            </a:r>
            <a:r>
              <a:rPr lang="en-NZ" sz="2400" b="1" dirty="0">
                <a:solidFill>
                  <a:srgbClr val="1F497D"/>
                </a:solidFill>
                <a:ea typeface="+mj-ea"/>
                <a:cs typeface="+mj-cs"/>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评级</a:t>
            </a:r>
            <a:endParaRPr lang="en-ZA" altLang="zh-CN"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r>
              <a:rPr lang="zh-CN" altLang="en-US" sz="1600" dirty="0">
                <a:solidFill>
                  <a:srgbClr val="1F497D"/>
                </a:solidFill>
              </a:rPr>
              <a:t>。</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898525" indent="0">
              <a:buNone/>
            </a:pPr>
            <a:r>
              <a:rPr lang="en-US" sz="1600" b="1" dirty="0"/>
              <a:t>	Intent: </a:t>
            </a:r>
            <a:r>
              <a:rPr lang="en-US" sz="1600" dirty="0"/>
              <a:t>Manages and implements the continuous performance improvement of processes and infrastructure to meet business   objectives by identifying and implementing the most beneficial process improvements and making performance results visible, accessible, and sustainable. </a:t>
            </a:r>
            <a:br>
              <a:rPr lang="en-US" sz="1600" dirty="0"/>
            </a:br>
            <a:r>
              <a:rPr lang="en-US" sz="1600" dirty="0"/>
              <a:t>	</a:t>
            </a:r>
            <a:r>
              <a:rPr lang="zh-CN" altLang="en-US" sz="1600" dirty="0">
                <a:solidFill>
                  <a:srgbClr val="1F497D"/>
                </a:solidFill>
              </a:rPr>
              <a:t>管理和实施过程和基础设施的持续性能改进，以识别和实施能够带来最大效益的过程改进，以使性能结果可见、可使用和可持续，从而实现业务目标。。</a:t>
            </a:r>
            <a:endParaRPr lang="en-US" sz="1600" dirty="0">
              <a:solidFill>
                <a:srgbClr val="1F497D"/>
              </a:solidFill>
            </a:endParaRPr>
          </a:p>
          <a:p>
            <a:pPr marL="898525"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316077"/>
            <a:ext cx="11265408" cy="283301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processes performed and resulting work products.</a:t>
            </a:r>
            <a:br>
              <a:rPr lang="en-US" sz="1600" dirty="0"/>
            </a:br>
            <a:r>
              <a:rPr lang="en-US" sz="1600" dirty="0"/>
              <a:t>	</a:t>
            </a:r>
            <a:r>
              <a:rPr lang="zh-CN" altLang="en-US" sz="1600" dirty="0">
                <a:solidFill>
                  <a:srgbClr val="1F497D"/>
                </a:solidFill>
              </a:rPr>
              <a:t>验证并支持已执行的过程和所得工作产品的质量改进。。</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performance,  and quality requirements.</a:t>
            </a:r>
            <a:br>
              <a:rPr lang="en-US" sz="1600" dirty="0"/>
            </a:br>
            <a:r>
              <a:rPr lang="en-US" sz="1600" dirty="0"/>
              <a:t>	</a:t>
            </a:r>
            <a:r>
              <a:rPr lang="zh-CN" altLang="en-US" sz="1600" dirty="0">
                <a:solidFill>
                  <a:srgbClr val="1F497D"/>
                </a:solidFill>
              </a:rPr>
              <a:t>集成并交付满足功能、性能和质量需求的解决方案。</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918356"/>
            <a:ext cx="10631701" cy="424732"/>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2400" dirty="0"/>
              <a:t>Requirements Development and Management (RDM) </a:t>
            </a:r>
            <a:r>
              <a:rPr lang="zh-CN" altLang="en-US" sz="2400" dirty="0">
                <a:solidFill>
                  <a:srgbClr val="1F497D"/>
                </a:solidFill>
                <a:latin typeface="+mj-ea"/>
                <a:ea typeface="+mj-ea"/>
              </a:rPr>
              <a:t>需求开发与管理</a:t>
            </a:r>
            <a:endParaRPr lang="en-US" sz="18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6344" y="1387919"/>
            <a:ext cx="11591052" cy="1328569"/>
          </a:xfrm>
          <a:prstGeom prst="rect">
            <a:avLst/>
          </a:prstGeom>
          <a:noFill/>
        </p:spPr>
        <p:txBody>
          <a:bodyPr wrap="square" rtlCol="0">
            <a:spAutoFit/>
          </a:bodyPr>
          <a:lstStyle/>
          <a:p>
            <a:pPr marL="898525" indent="0">
              <a:buNone/>
            </a:pPr>
            <a:r>
              <a:rPr lang="en-US" sz="1600" b="1" dirty="0"/>
              <a:t>	Intent: </a:t>
            </a:r>
            <a:r>
              <a:rPr lang="en-US" sz="1600" dirty="0"/>
              <a:t>Elicit requirements, confirms common understanding by stakeholders, and align requirements, plans, and work products.</a:t>
            </a:r>
            <a:br>
              <a:rPr lang="en-US" sz="1600" dirty="0"/>
            </a:br>
            <a:r>
              <a:rPr lang="en-US" sz="1600" dirty="0"/>
              <a:t>	</a:t>
            </a:r>
            <a:r>
              <a:rPr lang="zh-CN" altLang="en-US" sz="1600" dirty="0">
                <a:solidFill>
                  <a:srgbClr val="1F497D"/>
                </a:solidFill>
              </a:rPr>
              <a:t>引导需求，确认干系人对需求有共同理解，并保持需求、计划和工作产品相一致。 </a:t>
            </a:r>
            <a:endParaRPr lang="en-US" sz="1600" dirty="0">
              <a:solidFill>
                <a:srgbClr val="1F497D"/>
              </a:solidFill>
            </a:endParaRPr>
          </a:p>
          <a:p>
            <a:pPr marL="0" indent="0">
              <a:buNone/>
            </a:pPr>
            <a:r>
              <a:rPr lang="en-US" sz="1600" b="1" dirty="0"/>
              <a:t>	Value: </a:t>
            </a:r>
            <a:r>
              <a:rPr lang="en-US" sz="1600" dirty="0"/>
              <a:t>Increases likelihood that the solution meets or exceeds customer expectations and needs.</a:t>
            </a:r>
            <a:br>
              <a:rPr lang="en-US" sz="1600" dirty="0"/>
            </a:br>
            <a:r>
              <a:rPr lang="en-US" sz="1600" dirty="0"/>
              <a:t>	</a:t>
            </a:r>
            <a:r>
              <a:rPr lang="zh-CN" altLang="en-US" sz="1600" dirty="0">
                <a:solidFill>
                  <a:srgbClr val="1F497D"/>
                </a:solidFill>
              </a:rPr>
              <a:t>提高解决方案满足或超出客户期望和需求的可能性。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Identifies, records, analyzes, and manages potential risks or opportunities.</a:t>
            </a:r>
            <a:br>
              <a:rPr lang="en-US" sz="1600" dirty="0"/>
            </a:br>
            <a:r>
              <a:rPr lang="en-US" sz="1600" dirty="0"/>
              <a:t>	</a:t>
            </a:r>
            <a:r>
              <a:rPr lang="zh-CN" altLang="en-US" sz="1600" dirty="0">
                <a:solidFill>
                  <a:srgbClr val="1F497D"/>
                </a:solidFill>
              </a:rPr>
              <a:t>识别、记录、分析和管理潜在风险或机会</a:t>
            </a:r>
            <a:endParaRPr lang="en-US" sz="1600" dirty="0">
              <a:solidFill>
                <a:srgbClr val="1F497D"/>
              </a:solidFill>
              <a:effectLst/>
            </a:endParaRPr>
          </a:p>
          <a:p>
            <a:pPr marL="0" indent="0">
              <a:buNone/>
            </a:pPr>
            <a:r>
              <a:rPr lang="en-US" sz="1600" b="1" dirty="0"/>
              <a:t>	Value:</a:t>
            </a:r>
            <a:r>
              <a:rPr lang="en-US" sz="1600" dirty="0"/>
              <a:t> Mitigates adverse impacts or capitalizes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Designs and builds solutions that meet requirements.</a:t>
            </a:r>
            <a:br>
              <a:rPr lang="en-US" sz="1600" dirty="0"/>
            </a:br>
            <a:r>
              <a:rPr lang="en-US" sz="1600" dirty="0"/>
              <a:t>	</a:t>
            </a:r>
            <a:r>
              <a:rPr lang="zh-CN" altLang="en-US" sz="1600" dirty="0">
                <a:solidFill>
                  <a:srgbClr val="1F497D"/>
                </a:solidFill>
              </a:rPr>
              <a:t>设计和构建满足需求的解决方案</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328569"/>
          </a:xfrm>
          <a:prstGeom prst="rect">
            <a:avLst/>
          </a:prstGeom>
          <a:noFill/>
        </p:spPr>
        <p:txBody>
          <a:bodyPr wrap="square" rtlCol="0">
            <a:spAutoFit/>
          </a:bodyPr>
          <a:lstStyle/>
          <a:p>
            <a:pPr marL="896938" indent="-896938">
              <a:buNone/>
            </a:pPr>
            <a:r>
              <a:rPr lang="en-US" sz="1600" b="1" dirty="0"/>
              <a:t>	Intent: </a:t>
            </a:r>
            <a:r>
              <a:rPr lang="en-US" sz="1600" dirty="0"/>
              <a:t>Confirms selected solutions and components meet their requirements, and demonstrates selected solutions and components fulfill their intended use in their target environment.</a:t>
            </a:r>
            <a:br>
              <a:rPr lang="en-US" sz="1600" dirty="0"/>
            </a:br>
            <a:r>
              <a:rPr lang="en-US" sz="1600" dirty="0"/>
              <a:t>	</a:t>
            </a:r>
            <a:r>
              <a:rPr lang="zh-CN" altLang="en-US" sz="1600" dirty="0">
                <a:solidFill>
                  <a:srgbClr val="1F497D"/>
                </a:solidFill>
              </a:rPr>
              <a:t>确认所选的解决方案和组件符合各自的要求，并证明所选的解决方案和组件能够在目标环境中实现预期用途。</a:t>
            </a:r>
            <a:endParaRPr lang="en-US" sz="1600" dirty="0">
              <a:solidFill>
                <a:srgbClr val="1F497D"/>
              </a:solidFill>
            </a:endParaRPr>
          </a:p>
          <a:p>
            <a:pPr marL="0" indent="0">
              <a:buNone/>
            </a:pPr>
            <a:r>
              <a:rPr lang="en-US" sz="1600" b="1" dirty="0"/>
              <a:t>	Value:</a:t>
            </a:r>
            <a:r>
              <a:rPr lang="en-US" sz="1600" dirty="0"/>
              <a:t> Increases the likelihood that the solution will satisfy the customer. </a:t>
            </a:r>
            <a:br>
              <a:rPr lang="en-US" sz="1600" dirty="0"/>
            </a:br>
            <a:r>
              <a:rPr lang="en-US" sz="1600" dirty="0"/>
              <a:t>	</a:t>
            </a:r>
            <a:r>
              <a:rPr lang="zh-CN" altLang="en-US" sz="1600" dirty="0">
                <a:solidFill>
                  <a:srgbClr val="1F497D"/>
                </a:solidFill>
              </a:rPr>
              <a:t>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429000"/>
            <a:ext cx="11265408" cy="27200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latin typeface="+mn-lt"/>
              </a:rPr>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4"/>
          <a:stretch>
            <a:fillRect/>
          </a:stretch>
        </p:blipFill>
        <p:spPr>
          <a:xfrm>
            <a:off x="1278636" y="1217207"/>
            <a:ext cx="6249327" cy="4925428"/>
          </a:xfrm>
          <a:prstGeom prst="rect">
            <a:avLst/>
          </a:prstGeom>
        </p:spPr>
      </p:pic>
      <p:graphicFrame>
        <p:nvGraphicFramePr>
          <p:cNvPr id="3" name="Object 2">
            <a:extLst>
              <a:ext uri="{FF2B5EF4-FFF2-40B4-BE49-F238E27FC236}">
                <a16:creationId xmlns:a16="http://schemas.microsoft.com/office/drawing/2014/main" id="{2A52746B-2DBE-49E0-BE4E-73E9F3A4814F}"/>
              </a:ext>
            </a:extLst>
          </p:cNvPr>
          <p:cNvGraphicFramePr>
            <a:graphicFrameLocks noChangeAspect="1"/>
          </p:cNvGraphicFramePr>
          <p:nvPr>
            <p:extLst>
              <p:ext uri="{D42A27DB-BD31-4B8C-83A1-F6EECF244321}">
                <p14:modId xmlns:p14="http://schemas.microsoft.com/office/powerpoint/2010/main" val="3530255127"/>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spid="_x0000_s11269" name="Macro-Enabled Worksheet" r:id="rId5" imgW="3330117" imgH="182927" progId="Excel.SheetMacroEnabled.12">
                  <p:link updateAutomatic="1"/>
                </p:oleObj>
              </mc:Choice>
              <mc:Fallback>
                <p:oleObj name="Macro-Enabled Worksheet" r:id="rId5" imgW="3330117" imgH="182927" progId="Excel.SheetMacroEnabled.12">
                  <p:link updateAutomatic="1"/>
                  <p:pic>
                    <p:nvPicPr>
                      <p:cNvPr id="0" name=""/>
                      <p:cNvPicPr/>
                      <p:nvPr/>
                    </p:nvPicPr>
                    <p:blipFill>
                      <a:blip r:embed="rId6"/>
                      <a:stretch>
                        <a:fillRect/>
                      </a:stretch>
                    </p:blipFill>
                    <p:spPr>
                      <a:xfrm>
                        <a:off x="496888" y="904081"/>
                        <a:ext cx="3330575" cy="182563"/>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1821A6FB-E09E-4F97-AC85-D866DE56A84A}"/>
              </a:ext>
            </a:extLst>
          </p:cNvPr>
          <p:cNvPicPr>
            <a:picLocks noChangeAspect="1"/>
          </p:cNvPicPr>
          <p:nvPr/>
        </p:nvPicPr>
        <p:blipFill>
          <a:blip r:embed="rId7"/>
          <a:stretch>
            <a:fillRect/>
          </a:stretch>
        </p:blipFill>
        <p:spPr>
          <a:xfrm>
            <a:off x="8971280" y="21729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4"/>
          <a:stretch>
            <a:fillRect/>
          </a:stretch>
        </p:blipFill>
        <p:spPr>
          <a:xfrm>
            <a:off x="1302765" y="1228699"/>
            <a:ext cx="7556009" cy="5132243"/>
          </a:xfrm>
          <a:prstGeom prst="rect">
            <a:avLst/>
          </a:prstGeom>
        </p:spPr>
      </p:pic>
      <p:graphicFrame>
        <p:nvGraphicFramePr>
          <p:cNvPr id="7" name="Object 6">
            <a:extLst>
              <a:ext uri="{FF2B5EF4-FFF2-40B4-BE49-F238E27FC236}">
                <a16:creationId xmlns:a16="http://schemas.microsoft.com/office/drawing/2014/main" id="{7E382923-D01A-4807-A6F7-0DA8BA607675}"/>
              </a:ext>
            </a:extLst>
          </p:cNvPr>
          <p:cNvGraphicFramePr>
            <a:graphicFrameLocks noChangeAspect="1"/>
          </p:cNvGraphicFramePr>
          <p:nvPr>
            <p:extLst>
              <p:ext uri="{D42A27DB-BD31-4B8C-83A1-F6EECF244321}">
                <p14:modId xmlns:p14="http://schemas.microsoft.com/office/powerpoint/2010/main" val="1706616768"/>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spid="_x0000_s12293" name="Macro-Enabled Worksheet" r:id="rId5" imgW="3330117" imgH="182927" progId="Excel.SheetMacroEnabled.12">
                  <p:link updateAutomatic="1"/>
                </p:oleObj>
              </mc:Choice>
              <mc:Fallback>
                <p:oleObj name="Macro-Enabled Worksheet" r:id="rId5" imgW="3330117" imgH="182927" progId="Excel.SheetMacroEnabled.12">
                  <p:link updateAutomatic="1"/>
                  <p:pic>
                    <p:nvPicPr>
                      <p:cNvPr id="3" name="Object 2">
                        <a:extLst>
                          <a:ext uri="{FF2B5EF4-FFF2-40B4-BE49-F238E27FC236}">
                            <a16:creationId xmlns:a16="http://schemas.microsoft.com/office/drawing/2014/main" id="{2A52746B-2DBE-49E0-BE4E-73E9F3A4814F}"/>
                          </a:ext>
                        </a:extLst>
                      </p:cNvPr>
                      <p:cNvPicPr/>
                      <p:nvPr/>
                    </p:nvPicPr>
                    <p:blipFill>
                      <a:blip r:embed="rId6"/>
                      <a:stretch>
                        <a:fillRect/>
                      </a:stretch>
                    </p:blipFill>
                    <p:spPr>
                      <a:xfrm>
                        <a:off x="496888" y="904081"/>
                        <a:ext cx="3330575" cy="182563"/>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0226AA9-9A39-4C01-8812-581028B161A5}"/>
              </a:ext>
            </a:extLst>
          </p:cNvPr>
          <p:cNvPicPr>
            <a:picLocks noChangeAspect="1"/>
          </p:cNvPicPr>
          <p:nvPr/>
        </p:nvPicPr>
        <p:blipFill>
          <a:blip r:embed="rId7"/>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717991985"/>
              </p:ext>
            </p:extLst>
          </p:nvPr>
        </p:nvGraphicFramePr>
        <p:xfrm>
          <a:off x="873125" y="2738438"/>
          <a:ext cx="10445750" cy="3170237"/>
        </p:xfrm>
        <a:graphic>
          <a:graphicData uri="http://schemas.openxmlformats.org/presentationml/2006/ole">
            <mc:AlternateContent xmlns:mc="http://schemas.openxmlformats.org/markup-compatibility/2006">
              <mc:Choice xmlns:v="urn:schemas-microsoft-com:vml" Requires="v">
                <p:oleObj spid="_x0000_s13317" name="Macro-Enabled Worksheet" r:id="rId4" imgW="12626375" imgH="4015874" progId="Excel.SheetMacroEnabled.12">
                  <p:link updateAutomatic="1"/>
                </p:oleObj>
              </mc:Choice>
              <mc:Fallback>
                <p:oleObj name="Macro-Enabled Worksheet" r:id="rId4" imgW="12626375" imgH="4015874" progId="Excel.SheetMacroEnabled.12">
                  <p:link updateAutomatic="1"/>
                  <p:pic>
                    <p:nvPicPr>
                      <p:cNvPr id="0" name=""/>
                      <p:cNvPicPr/>
                      <p:nvPr/>
                    </p:nvPicPr>
                    <p:blipFill>
                      <a:blip r:embed="rId5"/>
                      <a:stretch>
                        <a:fillRect/>
                      </a:stretch>
                    </p:blipFill>
                    <p:spPr>
                      <a:xfrm>
                        <a:off x="873125" y="2738438"/>
                        <a:ext cx="10445750" cy="3170237"/>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3710554554"/>
              </p:ext>
            </p:extLst>
          </p:nvPr>
        </p:nvGraphicFramePr>
        <p:xfrm>
          <a:off x="931863" y="2282825"/>
          <a:ext cx="8985250" cy="1955800"/>
        </p:xfrm>
        <a:graphic>
          <a:graphicData uri="http://schemas.openxmlformats.org/presentationml/2006/ole">
            <mc:AlternateContent xmlns:mc="http://schemas.openxmlformats.org/markup-compatibility/2006">
              <mc:Choice xmlns:v="urn:schemas-microsoft-com:vml" Requires="v">
                <p:oleObj spid="_x0000_s14341" name="Macro-Enabled Worksheet" r:id="rId3" imgW="8580049" imgH="1988749" progId="Excel.SheetMacroEnabled.12">
                  <p:link updateAutomatic="1"/>
                </p:oleObj>
              </mc:Choice>
              <mc:Fallback>
                <p:oleObj name="Macro-Enabled Worksheet" r:id="rId3" imgW="8580049" imgH="1988749" progId="Excel.SheetMacroEnabled.12">
                  <p:link updateAutomatic="1"/>
                  <p:pic>
                    <p:nvPicPr>
                      <p:cNvPr id="0" name=""/>
                      <p:cNvPicPr/>
                      <p:nvPr/>
                    </p:nvPicPr>
                    <p:blipFill>
                      <a:blip r:embed="rId4"/>
                      <a:stretch>
                        <a:fillRect/>
                      </a:stretch>
                    </p:blipFill>
                    <p:spPr>
                      <a:xfrm>
                        <a:off x="931863" y="2282825"/>
                        <a:ext cx="8985250" cy="195580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3075470447"/>
              </p:ext>
            </p:extLst>
          </p:nvPr>
        </p:nvGraphicFramePr>
        <p:xfrm>
          <a:off x="1044575" y="2317750"/>
          <a:ext cx="8985250" cy="2930525"/>
        </p:xfrm>
        <a:graphic>
          <a:graphicData uri="http://schemas.openxmlformats.org/presentationml/2006/ole">
            <mc:AlternateContent xmlns:mc="http://schemas.openxmlformats.org/markup-compatibility/2006">
              <mc:Choice xmlns:v="urn:schemas-microsoft-com:vml" Requires="v">
                <p:oleObj spid="_x0000_s15365" name="Macro-Enabled Worksheet" r:id="rId3" imgW="8580049" imgH="2979286" progId="Excel.SheetMacroEnabled.12">
                  <p:link updateAutomatic="1"/>
                </p:oleObj>
              </mc:Choice>
              <mc:Fallback>
                <p:oleObj name="Macro-Enabled Worksheet" r:id="rId3" imgW="8580049" imgH="2979286" progId="Excel.SheetMacroEnabled.12">
                  <p:link updateAutomatic="1"/>
                  <p:pic>
                    <p:nvPicPr>
                      <p:cNvPr id="0" name=""/>
                      <p:cNvPicPr/>
                      <p:nvPr/>
                    </p:nvPicPr>
                    <p:blipFill>
                      <a:blip r:embed="rId4"/>
                      <a:stretch>
                        <a:fillRect/>
                      </a:stretch>
                    </p:blipFill>
                    <p:spPr>
                      <a:xfrm>
                        <a:off x="1044575" y="2317750"/>
                        <a:ext cx="8985250" cy="2930525"/>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pPr>
              <a:lnSpc>
                <a:spcPct val="95000"/>
              </a:lnSpc>
            </a:pPr>
            <a:r>
              <a:rPr lang="en-US" u="sng" dirty="0"/>
              <a:t>Notes</a:t>
            </a:r>
            <a:r>
              <a:rPr lang="en-US" dirty="0"/>
              <a:t>: Additional explanatory information regarding weaknesses or strengths, e.g., examples, supporting indicators, and consequences resulting from weaknesses.  </a:t>
            </a:r>
            <a:r>
              <a:rPr lang="en-US" b="1" i="1" dirty="0"/>
              <a:t>Notes must NOT be used as a category in lieu of weaknesses.</a:t>
            </a:r>
          </a:p>
          <a:p>
            <a:pPr>
              <a:lnSpc>
                <a:spcPct val="95000"/>
              </a:lnSpc>
            </a:pPr>
            <a:r>
              <a:rPr lang="en-US" u="sng" dirty="0"/>
              <a:t>Improvement Opportunity</a:t>
            </a:r>
            <a:r>
              <a:rPr lang="en-US" dirty="0"/>
              <a:t>: A type of preliminary or Final Findings about a particular process that meets the intent and value of a model practice but represents an opportunity where the process could be improved to provide more value.</a:t>
            </a:r>
          </a:p>
          <a:p>
            <a:pPr>
              <a:lnSpc>
                <a:spcPct val="95000"/>
              </a:lnSpc>
            </a:pPr>
            <a:r>
              <a:rPr lang="en-US" u="sng" dirty="0"/>
              <a:t>Improvements in Progress</a:t>
            </a:r>
            <a:r>
              <a:rPr lang="en-US" dirty="0"/>
              <a:t>: A type of preliminary or Final Findings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pPr>
              <a:lnSpc>
                <a:spcPct val="95000"/>
              </a:lnSpc>
            </a:pPr>
            <a:r>
              <a:rPr lang="en-US" u="sng" dirty="0"/>
              <a:t>Recommendations/Next Steps</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40149867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1454006727"/>
              </p:ext>
            </p:extLst>
          </p:nvPr>
        </p:nvGraphicFramePr>
        <p:xfrm>
          <a:off x="985838" y="2262188"/>
          <a:ext cx="8245475" cy="1431925"/>
        </p:xfrm>
        <a:graphic>
          <a:graphicData uri="http://schemas.openxmlformats.org/presentationml/2006/ole">
            <mc:AlternateContent xmlns:mc="http://schemas.openxmlformats.org/markup-compatibility/2006">
              <mc:Choice xmlns:v="urn:schemas-microsoft-com:vml" Requires="v">
                <p:oleObj spid="_x0000_s2053"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985838" y="2262188"/>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970895" cy="369332"/>
          </a:xfrm>
          <a:prstGeom prst="rect">
            <a:avLst/>
          </a:prstGeom>
          <a:noFill/>
        </p:spPr>
        <p:txBody>
          <a:bodyPr wrap="none" rtlCol="0">
            <a:spAutoFit/>
          </a:bodyPr>
          <a:lstStyle/>
          <a:p>
            <a:r>
              <a:rPr lang="en-ZA" dirty="0"/>
              <a:t>Demixium™ Copyright </a:t>
            </a:r>
            <a:r>
              <a:rPr lang="en-ZA" dirty="0" err="1"/>
              <a:t>Demix</a:t>
            </a:r>
            <a:r>
              <a:rPr lang="en-ZA" dirty="0"/>
              <a:t> 2021-2023</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38F48CD-7B73-434D-8CB1-0209E90E0D00}"/>
              </a:ext>
            </a:extLst>
          </p:cNvPr>
          <p:cNvGraphicFramePr>
            <a:graphicFrameLocks noChangeAspect="1"/>
          </p:cNvGraphicFramePr>
          <p:nvPr>
            <p:extLst>
              <p:ext uri="{D42A27DB-BD31-4B8C-83A1-F6EECF244321}">
                <p14:modId xmlns:p14="http://schemas.microsoft.com/office/powerpoint/2010/main" val="851416072"/>
              </p:ext>
            </p:extLst>
          </p:nvPr>
        </p:nvGraphicFramePr>
        <p:xfrm>
          <a:off x="1066800" y="2062162"/>
          <a:ext cx="9059862" cy="1820863"/>
        </p:xfrm>
        <a:graphic>
          <a:graphicData uri="http://schemas.openxmlformats.org/presentationml/2006/ole">
            <mc:AlternateContent xmlns:mc="http://schemas.openxmlformats.org/markup-compatibility/2006">
              <mc:Choice xmlns:v="urn:schemas-microsoft-com:vml" Requires="v">
                <p:oleObj spid="_x0000_s16389" name="Macro-Enabled Worksheet" r:id="rId3" imgW="9060215" imgH="1821172" progId="Excel.SheetMacroEnabled.12">
                  <p:link updateAutomatic="1"/>
                </p:oleObj>
              </mc:Choice>
              <mc:Fallback>
                <p:oleObj name="Macro-Enabled Worksheet" r:id="rId3" imgW="9060215" imgH="1821172" progId="Excel.SheetMacroEnabled.12">
                  <p:link updateAutomatic="1"/>
                  <p:pic>
                    <p:nvPicPr>
                      <p:cNvPr id="0" name=""/>
                      <p:cNvPicPr/>
                      <p:nvPr/>
                    </p:nvPicPr>
                    <p:blipFill>
                      <a:blip r:embed="rId4"/>
                      <a:stretch>
                        <a:fillRect/>
                      </a:stretch>
                    </p:blipFill>
                    <p:spPr>
                      <a:xfrm>
                        <a:off x="1066800" y="2062162"/>
                        <a:ext cx="9059862" cy="1820863"/>
                      </a:xfrm>
                      <a:prstGeom prst="rect">
                        <a:avLst/>
                      </a:prstGeom>
                    </p:spPr>
                  </p:pic>
                </p:oleObj>
              </mc:Fallback>
            </mc:AlternateContent>
          </a:graphicData>
        </a:graphic>
      </p:graphicFrame>
      <p:sp>
        <p:nvSpPr>
          <p:cNvPr id="2" name="Title 1"/>
          <p:cNvSpPr>
            <a:spLocks noGrp="1"/>
          </p:cNvSpPr>
          <p:nvPr>
            <p:ph type="title"/>
          </p:nvPr>
        </p:nvSpPr>
        <p:spPr>
          <a:xfrm>
            <a:off x="703243" y="749147"/>
            <a:ext cx="8153400" cy="935265"/>
          </a:xfrm>
        </p:spPr>
        <p:txBody>
          <a:bodyPr/>
          <a:lstStyle/>
          <a:p>
            <a:r>
              <a:rPr lang="en-ZA" dirty="0"/>
              <a:t>Next steps</a:t>
            </a:r>
          </a:p>
        </p:txBody>
      </p:sp>
    </p:spTree>
    <p:extLst>
      <p:ext uri="{BB962C8B-B14F-4D97-AF65-F5344CB8AC3E}">
        <p14:creationId xmlns:p14="http://schemas.microsoft.com/office/powerpoint/2010/main" val="2592682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3"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4"/>
              </a:rPr>
              <a:t>The IDEAL Model</a:t>
            </a:r>
            <a:r>
              <a:rPr lang="en-US" sz="1400" dirty="0">
                <a:solidFill>
                  <a:schemeClr val="tx2"/>
                </a:solidFill>
              </a:rPr>
              <a:t> </a:t>
            </a:r>
          </a:p>
          <a:p>
            <a:pPr defTabSz="1027113"/>
            <a:endParaRPr lang="en-US" sz="1400" dirty="0">
              <a:solidFill>
                <a:schemeClr val="tx2"/>
              </a:solidFill>
            </a:endParaRPr>
          </a:p>
        </p:txBody>
      </p:sp>
      <p:graphicFrame>
        <p:nvGraphicFramePr>
          <p:cNvPr id="3" name="Object 2">
            <a:extLst>
              <a:ext uri="{FF2B5EF4-FFF2-40B4-BE49-F238E27FC236}">
                <a16:creationId xmlns:a16="http://schemas.microsoft.com/office/drawing/2014/main" id="{0087D77D-32ED-46B1-B2AA-DF1650A818EF}"/>
              </a:ext>
            </a:extLst>
          </p:cNvPr>
          <p:cNvGraphicFramePr>
            <a:graphicFrameLocks noChangeAspect="1"/>
          </p:cNvGraphicFramePr>
          <p:nvPr>
            <p:extLst>
              <p:ext uri="{D42A27DB-BD31-4B8C-83A1-F6EECF244321}">
                <p14:modId xmlns:p14="http://schemas.microsoft.com/office/powerpoint/2010/main" val="4107454219"/>
              </p:ext>
            </p:extLst>
          </p:nvPr>
        </p:nvGraphicFramePr>
        <p:xfrm>
          <a:off x="7449287" y="3009156"/>
          <a:ext cx="2933700" cy="693737"/>
        </p:xfrm>
        <a:graphic>
          <a:graphicData uri="http://schemas.openxmlformats.org/presentationml/2006/ole">
            <mc:AlternateContent xmlns:mc="http://schemas.openxmlformats.org/markup-compatibility/2006">
              <mc:Choice xmlns:v="urn:schemas-microsoft-com:vml" Requires="v">
                <p:oleObj spid="_x0000_s17413" name="Macro-Enabled Worksheet" r:id="rId5" imgW="2933735" imgH="693333" progId="Excel.SheetMacroEnabled.12">
                  <p:link updateAutomatic="1"/>
                </p:oleObj>
              </mc:Choice>
              <mc:Fallback>
                <p:oleObj name="Macro-Enabled Worksheet" r:id="rId5" imgW="2933735" imgH="693333" progId="Excel.SheetMacroEnabled.12">
                  <p:link updateAutomatic="1"/>
                  <p:pic>
                    <p:nvPicPr>
                      <p:cNvPr id="0" name=""/>
                      <p:cNvPicPr/>
                      <p:nvPr/>
                    </p:nvPicPr>
                    <p:blipFill>
                      <a:blip r:embed="rId6"/>
                      <a:stretch>
                        <a:fillRect/>
                      </a:stretch>
                    </p:blipFill>
                    <p:spPr>
                      <a:xfrm>
                        <a:off x="7449287" y="3009156"/>
                        <a:ext cx="2933700" cy="693737"/>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496699931"/>
              </p:ext>
            </p:extLst>
          </p:nvPr>
        </p:nvGraphicFramePr>
        <p:xfrm>
          <a:off x="1106488" y="2220913"/>
          <a:ext cx="8245475" cy="1584325"/>
        </p:xfrm>
        <a:graphic>
          <a:graphicData uri="http://schemas.openxmlformats.org/presentationml/2006/ole">
            <mc:AlternateContent xmlns:mc="http://schemas.openxmlformats.org/markup-compatibility/2006">
              <mc:Choice xmlns:v="urn:schemas-microsoft-com:vml" Requires="v">
                <p:oleObj spid="_x0000_s3077"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106488" y="2220913"/>
                        <a:ext cx="8245475" cy="1584325"/>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4270669427"/>
              </p:ext>
            </p:extLst>
          </p:nvPr>
        </p:nvGraphicFramePr>
        <p:xfrm>
          <a:off x="1165225" y="2252663"/>
          <a:ext cx="7437438" cy="1393825"/>
        </p:xfrm>
        <a:graphic>
          <a:graphicData uri="http://schemas.openxmlformats.org/presentationml/2006/ole">
            <mc:AlternateContent xmlns:mc="http://schemas.openxmlformats.org/markup-compatibility/2006">
              <mc:Choice xmlns:v="urn:schemas-microsoft-com:vml" Requires="v">
                <p:oleObj spid="_x0000_s4101" name="Macro-Enabled Worksheet" r:id="rId4" imgW="7437262" imgH="1394342" progId="Excel.SheetMacroEnabled.12">
                  <p:link updateAutomatic="1"/>
                </p:oleObj>
              </mc:Choice>
              <mc:Fallback>
                <p:oleObj name="Macro-Enabled Worksheet" r:id="rId4" imgW="7437262" imgH="1394342" progId="Excel.SheetMacroEnabled.12">
                  <p:link updateAutomatic="1"/>
                  <p:pic>
                    <p:nvPicPr>
                      <p:cNvPr id="0" name=""/>
                      <p:cNvPicPr/>
                      <p:nvPr/>
                    </p:nvPicPr>
                    <p:blipFill>
                      <a:blip r:embed="rId5"/>
                      <a:stretch>
                        <a:fillRect/>
                      </a:stretch>
                    </p:blipFill>
                    <p:spPr>
                      <a:xfrm>
                        <a:off x="1165225" y="2252663"/>
                        <a:ext cx="7437438"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GB" sz="1600" dirty="0">
                <a:solidFill>
                  <a:srgbClr val="000000"/>
                </a:solidFill>
                <a:latin typeface="Arial" panose="020B0604020202020204" pitchFamily="34" charset="0"/>
                <a:ea typeface="Calibri" panose="020F0502020204030204" pitchFamily="34" charset="0"/>
              </a:rPr>
              <a:t>When virtual interviews are planned for the appraisal, then virtual face-to-face (</a:t>
            </a:r>
            <a:r>
              <a:rPr lang="en-GB" sz="1600" dirty="0" err="1">
                <a:solidFill>
                  <a:srgbClr val="000000"/>
                </a:solidFill>
                <a:latin typeface="Arial" panose="020B0604020202020204" pitchFamily="34" charset="0"/>
                <a:ea typeface="Calibri" panose="020F0502020204030204" pitchFamily="34" charset="0"/>
              </a:rPr>
              <a:t>F2F</a:t>
            </a:r>
            <a:r>
              <a:rPr lang="en-GB" sz="1600" dirty="0">
                <a:solidFill>
                  <a:srgbClr val="000000"/>
                </a:solidFill>
                <a:latin typeface="Arial" panose="020B0604020202020204" pitchFamily="34" charset="0"/>
                <a:ea typeface="Calibri" panose="020F0502020204030204" pitchFamily="34" charset="0"/>
              </a:rPr>
              <a:t>) interviews are required to confirm the following:</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interviewees are on camera</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ATM identities and maximizing their participation</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appraisal participant identities, e.g., interviewees, Appraisal Sponsor</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only planned appraisal participants are present</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that non-attribution and confidentiality rules are being followed, e.g., no other participants are present, physical setting is appropriate</a:t>
            </a:r>
          </a:p>
          <a:p>
            <a:pPr>
              <a:spcBef>
                <a:spcPts val="300"/>
              </a:spcBef>
            </a:pPr>
            <a:r>
              <a:rPr lang="en-GB" sz="1600" dirty="0">
                <a:solidFill>
                  <a:srgbClr val="000000"/>
                </a:solidFill>
                <a:latin typeface="Arial" panose="020B0604020202020204" pitchFamily="34" charset="0"/>
                <a:ea typeface="Calibri" panose="020F0502020204030204" pitchFamily="34" charset="0"/>
              </a:rPr>
              <a:t>Monitoring non-verbal communication and appraisal participant engagement</a:t>
            </a:r>
          </a:p>
          <a:p>
            <a:pPr marL="0" indent="0" algn="l">
              <a:buNone/>
            </a:pPr>
            <a:r>
              <a:rPr lang="zh-CN" altLang="en-US" sz="1600" dirty="0">
                <a:solidFill>
                  <a:srgbClr val="1F497D"/>
                </a:solidFill>
                <a:latin typeface="宋体" panose="02010600030101010101" pitchFamily="2" charset="-122"/>
                <a:ea typeface="宋体" panose="02010600030101010101" pitchFamily="2" charset="-122"/>
              </a:rPr>
              <a:t>当评估计划进行虚拟面试时，需要进行虚拟面对面（</a:t>
            </a:r>
            <a:r>
              <a:rPr lang="en-US" altLang="zh-CN" sz="1600" dirty="0" err="1">
                <a:solidFill>
                  <a:srgbClr val="1F497D"/>
                </a:solidFill>
                <a:latin typeface="宋体" panose="02010600030101010101" pitchFamily="2" charset="-122"/>
                <a:ea typeface="宋体" panose="02010600030101010101" pitchFamily="2" charset="-122"/>
              </a:rPr>
              <a:t>F2F</a:t>
            </a:r>
            <a:r>
              <a:rPr lang="zh-CN" altLang="en-US" sz="1600" dirty="0">
                <a:solidFill>
                  <a:srgbClr val="1F497D"/>
                </a:solidFill>
                <a:latin typeface="宋体" panose="02010600030101010101" pitchFamily="2" charset="-122"/>
                <a:ea typeface="宋体" panose="02010600030101010101" pitchFamily="2" charset="-122"/>
              </a:rPr>
              <a:t>）面试以确认以下内容：</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确认受访者出现在摄像头前</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a:t>
            </a:r>
            <a:r>
              <a:rPr lang="en-US" altLang="zh-CN" sz="1600" dirty="0">
                <a:solidFill>
                  <a:srgbClr val="1F497D"/>
                </a:solidFill>
                <a:latin typeface="宋体" panose="02010600030101010101" pitchFamily="2" charset="-122"/>
                <a:ea typeface="宋体" panose="02010600030101010101" pitchFamily="2" charset="-122"/>
              </a:rPr>
              <a:t>ATM</a:t>
            </a:r>
            <a:r>
              <a:rPr lang="zh-CN" altLang="en-US" sz="1600" dirty="0">
                <a:solidFill>
                  <a:srgbClr val="1F497D"/>
                </a:solidFill>
                <a:latin typeface="宋体" panose="02010600030101010101" pitchFamily="2" charset="-122"/>
                <a:ea typeface="宋体" panose="02010600030101010101" pitchFamily="2" charset="-122"/>
              </a:rPr>
              <a:t>身份并最大化他们的参与</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验证评估参与者的身份，例如，受访者、评估赞助人</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确认只有计划中的评估参与者在场</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验证非归属和保密规则是否被遵守，例如，没有其他参与者在场，物理环境是否适宜</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监控非言语交流和评估参与者的参与度</a:t>
            </a:r>
          </a:p>
          <a:p>
            <a:pPr marL="0" indent="0">
              <a:spcBef>
                <a:spcPts val="300"/>
              </a:spcBef>
              <a:buNone/>
            </a:pPr>
            <a:endParaRPr lang="en-GB" sz="1600" dirty="0">
              <a:solidFill>
                <a:srgbClr val="000000"/>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72e3a154-4955-46c3-9573-e9dec3e1f195"/>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ec500478-62e0-46fc-87f1-cfa988e486b4"/>
    <ds:schemaRef ds:uri="http://www.w3.org/XML/1998/namespace"/>
  </ds:schemaRefs>
</ds:datastoreItem>
</file>

<file path=customXml/itemProps2.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1095</TotalTime>
  <Words>4633</Words>
  <Application>Microsoft Office PowerPoint</Application>
  <PresentationFormat>Widescreen</PresentationFormat>
  <Paragraphs>291</Paragraphs>
  <Slides>54</Slides>
  <Notes>15</Notes>
  <HiddenSlides>0</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19</vt:i4>
      </vt:variant>
      <vt:variant>
        <vt:lpstr>Slide Titles</vt:lpstr>
      </vt:variant>
      <vt:variant>
        <vt:i4>54</vt:i4>
      </vt:variant>
    </vt:vector>
  </HeadingPairs>
  <TitlesOfParts>
    <vt:vector size="83" baseType="lpstr">
      <vt:lpstr>DengXian</vt:lpstr>
      <vt:lpstr>DengXian</vt:lpstr>
      <vt:lpstr>等线 Light</vt:lpstr>
      <vt:lpstr>等线 Light</vt:lpstr>
      <vt:lpstr>SimSun</vt:lpstr>
      <vt:lpstr>Arial</vt:lpstr>
      <vt:lpstr>Calibri</vt:lpstr>
      <vt:lpstr>Calibri Light</vt:lpstr>
      <vt:lpstr>Open Sans</vt:lpstr>
      <vt:lpstr>Office Theme</vt:lpstr>
      <vt:lpstr>file:///X:\2021-04-12to04-16%20(A5)%20C53517%20SoftMARS\00_Data_Reference.xlsm!pptxCover!R4C2:R13C2</vt:lpstr>
      <vt:lpstr>file:///X:\2021-04-12to04-16%20(A5)%20C53517%20SoftMARS\00_Data_Reference.xlsm!pptxCover!R15C2:R17C2</vt:lpstr>
      <vt:lpstr>file:///X:\2021-04-12to04-16%20(A5)%20C53517%20SoftMARS\00_Data_Reference.xlsm!pptxCover!R22C2</vt:lpstr>
      <vt:lpstr>file:///X:\2021-04-12to04-16%20(A5)%20C53517%20SoftMARS\00_Data_Reference.xlsm!pptxLink1!R1C1:R7C2</vt:lpstr>
      <vt:lpstr>file:///X:\2021-04-12to04-16%20(A5)%20C53517%20SoftMARS\00_Data_Reference.xlsm!pptxLink1!R10C1:R18C2</vt:lpstr>
      <vt:lpstr>file:///X:\2021-04-12to04-16%20(A5)%20C53517%20SoftMARS\00_Data_Reference.xlsm!pptxLink2!R1C1:R4C1</vt:lpstr>
      <vt:lpstr>file:///X:\2021-04-12to04-16%20(A5)%20C53517%20SoftMARS\00_Data_Reference.xlsm!pptxLink1!R20C1:R31C2</vt:lpstr>
      <vt:lpstr>file:///X:\2021-04-12to04-16%20(A5)%20C53517%20SoftMARS\00_Data_Reference.xlsm!pptxLink3!R2C1:R24C9</vt:lpstr>
      <vt:lpstr>file:///X:\2021-04-12to04-16%20(A5)%20C53517%20SoftMARS\00_Data_Reference.xlsm!pptxLink2!R30C1:R35C1</vt:lpstr>
      <vt:lpstr>file:///X:\2021-04-12to04-16%20(A5)%20C53517%20SoftMARS\00_Data_Reference.xlsm!pptxLink4!R10C1:R27C20</vt:lpstr>
      <vt:lpstr>file:///X:\2021-04-12to04-16%20(A5)%20C53517%20SoftMARS\00_Data_Reference.xlsm!pptxLink5!R1C1:R11C5</vt:lpstr>
      <vt:lpstr>file:///X:\2021-04-12to04-16%20(A5)%20C53517%20SoftMARS\00_Data_Reference.xlsm!pptxLink5!R15C1:R21C5</vt:lpstr>
      <vt:lpstr>file:///X:\2021-04-12to04-16%20(A5)%20C53517%20SoftMARS\00_Data_Reference.xlsm!pptxLink1!R9C4</vt:lpstr>
      <vt:lpstr>file:///X:\2021-04-12to04-16%20(A5)%20C53517%20SoftMARS\00_Data_Reference.xlsm!pptxLink1!R9C4</vt:lpstr>
      <vt:lpstr>file:///X:\2021-04-12to04-16%20(A5)%20C53517%20SoftMARS\00_Data_Reference.xlsm!pptxLink6!R2C2:R13C5</vt:lpstr>
      <vt:lpstr>file:///X:\2021-04-12to04-16%20(A5)%20C53517%20SoftMARS\00_Data_Reference.xlsm!pptxLink7!R2C2:R16C4</vt:lpstr>
      <vt:lpstr>file:///X:\2021-04-12to04-16%20(A5)%20C53517%20SoftMARS\00_Data_Reference.xlsm!pptxLink7!R18C2:R32C4</vt:lpstr>
      <vt:lpstr>file:///X:\2021-04-12to04-16%20(A5)%20C53517%20SoftMARS\00_Data_Reference.xlsm!pptxCover!R26C2:R33C4</vt:lpstr>
      <vt:lpstr>file:///X:\2021-04-12to04-16%20(A5)%20C53517%20SoftMARS\00_Data_Reference.xlsm!pptxCover!R23C7</vt:lpstr>
      <vt:lpstr>PowerPoint Presentation</vt:lpstr>
      <vt:lpstr>PowerPoint Presentation</vt:lpstr>
      <vt:lpstr>Agenda 议程  </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Findings Definitions – Required Categories</vt:lpstr>
      <vt:lpstr>PowerPoint Presentation</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Ratings 評級</vt:lpstr>
      <vt:lpstr>Ratings for</vt:lpstr>
      <vt:lpstr>Ratings for</vt:lpstr>
      <vt:lpstr>Congratulations!</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DEMIXIUM™</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90</cp:revision>
  <cp:lastPrinted>2020-11-23T18:22:15Z</cp:lastPrinted>
  <dcterms:created xsi:type="dcterms:W3CDTF">2020-11-22T06:57:57Z</dcterms:created>
  <dcterms:modified xsi:type="dcterms:W3CDTF">2024-05-13T17:57:28Z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