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7"/>
  </p:notesMasterIdLst>
  <p:handoutMasterIdLst>
    <p:handoutMasterId r:id="rId38"/>
  </p:handoutMasterIdLst>
  <p:sldIdLst>
    <p:sldId id="256" r:id="rId5"/>
    <p:sldId id="1547" r:id="rId6"/>
    <p:sldId id="1546" r:id="rId7"/>
    <p:sldId id="1549" r:id="rId8"/>
    <p:sldId id="1545" r:id="rId9"/>
    <p:sldId id="439" r:id="rId10"/>
    <p:sldId id="1476" r:id="rId11"/>
    <p:sldId id="1026" r:id="rId12"/>
    <p:sldId id="1543" r:id="rId13"/>
    <p:sldId id="926" r:id="rId14"/>
    <p:sldId id="1548" r:id="rId15"/>
    <p:sldId id="887" r:id="rId16"/>
    <p:sldId id="888" r:id="rId17"/>
    <p:sldId id="889" r:id="rId18"/>
    <p:sldId id="890" r:id="rId19"/>
    <p:sldId id="891" r:id="rId20"/>
    <p:sldId id="892" r:id="rId21"/>
    <p:sldId id="894" r:id="rId22"/>
    <p:sldId id="895" r:id="rId23"/>
    <p:sldId id="896" r:id="rId24"/>
    <p:sldId id="897" r:id="rId25"/>
    <p:sldId id="898" r:id="rId26"/>
    <p:sldId id="899" r:id="rId27"/>
    <p:sldId id="900" r:id="rId28"/>
    <p:sldId id="901" r:id="rId29"/>
    <p:sldId id="902" r:id="rId30"/>
    <p:sldId id="903" r:id="rId31"/>
    <p:sldId id="904" r:id="rId32"/>
    <p:sldId id="906" r:id="rId33"/>
    <p:sldId id="907" r:id="rId34"/>
    <p:sldId id="298" r:id="rId35"/>
    <p:sldId id="151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327" autoAdjust="0"/>
    <p:restoredTop sz="74379" autoAdjust="0"/>
  </p:normalViewPr>
  <p:slideViewPr>
    <p:cSldViewPr snapToGrid="0">
      <p:cViewPr varScale="1">
        <p:scale>
          <a:sx n="82" d="100"/>
          <a:sy n="82" d="100"/>
        </p:scale>
        <p:origin x="912" y="90"/>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5/26/2022</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5/26/2022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Demix</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has LAs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3</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292100"/>
            <a:ext cx="6362700" cy="3579813"/>
          </a:xfrm>
        </p:spPr>
      </p:sp>
      <p:sp>
        <p:nvSpPr>
          <p:cNvPr id="3" name="Notes Placeholder 2"/>
          <p:cNvSpPr>
            <a:spLocks noGrp="1"/>
          </p:cNvSpPr>
          <p:nvPr>
            <p:ph type="body" idx="1"/>
          </p:nvPr>
        </p:nvSpPr>
        <p:spPr>
          <a:xfrm>
            <a:off x="731194" y="4620205"/>
            <a:ext cx="5852814" cy="3780845"/>
          </a:xfrm>
          <a:prstGeom prst="rect">
            <a:avLst/>
          </a:prstGeom>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31</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3FC13DA5-2DE0-6D49-B0F1-8E4B6A1CBA23}" type="slidenum">
              <a:rPr lang="en-US" smtClean="0"/>
              <a:t>32</a:t>
            </a:fld>
            <a:endParaRPr lang="en-US"/>
          </a:p>
        </p:txBody>
      </p:sp>
    </p:spTree>
    <p:extLst>
      <p:ext uri="{BB962C8B-B14F-4D97-AF65-F5344CB8AC3E}">
        <p14:creationId xmlns:p14="http://schemas.microsoft.com/office/powerpoint/2010/main" val="3896035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4715B51E-F992-4C20-A31E-2C828A5DAA5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2022.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627B859E-7AE1-42C5-91B0-C99C8B2E8022}"/>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4039BE4B-7FAE-4D96-AE72-33674D67ECB2}"/>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TextBox 13">
            <a:extLst>
              <a:ext uri="{FF2B5EF4-FFF2-40B4-BE49-F238E27FC236}">
                <a16:creationId xmlns:a16="http://schemas.microsoft.com/office/drawing/2014/main" id="{87164027-697A-4253-8B65-BBBC5DAB0269}"/>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1B270D06-440C-4CC1-B029-90833AC8221F}"/>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X:\2021-04-12to04-16%20(A5)%20C53517%20SoftMARS\00_Data_Reference.xlsm!pptxCover!R4C2:R12C2" TargetMode="External"/><Relationship Id="rId7" Type="http://schemas.openxmlformats.org/officeDocument/2006/relationships/oleObject" Target="file:///X:\2021-04-12to04-16%20(A5)%20C53517%20SoftMARS\00_Data_Reference.xlsm!pptxCover!R21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X:\2021-04-12to04-16%20(A5)%20C53517%20SoftMARS\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3.svg"/></Relationships>
</file>

<file path=ppt/slides/_rels/slide32.xml.rels><?xml version="1.0" encoding="UTF-8" standalone="yes"?>
<Relationships xmlns="http://schemas.openxmlformats.org/package/2006/relationships"><Relationship Id="rId3" Type="http://schemas.openxmlformats.org/officeDocument/2006/relationships/hyperlink" Target="http://www.demix.org/tool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jpeg"/><Relationship Id="rId26" Type="http://schemas.openxmlformats.org/officeDocument/2006/relationships/image" Target="../media/image30.png"/><Relationship Id="rId3" Type="http://schemas.openxmlformats.org/officeDocument/2006/relationships/image" Target="../media/image9.png"/><Relationship Id="rId21" Type="http://schemas.openxmlformats.org/officeDocument/2006/relationships/image" Target="../media/image25.gif"/><Relationship Id="rId7" Type="http://schemas.openxmlformats.org/officeDocument/2006/relationships/image" Target="../media/image12.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3.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11.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6.jpg"/><Relationship Id="rId19" Type="http://schemas.openxmlformats.org/officeDocument/2006/relationships/image" Target="../media/image23.png"/><Relationship Id="rId4" Type="http://schemas.openxmlformats.org/officeDocument/2006/relationships/image" Target="../media/image10.jpeg"/><Relationship Id="rId9" Type="http://schemas.openxmlformats.org/officeDocument/2006/relationships/image" Target="../media/image14.svg"/><Relationship Id="rId14" Type="http://schemas.openxmlformats.org/officeDocument/2006/relationships/image" Target="../media/image18.png"/><Relationship Id="rId22"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Preliminary Findings</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1629317278"/>
              </p:ext>
            </p:extLst>
          </p:nvPr>
        </p:nvGraphicFramePr>
        <p:xfrm>
          <a:off x="3375025" y="2052638"/>
          <a:ext cx="5441950" cy="2886075"/>
        </p:xfrm>
        <a:graphic>
          <a:graphicData uri="http://schemas.openxmlformats.org/presentationml/2006/ole">
            <mc:AlternateContent xmlns:mc="http://schemas.openxmlformats.org/markup-compatibility/2006">
              <mc:Choice xmlns:v="urn:schemas-microsoft-com:vml" Requires="v">
                <p:oleObj spid="_x0000_s2086" name="Macro-Enabled Worksheet" r:id="rId3" imgW="5196769" imgH="2918310" progId="Excel.SheetMacroEnabled.12">
                  <p:link updateAutomatic="1"/>
                </p:oleObj>
              </mc:Choice>
              <mc:Fallback>
                <p:oleObj name="Macro-Enabled Worksheet" r:id="rId3" imgW="5196769" imgH="2918310" progId="Excel.SheetMacroEnabled.12">
                  <p:link updateAutomatic="1"/>
                  <p:pic>
                    <p:nvPicPr>
                      <p:cNvPr id="9" name="Object 8">
                        <a:extLst>
                          <a:ext uri="{FF2B5EF4-FFF2-40B4-BE49-F238E27FC236}">
                            <a16:creationId xmlns:a16="http://schemas.microsoft.com/office/drawing/2014/main" id="{336609E4-9291-48F4-B53A-32D535DF0715}"/>
                          </a:ext>
                        </a:extLst>
                      </p:cNvPr>
                      <p:cNvPicPr/>
                      <p:nvPr/>
                    </p:nvPicPr>
                    <p:blipFill>
                      <a:blip r:embed="rId4"/>
                      <a:stretch>
                        <a:fillRect/>
                      </a:stretch>
                    </p:blipFill>
                    <p:spPr>
                      <a:xfrm>
                        <a:off x="3375025" y="2052638"/>
                        <a:ext cx="5441950" cy="2886075"/>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934613488"/>
              </p:ext>
            </p:extLst>
          </p:nvPr>
        </p:nvGraphicFramePr>
        <p:xfrm>
          <a:off x="3375025" y="5383213"/>
          <a:ext cx="5441950" cy="661987"/>
        </p:xfrm>
        <a:graphic>
          <a:graphicData uri="http://schemas.openxmlformats.org/presentationml/2006/ole">
            <mc:AlternateContent xmlns:mc="http://schemas.openxmlformats.org/markup-compatibility/2006">
              <mc:Choice xmlns:v="urn:schemas-microsoft-com:vml" Requires="v">
                <p:oleObj spid="_x0000_s2087" name="Macro-Enabled Worksheet" r:id="rId5" imgW="5196769" imgH="670734" progId="Excel.SheetMacroEnabled.12">
                  <p:link updateAutomatic="1"/>
                </p:oleObj>
              </mc:Choice>
              <mc:Fallback>
                <p:oleObj name="Macro-Enabled Worksheet" r:id="rId5" imgW="5196769" imgH="670734" progId="Excel.SheetMacroEnabled.12">
                  <p:link updateAutomatic="1"/>
                  <p:pic>
                    <p:nvPicPr>
                      <p:cNvPr id="11" name="Object 10">
                        <a:extLst>
                          <a:ext uri="{FF2B5EF4-FFF2-40B4-BE49-F238E27FC236}">
                            <a16:creationId xmlns:a16="http://schemas.microsoft.com/office/drawing/2014/main" id="{6376B0D6-A6B1-4DF8-BDB4-D2848D89586A}"/>
                          </a:ext>
                        </a:extLst>
                      </p:cNvPr>
                      <p:cNvPicPr/>
                      <p:nvPr/>
                    </p:nvPicPr>
                    <p:blipFill>
                      <a:blip r:embed="rId6"/>
                      <a:stretch>
                        <a:fillRect/>
                      </a:stretch>
                    </p:blipFill>
                    <p:spPr>
                      <a:xfrm>
                        <a:off x="3375025" y="5383213"/>
                        <a:ext cx="5441950" cy="661987"/>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7D6EF492-3AD5-420C-95A3-EF7381239FB7}"/>
              </a:ext>
            </a:extLst>
          </p:cNvPr>
          <p:cNvGraphicFramePr>
            <a:graphicFrameLocks noChangeAspect="1"/>
          </p:cNvGraphicFramePr>
          <p:nvPr>
            <p:extLst>
              <p:ext uri="{D42A27DB-BD31-4B8C-83A1-F6EECF244321}">
                <p14:modId xmlns:p14="http://schemas.microsoft.com/office/powerpoint/2010/main" val="2560191948"/>
              </p:ext>
            </p:extLst>
          </p:nvPr>
        </p:nvGraphicFramePr>
        <p:xfrm>
          <a:off x="3497262" y="5108576"/>
          <a:ext cx="5197475" cy="274637"/>
        </p:xfrm>
        <a:graphic>
          <a:graphicData uri="http://schemas.openxmlformats.org/presentationml/2006/ole">
            <mc:AlternateContent xmlns:mc="http://schemas.openxmlformats.org/markup-compatibility/2006">
              <mc:Choice xmlns:v="urn:schemas-microsoft-com:vml" Requires="v">
                <p:oleObj spid="_x0000_s2088" name="Macro-Enabled Worksheet" r:id="rId7" imgW="5196769" imgH="274178" progId="Excel.SheetMacroEnabled.12">
                  <p:link updateAutomatic="1"/>
                </p:oleObj>
              </mc:Choice>
              <mc:Fallback>
                <p:oleObj name="Macro-Enabled Worksheet" r:id="rId7" imgW="5196769" imgH="274178" progId="Excel.SheetMacroEnabled.12">
                  <p:link updateAutomatic="1"/>
                  <p:pic>
                    <p:nvPicPr>
                      <p:cNvPr id="0" name=""/>
                      <p:cNvPicPr/>
                      <p:nvPr/>
                    </p:nvPicPr>
                    <p:blipFill>
                      <a:blip r:embed="rId8"/>
                      <a:stretch>
                        <a:fillRect/>
                      </a:stretch>
                    </p:blipFill>
                    <p:spPr>
                      <a:xfrm>
                        <a:off x="3497262" y="5108576"/>
                        <a:ext cx="5197475" cy="274637"/>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a:xfrm>
            <a:off x="955962" y="1645919"/>
            <a:ext cx="10397837" cy="4646726"/>
          </a:xfrm>
        </p:spPr>
        <p:txBody>
          <a:bodyPr>
            <a:normAutofit fontScale="92500" lnSpcReduction="1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000" dirty="0">
                <a:solidFill>
                  <a:srgbClr val="1F497D"/>
                </a:solidFill>
              </a:rPr>
              <a:t>所需结果类别：</a:t>
            </a:r>
          </a:p>
          <a:p>
            <a:pPr lvl="1"/>
            <a:r>
              <a:rPr lang="zh-CN" altLang="en-US" sz="1800" dirty="0">
                <a:solidFill>
                  <a:srgbClr val="1F497D"/>
                </a:solidFill>
              </a:rPr>
              <a:t>弱项</a:t>
            </a:r>
            <a:r>
              <a:rPr lang="en-US" altLang="zh-CN" sz="1800" dirty="0">
                <a:solidFill>
                  <a:srgbClr val="1F497D"/>
                </a:solidFill>
              </a:rPr>
              <a:t>——</a:t>
            </a:r>
            <a:r>
              <a:rPr lang="zh-CN" altLang="en-US" sz="18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1800" dirty="0">
                <a:solidFill>
                  <a:srgbClr val="1F497D"/>
                </a:solidFill>
              </a:rPr>
              <a:t>a</a:t>
            </a:r>
            <a:r>
              <a:rPr lang="zh-CN" altLang="en-US" sz="1800" dirty="0">
                <a:solidFill>
                  <a:srgbClr val="1F497D"/>
                </a:solidFill>
              </a:rPr>
              <a:t>）过程本身没有满足</a:t>
            </a:r>
            <a:r>
              <a:rPr lang="en-US" altLang="zh-CN" sz="1800" dirty="0">
                <a:solidFill>
                  <a:srgbClr val="1F497D"/>
                </a:solidFill>
              </a:rPr>
              <a:t>CMMI</a:t>
            </a:r>
            <a:r>
              <a:rPr lang="zh-CN" altLang="en-US" sz="1800" dirty="0">
                <a:solidFill>
                  <a:srgbClr val="1F497D"/>
                </a:solidFill>
              </a:rPr>
              <a:t>实践需求，或者</a:t>
            </a:r>
            <a:r>
              <a:rPr lang="en-US" altLang="zh-CN" sz="1800" dirty="0">
                <a:solidFill>
                  <a:srgbClr val="1F497D"/>
                </a:solidFill>
              </a:rPr>
              <a:t>b</a:t>
            </a:r>
            <a:r>
              <a:rPr lang="zh-CN" altLang="en-US" sz="1800" dirty="0">
                <a:solidFill>
                  <a:srgbClr val="1F497D"/>
                </a:solidFill>
              </a:rPr>
              <a:t>）项目或组织支持职能组没有遵循符合适用</a:t>
            </a:r>
            <a:r>
              <a:rPr lang="en-US" altLang="zh-CN" sz="1800" dirty="0">
                <a:solidFill>
                  <a:srgbClr val="1F497D"/>
                </a:solidFill>
              </a:rPr>
              <a:t>CMMI</a:t>
            </a:r>
            <a:r>
              <a:rPr lang="zh-CN" altLang="en-US" sz="1800" dirty="0">
                <a:solidFill>
                  <a:srgbClr val="1F497D"/>
                </a:solidFill>
              </a:rPr>
              <a:t>实践意图和价值的过程。</a:t>
            </a:r>
            <a:endParaRPr lang="en-ZA" altLang="zh-CN" sz="1800" dirty="0">
              <a:solidFill>
                <a:srgbClr val="1F497D"/>
              </a:solidFill>
            </a:endParaRPr>
          </a:p>
          <a:p>
            <a:pPr lvl="1"/>
            <a:r>
              <a:rPr lang="zh-CN" altLang="en-US" sz="1800" dirty="0">
                <a:solidFill>
                  <a:srgbClr val="1F497D"/>
                </a:solidFill>
              </a:rPr>
              <a:t>强项</a:t>
            </a:r>
            <a:r>
              <a:rPr lang="en-US" altLang="zh-CN" sz="1800" dirty="0">
                <a:solidFill>
                  <a:srgbClr val="1F497D"/>
                </a:solidFill>
              </a:rPr>
              <a:t>——</a:t>
            </a:r>
            <a:r>
              <a:rPr lang="zh-CN" altLang="en-US" sz="1800" dirty="0">
                <a:solidFill>
                  <a:srgbClr val="1F497D"/>
                </a:solidFill>
              </a:rPr>
              <a:t>一种初步或最终的发现，是一个模范性或值得注意的过程实现，其符合</a:t>
            </a:r>
            <a:r>
              <a:rPr lang="en-US" altLang="zh-CN" sz="1800" dirty="0">
                <a:solidFill>
                  <a:srgbClr val="1F497D"/>
                </a:solidFill>
              </a:rPr>
              <a:t>CMMI</a:t>
            </a:r>
            <a:r>
              <a:rPr lang="zh-CN" altLang="en-US" sz="1800" dirty="0">
                <a:solidFill>
                  <a:srgbClr val="1F497D"/>
                </a:solidFill>
              </a:rPr>
              <a:t>模型实践的意图和价值。</a:t>
            </a:r>
          </a:p>
        </p:txBody>
      </p:sp>
    </p:spTree>
    <p:extLst>
      <p:ext uri="{BB962C8B-B14F-4D97-AF65-F5344CB8AC3E}">
        <p14:creationId xmlns:p14="http://schemas.microsoft.com/office/powerpoint/2010/main" val="723158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357111"/>
            <a:ext cx="11265408" cy="1572768"/>
          </a:xfrm>
        </p:spPr>
        <p:txBody>
          <a:bodyPr>
            <a:normAutofit/>
          </a:bodyPr>
          <a:lstStyle/>
          <a:p>
            <a:pPr marL="0" indent="0">
              <a:buNone/>
            </a:pPr>
            <a:r>
              <a:rPr lang="en-US" sz="1800" b="1" dirty="0"/>
              <a:t>	</a:t>
            </a:r>
            <a:r>
              <a:rPr lang="en-US" sz="1600" b="1" dirty="0"/>
              <a:t>Intent: </a:t>
            </a:r>
            <a:r>
              <a:rPr lang="en-US" sz="1600" dirty="0"/>
              <a:t>Identify causes of selected outcomes and take action to either prevent recurrence of undesirable 		outcomes or ensure recurrence of positive outcomes.</a:t>
            </a:r>
            <a:br>
              <a:rPr lang="en-US" sz="1600" dirty="0"/>
            </a:br>
            <a:r>
              <a:rPr lang="en-US" sz="1600" dirty="0"/>
              <a:t>	</a:t>
            </a:r>
            <a:r>
              <a:rPr lang="zh-CN" altLang="en-US" sz="1600" dirty="0">
                <a:solidFill>
                  <a:srgbClr val="1F497D"/>
                </a:solidFill>
              </a:rPr>
              <a:t>识别选定结果的原因并采取行动，防止不想要的结果再次发生或确保再次出现正面结果。</a:t>
            </a:r>
            <a:endParaRPr lang="en-US" sz="1600" dirty="0">
              <a:solidFill>
                <a:srgbClr val="1F497D"/>
              </a:solidFill>
            </a:endParaRPr>
          </a:p>
          <a:p>
            <a:pPr marL="0" indent="0">
              <a:buNone/>
            </a:pPr>
            <a:r>
              <a:rPr lang="en-US" sz="1600" b="1" dirty="0"/>
              <a:t>	Value:</a:t>
            </a:r>
            <a:r>
              <a:rPr lang="en-US" sz="1600" dirty="0"/>
              <a:t> Addressing root cause issues eliminates rework and directly improves quality and productivity.</a:t>
            </a:r>
            <a:br>
              <a:rPr lang="en-US" sz="1600" dirty="0"/>
            </a:br>
            <a:r>
              <a:rPr lang="en-US" sz="1600" dirty="0"/>
              <a:t>	</a:t>
            </a:r>
            <a:r>
              <a:rPr lang="zh-CN" altLang="en-US" sz="1600" dirty="0">
                <a:solidFill>
                  <a:srgbClr val="1F497D"/>
                </a:solidFill>
              </a:rPr>
              <a:t>解决根本原因问题可以消除返工并直接提高质量和生产率。</a:t>
            </a:r>
            <a:endParaRPr lang="en-US" sz="16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051602"/>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3296" y="1338834"/>
            <a:ext cx="11265408" cy="1388315"/>
          </a:xfrm>
        </p:spPr>
        <p:txBody>
          <a:bodyPr>
            <a:normAutofit/>
          </a:bodyPr>
          <a:lstStyle/>
          <a:p>
            <a:pPr marL="0" indent="0">
              <a:buNone/>
            </a:pPr>
            <a:r>
              <a:rPr lang="en-US" sz="1800" b="1" dirty="0"/>
              <a:t>	</a:t>
            </a:r>
            <a:r>
              <a:rPr lang="en-US" sz="1600" b="1" dirty="0"/>
              <a:t>Intent: </a:t>
            </a:r>
            <a:r>
              <a:rPr lang="en-US" sz="1600" dirty="0"/>
              <a:t>Manage the integrity of work products using configuration identification, version control, change control, and 	audits.</a:t>
            </a:r>
            <a:br>
              <a:rPr lang="en-US" sz="1600" dirty="0"/>
            </a:br>
            <a:r>
              <a:rPr lang="en-US" sz="1600" dirty="0"/>
              <a:t>	</a:t>
            </a:r>
            <a:r>
              <a:rPr lang="zh-CN" altLang="en-US" sz="1600" dirty="0">
                <a:solidFill>
                  <a:srgbClr val="1F497D"/>
                </a:solidFill>
              </a:rPr>
              <a:t>使用配置识别、版本控制、变更控制和审计来管理工作产品的完整性。</a:t>
            </a:r>
            <a:endParaRPr lang="en-US" sz="1600" dirty="0">
              <a:solidFill>
                <a:srgbClr val="1F497D"/>
              </a:solidFill>
            </a:endParaRPr>
          </a:p>
          <a:p>
            <a:pPr marL="0" indent="0">
              <a:buNone/>
            </a:pPr>
            <a:r>
              <a:rPr lang="en-US" sz="1600" b="1" dirty="0"/>
              <a:t>	Value:</a:t>
            </a:r>
            <a:r>
              <a:rPr lang="en-US" sz="1600" dirty="0"/>
              <a:t> Reduces loss of work and increases the ability to deliver the correct version of the solution to the customer.</a:t>
            </a:r>
            <a:br>
              <a:rPr lang="en-US" sz="1600" dirty="0"/>
            </a:br>
            <a:r>
              <a:rPr lang="en-US" sz="1600" dirty="0"/>
              <a:t>	</a:t>
            </a:r>
            <a:r>
              <a:rPr lang="zh-CN" altLang="en-US" sz="1600" dirty="0">
                <a:solidFill>
                  <a:srgbClr val="1F497D"/>
                </a:solidFill>
              </a:rPr>
              <a:t>减少工作损失，并增加向客户提供正确版本解决方案的能力。 </a:t>
            </a:r>
          </a:p>
          <a:p>
            <a:endParaRPr lang="en-US" sz="1800" dirty="0"/>
          </a:p>
          <a:p>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10" name="Content Placeholder 3">
            <a:extLst>
              <a:ext uri="{FF2B5EF4-FFF2-40B4-BE49-F238E27FC236}">
                <a16:creationId xmlns:a16="http://schemas.microsoft.com/office/drawing/2014/main" id="{82FD0B6A-7BC7-4091-9C57-AC948DA85ED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212394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3296" y="1338834"/>
            <a:ext cx="11265408" cy="1222262"/>
          </a:xfrm>
        </p:spPr>
        <p:txBody>
          <a:bodyPr>
            <a:normAutofit/>
          </a:bodyPr>
          <a:lstStyle/>
          <a:p>
            <a:pPr marL="0" indent="0">
              <a:buNone/>
            </a:pPr>
            <a:r>
              <a:rPr lang="en-US" sz="1800" b="1" dirty="0"/>
              <a:t>	</a:t>
            </a:r>
            <a:r>
              <a:rPr lang="en-US" sz="1600" b="1" dirty="0"/>
              <a:t>Intent: </a:t>
            </a:r>
            <a:r>
              <a:rPr lang="en-US" sz="1600" dirty="0"/>
              <a:t>Make and record decisions using a recorded process that analyzes alternatives.</a:t>
            </a:r>
            <a:br>
              <a:rPr lang="en-US" sz="1600" dirty="0"/>
            </a:br>
            <a:r>
              <a:rPr lang="en-US" sz="1600" dirty="0"/>
              <a:t>	</a:t>
            </a:r>
            <a:r>
              <a:rPr lang="zh-CN" altLang="en-US" sz="1600" dirty="0">
                <a:solidFill>
                  <a:srgbClr val="1F497D"/>
                </a:solidFill>
              </a:rPr>
              <a:t>使用分析备选方案的已记录过程做出并记录决策。</a:t>
            </a:r>
            <a:endParaRPr lang="en-US" sz="1600" dirty="0">
              <a:solidFill>
                <a:srgbClr val="1F497D"/>
              </a:solidFill>
            </a:endParaRPr>
          </a:p>
          <a:p>
            <a:pPr marL="0" indent="0">
              <a:buNone/>
            </a:pPr>
            <a:r>
              <a:rPr lang="en-US" sz="1600" b="1" dirty="0"/>
              <a:t>	Value:</a:t>
            </a:r>
            <a:r>
              <a:rPr lang="en-US" sz="1600" dirty="0"/>
              <a:t> Increases the objectivity of decision making and the probability of selecting the optimal solution.</a:t>
            </a:r>
            <a:br>
              <a:rPr lang="en-US" sz="1600" dirty="0"/>
            </a:br>
            <a:r>
              <a:rPr lang="en-US" sz="1600" dirty="0"/>
              <a:t>	</a:t>
            </a:r>
            <a:r>
              <a:rPr lang="zh-CN" altLang="en-US" sz="1600" dirty="0">
                <a:solidFill>
                  <a:srgbClr val="1F497D"/>
                </a:solidFill>
              </a:rPr>
              <a:t>增加决策的客观性和提高找到最佳解决方案的概率</a:t>
            </a:r>
          </a:p>
          <a:p>
            <a:endParaRPr lang="en-US" sz="1800" dirty="0"/>
          </a:p>
          <a:p>
            <a:endParaRPr lang="en-US" sz="1800" dirty="0"/>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8" name="Content Placeholder 3">
            <a:extLst>
              <a:ext uri="{FF2B5EF4-FFF2-40B4-BE49-F238E27FC236}">
                <a16:creationId xmlns:a16="http://schemas.microsoft.com/office/drawing/2014/main" id="{0C29C336-857B-42AC-A784-32E0EB287EFC}"/>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01728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3296" y="1357884"/>
            <a:ext cx="11265408" cy="1572768"/>
          </a:xfrm>
        </p:spPr>
        <p:txBody>
          <a:bodyPr>
            <a:noAutofit/>
          </a:bodyPr>
          <a:lstStyle/>
          <a:p>
            <a:pPr marL="0" indent="0">
              <a:buNone/>
            </a:pPr>
            <a:r>
              <a:rPr lang="en-US" sz="1800" b="1" dirty="0"/>
              <a:t>	</a:t>
            </a:r>
            <a:r>
              <a:rPr lang="en-US" sz="1600" b="1" dirty="0"/>
              <a:t>Intent: </a:t>
            </a:r>
            <a:r>
              <a:rPr lang="en-US" sz="1600" dirty="0"/>
              <a:t>Estimate the size, effort, duration, and cost of the work and resources needed to develop, acquire, or deliver the 	solution.</a:t>
            </a:r>
            <a:br>
              <a:rPr lang="en-US" sz="1600" dirty="0"/>
            </a:br>
            <a:r>
              <a:rPr lang="en-US" sz="1600" dirty="0"/>
              <a:t>	</a:t>
            </a:r>
            <a:r>
              <a:rPr lang="zh-CN" altLang="en-US" sz="1600" dirty="0">
                <a:solidFill>
                  <a:srgbClr val="1F497D"/>
                </a:solidFill>
              </a:rPr>
              <a:t>估算开发、采购或交付解决方案所需的工作和资源的规模、工作量、周期和成本。</a:t>
            </a:r>
            <a:endParaRPr lang="en-US" sz="1600" dirty="0">
              <a:solidFill>
                <a:srgbClr val="1F497D"/>
              </a:solidFill>
            </a:endParaRPr>
          </a:p>
          <a:p>
            <a:pPr marL="0" indent="0">
              <a:buNone/>
            </a:pPr>
            <a:r>
              <a:rPr lang="en-US" sz="1600" b="1" dirty="0"/>
              <a:t>	Value:</a:t>
            </a:r>
            <a:r>
              <a:rPr lang="en-US" sz="1600" dirty="0"/>
              <a:t> Estimation provides a basis for making commitments, planning, and reducing uncertainty, which allows for early 	corrective actions and increases the likelihood of meeting objectives.</a:t>
            </a:r>
            <a:br>
              <a:rPr lang="en-US" sz="1600" dirty="0"/>
            </a:br>
            <a:r>
              <a:rPr lang="en-US" sz="1600" dirty="0"/>
              <a:t>	</a:t>
            </a:r>
            <a:r>
              <a:rPr lang="zh-CN" altLang="en-US" sz="1600" dirty="0">
                <a:solidFill>
                  <a:srgbClr val="1F497D"/>
                </a:solidFill>
              </a:rPr>
              <a:t>估算为做出承诺、策划和减少不确定性提供了依据，有助于尽早采取纠正措施并提高实现目标的可能性</a:t>
            </a:r>
            <a:r>
              <a:rPr lang="zh-CN" altLang="en-US" sz="1800" dirty="0">
                <a:solidFill>
                  <a:srgbClr val="1F497D"/>
                </a:solidFill>
              </a:rPr>
              <a:t>。 </a:t>
            </a:r>
            <a:endParaRPr lang="en-US" sz="1800" dirty="0">
              <a:solidFill>
                <a:srgbClr val="1F497D"/>
              </a:solidFill>
            </a:endParaRPr>
          </a:p>
          <a:p>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
        <p:nvSpPr>
          <p:cNvPr id="8" name="Content Placeholder 3">
            <a:extLst>
              <a:ext uri="{FF2B5EF4-FFF2-40B4-BE49-F238E27FC236}">
                <a16:creationId xmlns:a16="http://schemas.microsoft.com/office/drawing/2014/main" id="{5CACA4C3-CBEF-489E-BB7B-72D841E2651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113113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3296" y="1353102"/>
            <a:ext cx="11265408" cy="1523312"/>
          </a:xfrm>
        </p:spPr>
        <p:txBody>
          <a:bodyPr>
            <a:noAutofit/>
          </a:bodyPr>
          <a:lstStyle/>
          <a:p>
            <a:pPr marL="0" indent="0">
              <a:buNone/>
            </a:pPr>
            <a:r>
              <a:rPr lang="en-US" sz="1600" b="1" dirty="0"/>
              <a:t>	Intent: </a:t>
            </a:r>
            <a:r>
              <a:rPr lang="en-US" sz="1600" dirty="0"/>
              <a:t>Provides guidance to senior management on their role in the sponsorship and governance of process activities.</a:t>
            </a:r>
            <a:br>
              <a:rPr lang="en-US" sz="1600" dirty="0"/>
            </a:br>
            <a:r>
              <a:rPr lang="en-US" sz="1600" dirty="0"/>
              <a:t>	</a:t>
            </a:r>
            <a:r>
              <a:rPr lang="zh-CN" altLang="en-US" sz="1600" dirty="0">
                <a:solidFill>
                  <a:srgbClr val="1F497D"/>
                </a:solidFill>
              </a:rPr>
              <a:t>指导高级管理层履行其在支持和治理过程活动中的职责</a:t>
            </a:r>
            <a:endParaRPr lang="en-US" sz="1600" dirty="0">
              <a:solidFill>
                <a:srgbClr val="1F497D"/>
              </a:solidFill>
            </a:endParaRPr>
          </a:p>
          <a:p>
            <a:pPr marL="0" indent="0">
              <a:buNone/>
            </a:pPr>
            <a:r>
              <a:rPr lang="en-US" sz="1600" b="1" dirty="0"/>
              <a:t>	Value:</a:t>
            </a:r>
            <a:r>
              <a:rPr lang="en-US" sz="1600" dirty="0"/>
              <a:t> Minimizes the cost of process implementation, increases the likelihood of meeting objectives, and ensures that the 	implemented processes support and contribute to the success of the business.</a:t>
            </a:r>
            <a:br>
              <a:rPr lang="en-US" sz="1600" dirty="0"/>
            </a:br>
            <a:r>
              <a:rPr lang="en-US" sz="1600" dirty="0"/>
              <a:t>	</a:t>
            </a:r>
            <a:r>
              <a:rPr lang="zh-CN" altLang="en-US" sz="16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r>
              <a:rPr lang="zh-CN" altLang="en-US" sz="1800" b="0" i="0" u="none" strike="noStrike" dirty="0">
                <a:solidFill>
                  <a:srgbClr val="1F497D"/>
                </a:solidFill>
                <a:effectLst/>
                <a:latin typeface="Arial" panose="020B0604020202020204" pitchFamily="34" charset="0"/>
              </a:rPr>
              <a:t>。</a:t>
            </a:r>
            <a:endParaRPr lang="en-US" sz="1800" dirty="0">
              <a:solidFill>
                <a:srgbClr val="1F497D"/>
              </a:solidFill>
            </a:endParaRPr>
          </a:p>
          <a:p>
            <a:endParaRPr lang="en-US" sz="1800" dirty="0"/>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
        <p:nvSpPr>
          <p:cNvPr id="8" name="Content Placeholder 3">
            <a:extLst>
              <a:ext uri="{FF2B5EF4-FFF2-40B4-BE49-F238E27FC236}">
                <a16:creationId xmlns:a16="http://schemas.microsoft.com/office/drawing/2014/main" id="{6816CC65-C45A-49BD-920B-AFA52DAAB2A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79169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3296" y="1329365"/>
            <a:ext cx="11265408" cy="1207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Ensure that the processes important to an organization are persistently and habitually used and improved.</a:t>
            </a:r>
            <a:br>
              <a:rPr lang="en-US" sz="1600" dirty="0"/>
            </a:br>
            <a:r>
              <a:rPr lang="en-US" sz="1600" dirty="0"/>
              <a:t>	</a:t>
            </a:r>
            <a:r>
              <a:rPr lang="zh-CN" altLang="en-US" sz="1600" dirty="0">
                <a:solidFill>
                  <a:srgbClr val="1F497D"/>
                </a:solidFill>
              </a:rPr>
              <a:t>确保组织重要过程得到一致和熟练的运用和改进。 </a:t>
            </a:r>
            <a:endParaRPr lang="en-US" sz="1600" dirty="0">
              <a:solidFill>
                <a:srgbClr val="1F497D"/>
              </a:solidFill>
            </a:endParaRPr>
          </a:p>
          <a:p>
            <a:pPr marL="0" indent="0">
              <a:buNone/>
            </a:pPr>
            <a:r>
              <a:rPr lang="en-US" sz="1600" b="1" dirty="0"/>
              <a:t>	Value:</a:t>
            </a:r>
            <a:r>
              <a:rPr lang="en-US" sz="1600" dirty="0"/>
              <a:t> Sustains the ability to consistently achieve goals and objectives efficiently and effectively.</a:t>
            </a:r>
            <a:br>
              <a:rPr lang="en-US" sz="1600" dirty="0"/>
            </a:br>
            <a:r>
              <a:rPr lang="en-US" sz="1600" dirty="0"/>
              <a:t>	</a:t>
            </a:r>
            <a:r>
              <a:rPr lang="zh-CN" altLang="en-US" sz="1600" dirty="0">
                <a:solidFill>
                  <a:srgbClr val="1F497D"/>
                </a:solidFill>
              </a:rPr>
              <a:t>维持有效和高效地实现目标的能力。 </a:t>
            </a:r>
            <a:endParaRPr lang="en-US" sz="1600" dirty="0">
              <a:solidFill>
                <a:srgbClr val="1F497D"/>
              </a:solidFill>
            </a:endParaRPr>
          </a:p>
          <a:p>
            <a:endParaRPr lang="en-US" sz="1800" dirty="0"/>
          </a:p>
        </p:txBody>
      </p:sp>
      <p:sp>
        <p:nvSpPr>
          <p:cNvPr id="9" name="Content Placeholder 3">
            <a:extLst>
              <a:ext uri="{FF2B5EF4-FFF2-40B4-BE49-F238E27FC236}">
                <a16:creationId xmlns:a16="http://schemas.microsoft.com/office/drawing/2014/main" id="{11E67682-00B4-4BBF-BF79-4BBA281832A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699119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600" dirty="0"/>
              <a:t>Managing Performance and Measurement (</a:t>
            </a:r>
            <a:r>
              <a:rPr lang="en-US" sz="2600" dirty="0" err="1"/>
              <a:t>MPM</a:t>
            </a:r>
            <a:r>
              <a:rPr lang="en-US" sz="2600" dirty="0"/>
              <a:t>) </a:t>
            </a:r>
            <a:r>
              <a:rPr lang="zh-CN" altLang="en-US" sz="2600" dirty="0">
                <a:solidFill>
                  <a:srgbClr val="1F497D"/>
                </a:solidFill>
              </a:rPr>
              <a:t>管理绩效与度量</a:t>
            </a:r>
            <a:endParaRPr lang="en-ZA" sz="26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339596"/>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Manage performance using measurement and analysis to achieve business objectives.</a:t>
            </a:r>
            <a:br>
              <a:rPr lang="en-US" sz="1600" dirty="0"/>
            </a:br>
            <a:r>
              <a:rPr lang="en-US" sz="1600" dirty="0"/>
              <a:t>	</a:t>
            </a:r>
            <a:r>
              <a:rPr lang="zh-CN" altLang="en-US" sz="1600" dirty="0">
                <a:solidFill>
                  <a:srgbClr val="1F497D"/>
                </a:solidFill>
              </a:rPr>
              <a:t>使用度量和分析来管理性能，以实现业务目标。 </a:t>
            </a:r>
            <a:endParaRPr lang="en-US" sz="1600" dirty="0">
              <a:solidFill>
                <a:srgbClr val="1F497D"/>
              </a:solidFill>
            </a:endParaRPr>
          </a:p>
          <a:p>
            <a:pPr marL="0" indent="0">
              <a:buNone/>
            </a:pPr>
            <a:r>
              <a:rPr lang="en-US" sz="1600" b="1" dirty="0"/>
              <a:t>	Value:</a:t>
            </a:r>
            <a:r>
              <a:rPr lang="en-US" sz="1600" dirty="0"/>
              <a:t> Maximizes business return on investment by focusing management and improvement efforts on cost, schedule, and 	quality performance.</a:t>
            </a:r>
            <a:br>
              <a:rPr lang="en-US" sz="1600" dirty="0"/>
            </a:br>
            <a:r>
              <a:rPr lang="en-US" sz="1600" dirty="0"/>
              <a:t>	</a:t>
            </a:r>
            <a:r>
              <a:rPr lang="zh-CN" altLang="en-US" sz="1600" dirty="0">
                <a:solidFill>
                  <a:srgbClr val="1F497D"/>
                </a:solidFill>
              </a:rPr>
              <a:t>将管理和改进工作集中在成本、进度和质量性能上，最大限度地提高业务投资回报。</a:t>
            </a:r>
          </a:p>
        </p:txBody>
      </p:sp>
      <p:sp>
        <p:nvSpPr>
          <p:cNvPr id="8" name="Content Placeholder 3">
            <a:extLst>
              <a:ext uri="{FF2B5EF4-FFF2-40B4-BE49-F238E27FC236}">
                <a16:creationId xmlns:a16="http://schemas.microsoft.com/office/drawing/2014/main" id="{AD359478-7EA2-4394-AC0C-E3B891310A8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578273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sz="2400"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463296" y="1357884"/>
            <a:ext cx="11728704" cy="1522968"/>
          </a:xfrm>
        </p:spPr>
        <p:txBody>
          <a:bodyPr>
            <a:noAutofit/>
          </a:bodyPr>
          <a:lstStyle/>
          <a:p>
            <a:pPr marL="0" indent="0">
              <a:buNone/>
            </a:pPr>
            <a:r>
              <a:rPr lang="en-US" sz="1600" b="1" dirty="0"/>
              <a:t>	Intent: </a:t>
            </a:r>
            <a:r>
              <a:rPr lang="en-US" sz="1600" dirty="0"/>
              <a:t>Provide an understanding of the project progress so appropriate corrective actions can be taken when performance 	deviates significantly from plans.</a:t>
            </a:r>
            <a:br>
              <a:rPr lang="en-US" sz="1600" dirty="0"/>
            </a:br>
            <a:r>
              <a:rPr lang="en-US" sz="1600" dirty="0"/>
              <a:t>	</a:t>
            </a:r>
            <a:r>
              <a:rPr lang="zh-CN" altLang="en-US" sz="1600" dirty="0">
                <a:solidFill>
                  <a:srgbClr val="1F497D"/>
                </a:solidFill>
              </a:rPr>
              <a:t>提供对项目进度的掌握，以便在绩效显著偏离计划时采取适当的纠正措施。 </a:t>
            </a:r>
            <a:endParaRPr lang="en-US" sz="1600" dirty="0">
              <a:solidFill>
                <a:srgbClr val="1F497D"/>
              </a:solidFill>
            </a:endParaRPr>
          </a:p>
          <a:p>
            <a:pPr marL="0" indent="0">
              <a:buNone/>
            </a:pPr>
            <a:r>
              <a:rPr lang="en-US" sz="1600" b="1" dirty="0"/>
              <a:t>	Value:</a:t>
            </a:r>
            <a:r>
              <a:rPr lang="en-US" sz="1600" dirty="0"/>
              <a:t> Increases the probability of meeting objectives by taking early actions to adjust for significant performance deviations.</a:t>
            </a:r>
            <a:br>
              <a:rPr lang="en-US" sz="1600" dirty="0"/>
            </a:br>
            <a:r>
              <a:rPr lang="en-US" sz="1600" dirty="0"/>
              <a:t>	</a:t>
            </a:r>
            <a:r>
              <a:rPr lang="zh-CN" altLang="en-US" sz="1600" dirty="0">
                <a:solidFill>
                  <a:srgbClr val="1F497D"/>
                </a:solidFill>
              </a:rPr>
              <a:t>通过及早采取行动调整显著绩效偏差，提高达成目标的可能性。 </a:t>
            </a:r>
            <a:endParaRPr lang="en-US" sz="160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3">
            <a:extLst>
              <a:ext uri="{FF2B5EF4-FFF2-40B4-BE49-F238E27FC236}">
                <a16:creationId xmlns:a16="http://schemas.microsoft.com/office/drawing/2014/main" id="{893FA88A-18FE-4C39-948B-AAA77B320F7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946911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756500" y="1613732"/>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1F497D"/>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a:latin typeface="+mn-lt"/>
              </a:rPr>
              <a:t>CMMI（Capability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b="1" dirty="0">
                <a:solidFill>
                  <a:srgbClr val="1F497D"/>
                </a:solidFill>
                <a:latin typeface="+mn-lt"/>
              </a:rPr>
              <a:t>Note:</a:t>
            </a:r>
            <a:r>
              <a:rPr lang="zh-CN" altLang="en-US" sz="1600" b="1" dirty="0">
                <a:solidFill>
                  <a:srgbClr val="1F497D"/>
                </a:solidFill>
                <a:latin typeface="+mn-lt"/>
              </a:rPr>
              <a:t>注：</a:t>
            </a:r>
            <a:endParaRPr lang="en-ZA" altLang="zh-CN" sz="1600" b="1" dirty="0">
              <a:solidFill>
                <a:srgbClr val="1F497D"/>
              </a:solidFill>
              <a:latin typeface="+mn-lt"/>
            </a:endParaRPr>
          </a:p>
          <a:p>
            <a:r>
              <a:rPr lang="en-ZA" altLang="zh-CN" sz="1600" b="1" dirty="0">
                <a:solidFill>
                  <a:srgbClr val="1F497D"/>
                </a:solidFill>
                <a:latin typeface="+mn-lt"/>
              </a:rPr>
              <a:t>With the above as background, refence to CMMI is now only used in relation to the model and its use, and not as an organization anymore. </a:t>
            </a:r>
          </a:p>
          <a:p>
            <a:r>
              <a:rPr lang="zh-CN" altLang="en-US" sz="1600" b="1" dirty="0">
                <a:solidFill>
                  <a:srgbClr val="1F497D"/>
                </a:solidFill>
                <a:latin typeface="+mn-lt"/>
              </a:rPr>
              <a:t>在上述背景下，现在对于</a:t>
            </a:r>
            <a:r>
              <a:rPr lang="en-US" altLang="zh-CN" sz="1600" b="1" dirty="0">
                <a:solidFill>
                  <a:srgbClr val="1F497D"/>
                </a:solidFill>
                <a:latin typeface="+mn-lt"/>
              </a:rPr>
              <a:t>CMMI</a:t>
            </a:r>
            <a:r>
              <a:rPr lang="zh-CN" altLang="en-US" sz="1600" b="1" dirty="0">
                <a:solidFill>
                  <a:srgbClr val="1F497D"/>
                </a:solidFill>
                <a:latin typeface="+mn-lt"/>
              </a:rPr>
              <a:t>的引用只涉及模型本身及其使用，而不再视之为一个组织。</a:t>
            </a:r>
            <a:endParaRPr lang="en-ZA" altLang="zh-CN" sz="1600" b="1" dirty="0">
              <a:solidFill>
                <a:srgbClr val="1F497D"/>
              </a:solidFill>
              <a:latin typeface="+mn-lt"/>
            </a:endParaRPr>
          </a:p>
          <a:p>
            <a:r>
              <a:rPr lang="en-ZA" sz="1600" b="1" dirty="0">
                <a:solidFill>
                  <a:srgbClr val="1F497D"/>
                </a:solidFill>
                <a:latin typeface="+mn-lt"/>
              </a:rPr>
              <a:t>ISACA owns all copyright, trademark, and all other intellectual property rights of the CMMI Content.</a:t>
            </a:r>
          </a:p>
          <a:p>
            <a:r>
              <a:rPr lang="en-US" altLang="zh-CN" sz="1600" b="1" dirty="0">
                <a:solidFill>
                  <a:srgbClr val="1F497D"/>
                </a:solidFill>
                <a:latin typeface="+mn-lt"/>
              </a:rPr>
              <a:t>ISACA</a:t>
            </a:r>
            <a:r>
              <a:rPr lang="zh-CN" altLang="en-US" sz="1600" b="1" dirty="0">
                <a:solidFill>
                  <a:srgbClr val="1F497D"/>
                </a:solidFill>
                <a:latin typeface="+mn-lt"/>
              </a:rPr>
              <a:t>拥有</a:t>
            </a:r>
            <a:r>
              <a:rPr lang="en-US" altLang="zh-CN" sz="1600" b="1" dirty="0">
                <a:solidFill>
                  <a:srgbClr val="1F497D"/>
                </a:solidFill>
                <a:latin typeface="+mn-lt"/>
              </a:rPr>
              <a:t>CMMI</a:t>
            </a:r>
            <a:r>
              <a:rPr lang="zh-CN" altLang="en-US" sz="1600" b="1" dirty="0">
                <a:solidFill>
                  <a:srgbClr val="1F497D"/>
                </a:solidFill>
                <a:latin typeface="+mn-lt"/>
              </a:rPr>
              <a:t>的内容的所有版权、商标及所有其他知识产权。</a:t>
            </a:r>
            <a:endParaRPr lang="en-ZA" altLang="zh-CN" sz="1600" b="1" dirty="0">
              <a:solidFill>
                <a:srgbClr val="1F497D"/>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3513404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latin typeface="DengXian Light" panose="02010600030101010101" pitchFamily="2" charset="-122"/>
                <a:ea typeface="DengXian Light" panose="02010600030101010101" pitchFamily="2" charset="-122"/>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3296" y="1388240"/>
            <a:ext cx="11265408" cy="1191670"/>
          </a:xfrm>
        </p:spPr>
        <p:txBody>
          <a:bodyPr>
            <a:normAutofit/>
          </a:bodyPr>
          <a:lstStyle/>
          <a:p>
            <a:pPr marL="0" indent="0">
              <a:buNone/>
            </a:pPr>
            <a:r>
              <a:rPr lang="en-US" sz="1600" b="1" dirty="0"/>
              <a:t>	Intent: </a:t>
            </a:r>
            <a:r>
              <a:rPr lang="en-US" sz="1600" dirty="0"/>
              <a:t>Develop the skills and knowledge of personnel so they perform their roles efficiently and effectively.</a:t>
            </a:r>
            <a:br>
              <a:rPr lang="en-US" sz="1600" dirty="0"/>
            </a:br>
            <a:r>
              <a:rPr lang="en-US" sz="1600" dirty="0"/>
              <a:t>	</a:t>
            </a:r>
            <a:r>
              <a:rPr lang="zh-CN" altLang="en-US" sz="1600" dirty="0">
                <a:solidFill>
                  <a:srgbClr val="1F497D"/>
                </a:solidFill>
              </a:rPr>
              <a:t>培养人员的技能和知识，以便他们高效且有效地执行他们的角色。</a:t>
            </a:r>
            <a:endParaRPr lang="en-US" sz="1600" dirty="0">
              <a:solidFill>
                <a:srgbClr val="1F497D"/>
              </a:solidFill>
            </a:endParaRPr>
          </a:p>
          <a:p>
            <a:pPr marL="0" indent="0">
              <a:buNone/>
            </a:pPr>
            <a:r>
              <a:rPr lang="en-US" sz="1600" b="1" dirty="0"/>
              <a:t>	Value:</a:t>
            </a:r>
            <a:r>
              <a:rPr lang="en-US" sz="1600" dirty="0"/>
              <a:t> Enhances individuals’ skills and knowledge to improve organizational work performance.</a:t>
            </a:r>
            <a:br>
              <a:rPr lang="en-US" sz="1600" dirty="0"/>
            </a:br>
            <a:r>
              <a:rPr lang="en-US" sz="1600" dirty="0"/>
              <a:t>	</a:t>
            </a:r>
            <a:r>
              <a:rPr lang="zh-CN" altLang="en-US" sz="1600" dirty="0">
                <a:solidFill>
                  <a:srgbClr val="1F497D"/>
                </a:solidFill>
              </a:rPr>
              <a:t>增强个人的技能和知识，提高组织工作性能。</a:t>
            </a:r>
            <a:endParaRPr lang="en-US" sz="1600" dirty="0">
              <a:solidFill>
                <a:srgbClr val="1F497D"/>
              </a:solidFill>
            </a:endParaRPr>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
        <p:nvSpPr>
          <p:cNvPr id="8" name="Content Placeholder 3">
            <a:extLst>
              <a:ext uri="{FF2B5EF4-FFF2-40B4-BE49-F238E27FC236}">
                <a16:creationId xmlns:a16="http://schemas.microsoft.com/office/drawing/2014/main" id="{8A731301-3CCC-4F02-AC81-BE245599CC65}"/>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96288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latin typeface="DengXian Light" panose="02010600030101010101" pitchFamily="2" charset="-122"/>
                <a:ea typeface="DengXian Light" panose="02010600030101010101" pitchFamily="2" charset="-122"/>
              </a:rPr>
              <a:t>同行评审</a:t>
            </a:r>
            <a:endParaRPr lang="en-US"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339215"/>
            <a:ext cx="11381528" cy="1077218"/>
          </a:xfrm>
          <a:prstGeom prst="rect">
            <a:avLst/>
          </a:prstGeom>
          <a:noFill/>
        </p:spPr>
        <p:txBody>
          <a:bodyPr wrap="square" rtlCol="0">
            <a:spAutoFit/>
          </a:bodyPr>
          <a:lstStyle/>
          <a:p>
            <a:r>
              <a:rPr lang="en-US" sz="1600" b="1" dirty="0"/>
              <a:t>	Intent: </a:t>
            </a:r>
            <a:r>
              <a:rPr lang="en-US" sz="1600" dirty="0"/>
              <a:t>Identify and address work product issues through reviews by the producer’s peers or Subject Matter Experts (SMEs).</a:t>
            </a:r>
            <a:br>
              <a:rPr lang="en-US" sz="1600" dirty="0"/>
            </a:br>
            <a:r>
              <a:rPr lang="en-US" sz="1600" dirty="0"/>
              <a:t>	</a:t>
            </a:r>
            <a:r>
              <a:rPr lang="zh-CN" altLang="en-US" sz="1600" dirty="0">
                <a:solidFill>
                  <a:srgbClr val="1F497D"/>
                </a:solidFill>
              </a:rPr>
              <a:t>通过生产者同行或主题专家</a:t>
            </a:r>
            <a:r>
              <a:rPr lang="en-US" altLang="zh-CN" sz="1600" dirty="0">
                <a:solidFill>
                  <a:srgbClr val="1F497D"/>
                </a:solidFill>
              </a:rPr>
              <a:t>(SME)</a:t>
            </a:r>
            <a:r>
              <a:rPr lang="zh-CN" altLang="en-US" sz="1600" dirty="0">
                <a:solidFill>
                  <a:srgbClr val="1F497D"/>
                </a:solidFill>
              </a:rPr>
              <a:t>的评审来识别并解决工作产品的问题。</a:t>
            </a:r>
            <a:r>
              <a:rPr lang="zh-CN" altLang="en-US" sz="1600" dirty="0"/>
              <a:t> </a:t>
            </a:r>
            <a:endParaRPr lang="en-US" sz="1600" dirty="0"/>
          </a:p>
          <a:p>
            <a:r>
              <a:rPr lang="en-US" sz="1600" b="1" dirty="0"/>
              <a:t>	Value:</a:t>
            </a:r>
            <a:r>
              <a:rPr lang="en-US" sz="1600" dirty="0"/>
              <a:t> Reduce cost and rework by uncovering issues or defects early.</a:t>
            </a:r>
            <a:br>
              <a:rPr lang="en-US" sz="1600" dirty="0"/>
            </a:br>
            <a:r>
              <a:rPr lang="en-US" sz="1600" dirty="0"/>
              <a:t>	</a:t>
            </a:r>
            <a:r>
              <a:rPr lang="zh-CN" altLang="en-US" sz="1600" dirty="0">
                <a:solidFill>
                  <a:srgbClr val="1F497D"/>
                </a:solidFill>
              </a:rPr>
              <a:t>及早发现问题或缺陷，降低成本和返工。 </a:t>
            </a:r>
            <a:endParaRPr lang="en-US" sz="1600" dirty="0">
              <a:solidFill>
                <a:srgbClr val="1F497D"/>
              </a:solidFill>
            </a:endParaRPr>
          </a:p>
        </p:txBody>
      </p:sp>
      <p:sp>
        <p:nvSpPr>
          <p:cNvPr id="9" name="Content Placeholder 3">
            <a:extLst>
              <a:ext uri="{FF2B5EF4-FFF2-40B4-BE49-F238E27FC236}">
                <a16:creationId xmlns:a16="http://schemas.microsoft.com/office/drawing/2014/main" id="{6700B825-4B23-41CB-B6E9-8CBDBB9E433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357884"/>
            <a:ext cx="11265408" cy="1328569"/>
          </a:xfrm>
          <a:prstGeom prst="rect">
            <a:avLst/>
          </a:prstGeom>
          <a:noFill/>
        </p:spPr>
        <p:txBody>
          <a:bodyPr wrap="square" rtlCol="0">
            <a:spAutoFit/>
          </a:bodyPr>
          <a:lstStyle/>
          <a:p>
            <a:pPr marL="0" indent="0">
              <a:buNone/>
            </a:pPr>
            <a:r>
              <a:rPr lang="en-US" sz="1600" b="1" dirty="0"/>
              <a:t>	Intent: </a:t>
            </a:r>
            <a:r>
              <a:rPr lang="en-US" sz="1600" dirty="0"/>
              <a:t>Develop plans to describe what is needed to accomplish the work within the standards and constraints of the 	organization</a:t>
            </a:r>
            <a:r>
              <a:rPr lang="en-US" sz="1600" dirty="0">
                <a:effectLst/>
              </a:rPr>
              <a:t> </a:t>
            </a:r>
            <a:br>
              <a:rPr lang="en-US" sz="1600" dirty="0">
                <a:effectLst/>
              </a:rPr>
            </a:br>
            <a:r>
              <a:rPr lang="en-US" sz="1600" dirty="0">
                <a:effectLst/>
              </a:rPr>
              <a:t>	</a:t>
            </a:r>
            <a:r>
              <a:rPr lang="zh-CN" altLang="en-US" sz="1600" dirty="0">
                <a:solidFill>
                  <a:srgbClr val="1F497D"/>
                </a:solidFill>
                <a:effectLst/>
              </a:rPr>
              <a:t>制定计划来描述在组织的标准和约束条件内完成工作所需的内容</a:t>
            </a:r>
            <a:endParaRPr lang="en-US" sz="1600" dirty="0">
              <a:solidFill>
                <a:srgbClr val="1F497D"/>
              </a:solidFill>
            </a:endParaRPr>
          </a:p>
          <a:p>
            <a:pPr marL="0" indent="0">
              <a:buNone/>
            </a:pPr>
            <a:r>
              <a:rPr lang="en-US" sz="1600" b="1" dirty="0"/>
              <a:t>	Value:</a:t>
            </a:r>
            <a:r>
              <a:rPr lang="en-US" sz="1600" dirty="0"/>
              <a:t> Optimizes cost, functionality, and quality to increase the likelihood that objectives will be met.</a:t>
            </a:r>
            <a:br>
              <a:rPr lang="en-US" sz="1600" dirty="0"/>
            </a:br>
            <a:r>
              <a:rPr lang="en-US" sz="1600" dirty="0"/>
              <a:t>	</a:t>
            </a:r>
            <a:r>
              <a:rPr lang="zh-CN" altLang="en-US" sz="1600" dirty="0">
                <a:solidFill>
                  <a:srgbClr val="1F497D"/>
                </a:solidFill>
              </a:rPr>
              <a:t>优化成本、功能和质量以增加实现目标的可能性。</a:t>
            </a:r>
            <a:endParaRPr lang="en-US" sz="16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latin typeface="DengXian Light" panose="02010600030101010101" pitchFamily="2" charset="-122"/>
                <a:ea typeface="DengXian Light" panose="02010600030101010101" pitchFamily="2" charset="-122"/>
              </a:rPr>
              <a:t>策划</a:t>
            </a:r>
            <a:endParaRPr lang="en-US" sz="3200" dirty="0">
              <a:solidFill>
                <a:srgbClr val="1F497D"/>
              </a:solidFill>
            </a:endParaRPr>
          </a:p>
        </p:txBody>
      </p:sp>
      <p:sp>
        <p:nvSpPr>
          <p:cNvPr id="11" name="Content Placeholder 3">
            <a:extLst>
              <a:ext uri="{FF2B5EF4-FFF2-40B4-BE49-F238E27FC236}">
                <a16:creationId xmlns:a16="http://schemas.microsoft.com/office/drawing/2014/main" id="{3A60A1DC-6440-4AEB-BD14-7BFF58BA76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latin typeface="+mj-ea"/>
                <a:ea typeface="+mj-ea"/>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339596"/>
            <a:ext cx="11265408" cy="1106970"/>
          </a:xfrm>
          <a:prstGeom prst="rect">
            <a:avLst/>
          </a:prstGeom>
          <a:noFill/>
        </p:spPr>
        <p:txBody>
          <a:bodyPr wrap="square" rtlCol="0">
            <a:spAutoFit/>
          </a:bodyPr>
          <a:lstStyle/>
          <a:p>
            <a:pPr marL="0" indent="0">
              <a:buNone/>
            </a:pPr>
            <a:r>
              <a:rPr lang="en-US" sz="1600" b="1" dirty="0"/>
              <a:t>	Intent: </a:t>
            </a:r>
            <a:r>
              <a:rPr lang="en-US" sz="1600" dirty="0"/>
              <a:t>Develop and keep updated the process assets necessary to perform the work.</a:t>
            </a:r>
            <a:br>
              <a:rPr lang="en-US" sz="1600" dirty="0"/>
            </a:br>
            <a:r>
              <a:rPr lang="en-US" sz="1600" dirty="0"/>
              <a:t>	</a:t>
            </a:r>
            <a:r>
              <a:rPr lang="zh-CN" altLang="en-US" sz="1600" dirty="0">
                <a:solidFill>
                  <a:srgbClr val="1F497D"/>
                </a:solidFill>
              </a:rPr>
              <a:t>开发并保持更新执行工作所需的过程资产。</a:t>
            </a:r>
            <a:endParaRPr lang="en-US" sz="1600" dirty="0">
              <a:solidFill>
                <a:srgbClr val="1F497D"/>
              </a:solidFill>
            </a:endParaRPr>
          </a:p>
          <a:p>
            <a:pPr marL="0" indent="0">
              <a:buNone/>
            </a:pPr>
            <a:r>
              <a:rPr lang="en-US" sz="1600" b="1" dirty="0"/>
              <a:t>	Value:</a:t>
            </a:r>
            <a:r>
              <a:rPr lang="en-US" sz="1600" dirty="0"/>
              <a:t> Provides a capability to understand and repeat successful performance.</a:t>
            </a:r>
            <a:br>
              <a:rPr lang="en-US" sz="1600" dirty="0"/>
            </a:br>
            <a:r>
              <a:rPr lang="en-US" sz="1600" dirty="0"/>
              <a:t>	</a:t>
            </a:r>
            <a:r>
              <a:rPr lang="ja-JP" altLang="en-US" sz="1600" dirty="0">
                <a:solidFill>
                  <a:srgbClr val="1F497D"/>
                </a:solidFill>
                <a:latin typeface="宋体" panose="02010600030101010101" pitchFamily="2" charset="-122"/>
                <a:ea typeface="宋体" panose="02010600030101010101" pitchFamily="2" charset="-122"/>
              </a:rPr>
              <a:t>提供了解和重复成功性能的能力</a:t>
            </a:r>
            <a:endParaRPr lang="en-US" sz="1600" dirty="0">
              <a:solidFill>
                <a:srgbClr val="1F497D"/>
              </a:solidFill>
            </a:endParaRPr>
          </a:p>
        </p:txBody>
      </p:sp>
      <p:sp>
        <p:nvSpPr>
          <p:cNvPr id="11" name="Content Placeholder 3">
            <a:extLst>
              <a:ext uri="{FF2B5EF4-FFF2-40B4-BE49-F238E27FC236}">
                <a16:creationId xmlns:a16="http://schemas.microsoft.com/office/drawing/2014/main" id="{4F9F7155-69C5-47DF-B4F8-7A9C296B71B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latin typeface="DengXian Light" panose="02010600030101010101" pitchFamily="2" charset="-122"/>
                <a:ea typeface="DengXian Light" panose="02010600030101010101" pitchFamily="2" charset="-122"/>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3295" y="1361329"/>
            <a:ext cx="11610717" cy="1771767"/>
          </a:xfrm>
          <a:prstGeom prst="rect">
            <a:avLst/>
          </a:prstGeom>
          <a:noFill/>
        </p:spPr>
        <p:txBody>
          <a:bodyPr wrap="square" rtlCol="0">
            <a:spAutoFit/>
          </a:bodyPr>
          <a:lstStyle/>
          <a:p>
            <a:pPr marL="0" indent="0">
              <a:buNone/>
            </a:pPr>
            <a:r>
              <a:rPr lang="en-US" sz="1600" b="1" dirty="0"/>
              <a:t>	Intent: </a:t>
            </a:r>
            <a:r>
              <a:rPr lang="en-US" sz="16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600" dirty="0"/>
            </a:br>
            <a:r>
              <a:rPr lang="en-US" sz="1600" dirty="0"/>
              <a:t>	</a:t>
            </a:r>
            <a:r>
              <a:rPr lang="zh-CN" altLang="en-US" sz="1600" dirty="0">
                <a:solidFill>
                  <a:srgbClr val="1F497D"/>
                </a:solidFill>
              </a:rPr>
              <a:t>管理和实施过程和基础条件的持续改进来、支持业务目标的实现、确定和实施能够带来最大效益的过程改进、使过</a:t>
            </a:r>
            <a:r>
              <a:rPr lang="en-ZA" altLang="zh-CN" sz="1600" dirty="0">
                <a:solidFill>
                  <a:srgbClr val="1F497D"/>
                </a:solidFill>
              </a:rPr>
              <a:t>	</a:t>
            </a:r>
            <a:r>
              <a:rPr lang="zh-CN" altLang="en-US" sz="1600" dirty="0">
                <a:solidFill>
                  <a:srgbClr val="1F497D"/>
                </a:solidFill>
              </a:rPr>
              <a:t>程改进结果可见、可使用和可持续</a:t>
            </a:r>
            <a:endParaRPr lang="en-US" sz="1600" dirty="0">
              <a:solidFill>
                <a:srgbClr val="1F497D"/>
              </a:solidFill>
            </a:endParaRPr>
          </a:p>
          <a:p>
            <a:pPr marL="0" indent="0">
              <a:buNone/>
            </a:pPr>
            <a:r>
              <a:rPr lang="en-US" sz="1600" b="1" dirty="0"/>
              <a:t>	Value:</a:t>
            </a:r>
            <a:r>
              <a:rPr lang="en-US" sz="1600" dirty="0"/>
              <a:t> Ensures that processes, infrastructure, and their improvement contribute to successfully meeting business objectives.</a:t>
            </a:r>
            <a:br>
              <a:rPr lang="en-US" sz="1600" dirty="0"/>
            </a:br>
            <a:r>
              <a:rPr lang="en-US" sz="1600" dirty="0"/>
              <a:t>	</a:t>
            </a:r>
            <a:r>
              <a:rPr lang="zh-CN" altLang="en-US" sz="1600" dirty="0">
                <a:solidFill>
                  <a:srgbClr val="1F497D"/>
                </a:solidFill>
              </a:rPr>
              <a:t>确保过程、基础条件及其环境有助于成功实现业务目标。 </a:t>
            </a:r>
            <a:endParaRPr lang="en-US" sz="1600" dirty="0">
              <a:solidFill>
                <a:srgbClr val="1F497D"/>
              </a:solidFill>
            </a:endParaRPr>
          </a:p>
        </p:txBody>
      </p:sp>
      <p:sp>
        <p:nvSpPr>
          <p:cNvPr id="11" name="Content Placeholder 3">
            <a:extLst>
              <a:ext uri="{FF2B5EF4-FFF2-40B4-BE49-F238E27FC236}">
                <a16:creationId xmlns:a16="http://schemas.microsoft.com/office/drawing/2014/main" id="{AB2058F7-1561-4D8F-9850-6A068814BDB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latin typeface="+mj-ea"/>
                <a:ea typeface="+mj-ea"/>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466344" y="1373440"/>
            <a:ext cx="11640595" cy="1106970"/>
          </a:xfrm>
          <a:prstGeom prst="rect">
            <a:avLst/>
          </a:prstGeom>
          <a:noFill/>
        </p:spPr>
        <p:txBody>
          <a:bodyPr wrap="square" rtlCol="0">
            <a:spAutoFit/>
          </a:bodyPr>
          <a:lstStyle/>
          <a:p>
            <a:pPr marL="0" indent="0">
              <a:buNone/>
            </a:pPr>
            <a:r>
              <a:rPr lang="en-US" sz="1600" b="1" dirty="0"/>
              <a:t>	Intent: </a:t>
            </a:r>
            <a:r>
              <a:rPr lang="en-US" sz="1600" dirty="0"/>
              <a:t>Verify and enable improvement of the quality of the performed processes and resulting work products.</a:t>
            </a:r>
            <a:br>
              <a:rPr lang="en-US" sz="1600" dirty="0"/>
            </a:br>
            <a:r>
              <a:rPr lang="en-US" sz="1600" dirty="0"/>
              <a:t>	</a:t>
            </a:r>
            <a:r>
              <a:rPr lang="zh-CN" altLang="en-US" sz="1600" dirty="0">
                <a:solidFill>
                  <a:srgbClr val="1F497D"/>
                </a:solidFill>
              </a:rPr>
              <a:t>验证并改进已执行的过程和所产生的工作产品的质量。</a:t>
            </a:r>
            <a:endParaRPr lang="en-US" sz="1600" dirty="0">
              <a:solidFill>
                <a:srgbClr val="1F497D"/>
              </a:solidFill>
            </a:endParaRPr>
          </a:p>
          <a:p>
            <a:pPr marL="0" indent="0">
              <a:buNone/>
            </a:pPr>
            <a:r>
              <a:rPr lang="en-US" sz="1600" b="1" dirty="0"/>
              <a:t>	Value:</a:t>
            </a:r>
            <a:r>
              <a:rPr lang="en-US" sz="1600" dirty="0"/>
              <a:t> Increases the consistent use and improvement of the processes to maximize business benefit and customer satisfaction.</a:t>
            </a:r>
            <a:br>
              <a:rPr lang="en-US" sz="1600" dirty="0"/>
            </a:br>
            <a:r>
              <a:rPr lang="en-US" sz="1600" dirty="0"/>
              <a:t>	</a:t>
            </a:r>
            <a:r>
              <a:rPr lang="zh-CN" altLang="en-US" sz="1600" dirty="0">
                <a:solidFill>
                  <a:srgbClr val="1F497D"/>
                </a:solidFill>
              </a:rPr>
              <a:t>增强过程使用和改进的一致性，以最大限度地提高业务效益和客户满意度。</a:t>
            </a:r>
            <a:endParaRPr lang="en-US" sz="1600" dirty="0">
              <a:solidFill>
                <a:srgbClr val="1F497D"/>
              </a:solidFill>
            </a:endParaRPr>
          </a:p>
        </p:txBody>
      </p:sp>
      <p:sp>
        <p:nvSpPr>
          <p:cNvPr id="10" name="Content Placeholder 3">
            <a:extLst>
              <a:ext uri="{FF2B5EF4-FFF2-40B4-BE49-F238E27FC236}">
                <a16:creationId xmlns:a16="http://schemas.microsoft.com/office/drawing/2014/main" id="{6417183C-1A1D-479B-97E4-9A18F85309F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357685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latin typeface="DengXian Light" panose="02010600030101010101" pitchFamily="2" charset="-122"/>
                <a:ea typeface="DengXian Light" panose="02010600030101010101" pitchFamily="2" charset="-122"/>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84632" y="1388959"/>
            <a:ext cx="11591053" cy="1328569"/>
          </a:xfrm>
          <a:prstGeom prst="rect">
            <a:avLst/>
          </a:prstGeom>
          <a:noFill/>
        </p:spPr>
        <p:txBody>
          <a:bodyPr wrap="square" rtlCol="0">
            <a:spAutoFit/>
          </a:bodyPr>
          <a:lstStyle/>
          <a:p>
            <a:pPr marL="0" indent="0">
              <a:buNone/>
            </a:pPr>
            <a:r>
              <a:rPr lang="en-US" sz="1600" b="1" dirty="0"/>
              <a:t>	Intent: </a:t>
            </a:r>
            <a:r>
              <a:rPr lang="en-US" sz="1600" dirty="0"/>
              <a:t>Integrate and deliver the solution that addresses functionality and quality requirements.</a:t>
            </a:r>
            <a:br>
              <a:rPr lang="en-US" sz="1600" dirty="0"/>
            </a:br>
            <a:r>
              <a:rPr lang="en-US" sz="1600" dirty="0"/>
              <a:t>	</a:t>
            </a:r>
            <a:r>
              <a:rPr lang="zh-CN" altLang="en-US" sz="1600" dirty="0">
                <a:solidFill>
                  <a:srgbClr val="1F497D"/>
                </a:solidFill>
              </a:rPr>
              <a:t>集成并交付满足功能和质量需求的解决方案。 </a:t>
            </a:r>
            <a:endParaRPr lang="en-US" sz="1600" dirty="0">
              <a:solidFill>
                <a:srgbClr val="1F497D"/>
              </a:solidFill>
            </a:endParaRPr>
          </a:p>
          <a:p>
            <a:pPr marL="0" indent="0">
              <a:buNone/>
            </a:pPr>
            <a:r>
              <a:rPr lang="en-US" sz="1600" b="1" dirty="0"/>
              <a:t>	Value:</a:t>
            </a:r>
            <a:r>
              <a:rPr lang="en-US" sz="1600" dirty="0"/>
              <a:t> Increases customers’ satisfaction by giving them a solution that meets or exceeds their functionality and quality 	requirements.</a:t>
            </a:r>
            <a:br>
              <a:rPr lang="en-US" sz="1600" dirty="0"/>
            </a:br>
            <a:r>
              <a:rPr lang="en-US" sz="1600" dirty="0"/>
              <a:t>	</a:t>
            </a:r>
            <a:r>
              <a:rPr lang="zh-CN" altLang="en-US" sz="1600" dirty="0">
                <a:solidFill>
                  <a:srgbClr val="1F497D"/>
                </a:solidFill>
              </a:rPr>
              <a:t>通过提供达到或超过其功能和质量要求的解决方案来提高客户的满意度。</a:t>
            </a:r>
            <a:endParaRPr lang="en-US" sz="1600" dirty="0">
              <a:solidFill>
                <a:srgbClr val="1F497D"/>
              </a:solidFill>
            </a:endParaRPr>
          </a:p>
        </p:txBody>
      </p:sp>
      <p:sp>
        <p:nvSpPr>
          <p:cNvPr id="11" name="Content Placeholder 3">
            <a:extLst>
              <a:ext uri="{FF2B5EF4-FFF2-40B4-BE49-F238E27FC236}">
                <a16:creationId xmlns:a16="http://schemas.microsoft.com/office/drawing/2014/main" id="{7153C72C-E5D1-438B-B38F-AEC07EF70B4B}"/>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894669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793206"/>
            <a:ext cx="10631701"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(RDM)</a:t>
            </a:r>
            <a:br>
              <a:rPr lang="en-US" dirty="0"/>
            </a:br>
            <a:r>
              <a:rPr lang="zh-CN" altLang="en-US" dirty="0">
                <a:solidFill>
                  <a:srgbClr val="1F497D"/>
                </a:solidFill>
                <a:latin typeface="+mj-ea"/>
                <a:ea typeface="+mj-ea"/>
              </a:rPr>
              <a:t>需求开发与管理</a:t>
            </a:r>
            <a:endParaRPr lang="en-US" sz="2000"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541810"/>
            <a:ext cx="11591052" cy="1106970"/>
          </a:xfrm>
          <a:prstGeom prst="rect">
            <a:avLst/>
          </a:prstGeom>
          <a:noFill/>
        </p:spPr>
        <p:txBody>
          <a:bodyPr wrap="square" rtlCol="0">
            <a:spAutoFit/>
          </a:bodyPr>
          <a:lstStyle/>
          <a:p>
            <a:pPr marL="0" indent="0">
              <a:buNone/>
            </a:pPr>
            <a:r>
              <a:rPr lang="en-US" sz="1600" b="1" dirty="0"/>
              <a:t>	Intent: </a:t>
            </a:r>
            <a:r>
              <a:rPr lang="en-US" sz="1600" dirty="0"/>
              <a:t>Elicit requirements, ensure common understanding by stakeholders, and align requirements, plans, and work products.</a:t>
            </a:r>
            <a:br>
              <a:rPr lang="en-US" sz="1600" dirty="0"/>
            </a:br>
            <a:r>
              <a:rPr lang="en-US" sz="1600" dirty="0"/>
              <a:t>	</a:t>
            </a:r>
            <a:r>
              <a:rPr lang="zh-CN" altLang="en-US" sz="1600" dirty="0">
                <a:solidFill>
                  <a:srgbClr val="1F497D"/>
                </a:solidFill>
              </a:rPr>
              <a:t>导出需求，确保干系人取得一致理解，并调整需求、计划和工作产品。 </a:t>
            </a:r>
            <a:endParaRPr lang="en-US" sz="1600" dirty="0">
              <a:solidFill>
                <a:srgbClr val="1F497D"/>
              </a:solidFill>
            </a:endParaRPr>
          </a:p>
          <a:p>
            <a:pPr marL="0" indent="0">
              <a:buNone/>
            </a:pPr>
            <a:r>
              <a:rPr lang="en-US" sz="1600" b="1" dirty="0"/>
              <a:t>	Value:</a:t>
            </a:r>
            <a:r>
              <a:rPr lang="en-US" sz="1600" dirty="0"/>
              <a:t> Ensures that customers’ needs and expectations are satisfied.</a:t>
            </a:r>
            <a:br>
              <a:rPr lang="en-US" sz="1600" dirty="0"/>
            </a:br>
            <a:r>
              <a:rPr lang="en-US" sz="1600" dirty="0"/>
              <a:t>	</a:t>
            </a:r>
            <a:r>
              <a:rPr lang="zh-CN" altLang="en-US" sz="1600" dirty="0">
                <a:solidFill>
                  <a:srgbClr val="1F497D"/>
                </a:solidFill>
              </a:rPr>
              <a:t>确保客户的需求和期望得到满足。 </a:t>
            </a:r>
            <a:endParaRPr lang="en-US" sz="1600" dirty="0">
              <a:solidFill>
                <a:srgbClr val="1F497D"/>
              </a:solidFill>
            </a:endParaRPr>
          </a:p>
        </p:txBody>
      </p:sp>
      <p:sp>
        <p:nvSpPr>
          <p:cNvPr id="11" name="Content Placeholder 3">
            <a:extLst>
              <a:ext uri="{FF2B5EF4-FFF2-40B4-BE49-F238E27FC236}">
                <a16:creationId xmlns:a16="http://schemas.microsoft.com/office/drawing/2014/main" id="{52858F2E-4CB5-4A8C-AB8A-89A0749509B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83232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8" y="937433"/>
            <a:ext cx="10165357"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latin typeface="+mj-ea"/>
                <a:ea typeface="+mj-ea"/>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6344" y="1346848"/>
            <a:ext cx="11265408" cy="1106970"/>
          </a:xfrm>
          <a:prstGeom prst="rect">
            <a:avLst/>
          </a:prstGeom>
          <a:noFill/>
        </p:spPr>
        <p:txBody>
          <a:bodyPr wrap="square" rtlCol="0">
            <a:spAutoFit/>
          </a:bodyPr>
          <a:lstStyle/>
          <a:p>
            <a:pPr marL="0" indent="0">
              <a:buNone/>
            </a:pPr>
            <a:r>
              <a:rPr lang="en-US" sz="1600" b="1" dirty="0"/>
              <a:t>	Intent: </a:t>
            </a:r>
            <a:r>
              <a:rPr lang="en-US" sz="1600" dirty="0"/>
              <a:t>Identify, record, analyze, and manage potential risks or opportunities.</a:t>
            </a:r>
            <a:br>
              <a:rPr lang="en-US" sz="1600" dirty="0"/>
            </a:br>
            <a:r>
              <a:rPr lang="en-US" sz="1600" dirty="0"/>
              <a:t>	</a:t>
            </a:r>
            <a:r>
              <a:rPr lang="zh-CN" altLang="en-US" sz="1600" dirty="0">
                <a:solidFill>
                  <a:srgbClr val="1F497D"/>
                </a:solidFill>
              </a:rPr>
              <a:t>识别、记录、分析和管理潜在的风险或机会。</a:t>
            </a:r>
            <a:endParaRPr lang="en-US" sz="1600" dirty="0">
              <a:solidFill>
                <a:srgbClr val="1F497D"/>
              </a:solidFill>
              <a:effectLst/>
            </a:endParaRPr>
          </a:p>
          <a:p>
            <a:pPr marL="0" indent="0">
              <a:buNone/>
            </a:pPr>
            <a:r>
              <a:rPr lang="en-US" sz="1600" b="1" dirty="0"/>
              <a:t>	Value:</a:t>
            </a:r>
            <a:r>
              <a:rPr lang="en-US" sz="1600" dirty="0"/>
              <a:t> Mitigate adverse impacts or capitalize on positive impacts to increase the likelihood of meeting objectives.</a:t>
            </a:r>
            <a:br>
              <a:rPr lang="en-US" sz="1600" dirty="0"/>
            </a:br>
            <a:r>
              <a:rPr lang="en-US" sz="1600" dirty="0"/>
              <a:t>	</a:t>
            </a:r>
            <a:r>
              <a:rPr lang="zh-CN" altLang="en-US" sz="1600" dirty="0">
                <a:solidFill>
                  <a:srgbClr val="1F497D"/>
                </a:solidFill>
              </a:rPr>
              <a:t>缓解不利影响或充分利用积极影响来提高实现目标的可能性。</a:t>
            </a:r>
            <a:endParaRPr lang="en-US" sz="1600" dirty="0">
              <a:solidFill>
                <a:srgbClr val="1F497D"/>
              </a:solidFill>
            </a:endParaRPr>
          </a:p>
        </p:txBody>
      </p:sp>
      <p:sp>
        <p:nvSpPr>
          <p:cNvPr id="11" name="Content Placeholder 3">
            <a:extLst>
              <a:ext uri="{FF2B5EF4-FFF2-40B4-BE49-F238E27FC236}">
                <a16:creationId xmlns:a16="http://schemas.microsoft.com/office/drawing/2014/main" id="{EC92CF95-B838-45DF-A813-F4DC0442E84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latin typeface="+mj-ea"/>
                <a:ea typeface="+mj-ea"/>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330452"/>
            <a:ext cx="11265408" cy="1106970"/>
          </a:xfrm>
          <a:prstGeom prst="rect">
            <a:avLst/>
          </a:prstGeom>
          <a:noFill/>
        </p:spPr>
        <p:txBody>
          <a:bodyPr wrap="square" rtlCol="0">
            <a:spAutoFit/>
          </a:bodyPr>
          <a:lstStyle/>
          <a:p>
            <a:pPr marL="0" indent="0">
              <a:buNone/>
            </a:pPr>
            <a:r>
              <a:rPr lang="en-US" sz="1600" b="1" dirty="0"/>
              <a:t>	Intent: </a:t>
            </a:r>
            <a:r>
              <a:rPr lang="en-US" sz="1600" dirty="0"/>
              <a:t>Design and build solutions that meet customer requirements.</a:t>
            </a:r>
            <a:br>
              <a:rPr lang="en-US" sz="1600" dirty="0"/>
            </a:br>
            <a:r>
              <a:rPr lang="en-US" sz="1600" dirty="0"/>
              <a:t>	</a:t>
            </a:r>
            <a:r>
              <a:rPr lang="zh-CN" altLang="en-US" sz="1600" dirty="0">
                <a:solidFill>
                  <a:srgbClr val="1F497D"/>
                </a:solidFill>
              </a:rPr>
              <a:t>设计和构建满足客户需求的解决方案。 </a:t>
            </a:r>
            <a:endParaRPr lang="en-US" sz="1600" dirty="0">
              <a:solidFill>
                <a:srgbClr val="1F497D"/>
              </a:solidFill>
              <a:effectLst/>
            </a:endParaRPr>
          </a:p>
          <a:p>
            <a:pPr marL="0" indent="0">
              <a:buNone/>
            </a:pPr>
            <a:r>
              <a:rPr lang="en-US" sz="1600" b="1" dirty="0"/>
              <a:t>	Value:</a:t>
            </a:r>
            <a:r>
              <a:rPr lang="en-US" sz="1600" dirty="0"/>
              <a:t> Provides a cost-effective design and solution that meets customer requirements and reduces rework.</a:t>
            </a:r>
            <a:br>
              <a:rPr lang="en-US" sz="1600" dirty="0"/>
            </a:br>
            <a:r>
              <a:rPr lang="en-US" sz="1600" dirty="0"/>
              <a:t>	</a:t>
            </a:r>
            <a:r>
              <a:rPr lang="zh-CN" altLang="en-US" sz="1600" dirty="0">
                <a:solidFill>
                  <a:srgbClr val="1F497D"/>
                </a:solidFill>
              </a:rPr>
              <a:t>提供高效的设计和解决方案，以满足客户需求并且减少返工。</a:t>
            </a:r>
            <a:endParaRPr lang="en-US" sz="1600" dirty="0">
              <a:solidFill>
                <a:srgbClr val="1F497D"/>
              </a:solidFill>
            </a:endParaRPr>
          </a:p>
        </p:txBody>
      </p:sp>
      <p:sp>
        <p:nvSpPr>
          <p:cNvPr id="10" name="Content Placeholder 3">
            <a:extLst>
              <a:ext uri="{FF2B5EF4-FFF2-40B4-BE49-F238E27FC236}">
                <a16:creationId xmlns:a16="http://schemas.microsoft.com/office/drawing/2014/main" id="{26C68265-BF15-4E56-945E-A154256403B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(VV) </a:t>
            </a:r>
            <a:r>
              <a:rPr lang="ja-JP" altLang="en-US" sz="3200" dirty="0">
                <a:solidFill>
                  <a:srgbClr val="1F497D"/>
                </a:solidFill>
                <a:latin typeface="DengXian Light" panose="02010600030101010101" pitchFamily="2" charset="-122"/>
                <a:ea typeface="DengXian Light" panose="02010600030101010101" pitchFamily="2" charset="-122"/>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339215"/>
            <a:ext cx="11265408" cy="1771767"/>
          </a:xfrm>
          <a:prstGeom prst="rect">
            <a:avLst/>
          </a:prstGeom>
          <a:noFill/>
        </p:spPr>
        <p:txBody>
          <a:bodyPr wrap="square" rtlCol="0">
            <a:spAutoFit/>
          </a:bodyPr>
          <a:lstStyle/>
          <a:p>
            <a:pPr marL="0" indent="0">
              <a:buNone/>
            </a:pPr>
            <a:r>
              <a:rPr lang="en-US" sz="1600" b="1" dirty="0"/>
              <a:t>	Intent: </a:t>
            </a:r>
            <a:r>
              <a:rPr lang="en-US" sz="1600" dirty="0"/>
              <a:t>Verification and validation includes activities that confirm selected solutions and components meet their 		requirements, and validate selected solutions and components fulfill their intended use in their target environment.</a:t>
            </a:r>
            <a:br>
              <a:rPr lang="en-US" sz="1600" dirty="0"/>
            </a:br>
            <a:r>
              <a:rPr lang="en-US" sz="1600" dirty="0"/>
              <a:t>	</a:t>
            </a:r>
            <a:r>
              <a:rPr lang="zh-CN" altLang="en-US" sz="1600" dirty="0">
                <a:solidFill>
                  <a:srgbClr val="1F497D"/>
                </a:solidFill>
              </a:rPr>
              <a:t>验证和确认包括以下活动、确认选定的解决方案和组件是否满足需求、证明选定的解决方案和组件在目标环境下是</a:t>
            </a:r>
            <a:r>
              <a:rPr lang="en-ZA" altLang="zh-CN" sz="1600" dirty="0">
                <a:solidFill>
                  <a:srgbClr val="1F497D"/>
                </a:solidFill>
              </a:rPr>
              <a:t>	</a:t>
            </a:r>
            <a:r>
              <a:rPr lang="zh-CN" altLang="en-US" sz="1600" dirty="0">
                <a:solidFill>
                  <a:srgbClr val="1F497D"/>
                </a:solidFill>
              </a:rPr>
              <a:t>否能实现其预期用途</a:t>
            </a:r>
            <a:endParaRPr lang="en-US" sz="1600" dirty="0">
              <a:solidFill>
                <a:srgbClr val="1F497D"/>
              </a:solidFill>
            </a:endParaRPr>
          </a:p>
          <a:p>
            <a:pPr marL="0" indent="0">
              <a:buNone/>
            </a:pPr>
            <a:r>
              <a:rPr lang="en-US" sz="1600" b="1" dirty="0"/>
              <a:t>	Value:</a:t>
            </a:r>
            <a:r>
              <a:rPr lang="en-US" sz="1600" dirty="0"/>
              <a:t> Verification and validation of selected solutions and components throughout the project increases the likelihood 	that the solution will satisfy the customer.</a:t>
            </a:r>
            <a:br>
              <a:rPr lang="en-US" sz="1600" dirty="0"/>
            </a:br>
            <a:r>
              <a:rPr lang="en-US" sz="1600" dirty="0"/>
              <a:t>	</a:t>
            </a:r>
            <a:r>
              <a:rPr lang="zh-CN" altLang="en-US" sz="1600" dirty="0">
                <a:solidFill>
                  <a:srgbClr val="1F497D"/>
                </a:solidFill>
              </a:rPr>
              <a:t>在整个项目过程中对选定的解决方案和组件进行验证和确认可以提高解决方案满足客户需求的可能性。</a:t>
            </a:r>
            <a:endParaRPr lang="en-US" sz="1600" dirty="0">
              <a:solidFill>
                <a:srgbClr val="1F497D"/>
              </a:solidFill>
            </a:endParaRPr>
          </a:p>
        </p:txBody>
      </p:sp>
      <p:sp>
        <p:nvSpPr>
          <p:cNvPr id="10" name="Content Placeholder 3">
            <a:extLst>
              <a:ext uri="{FF2B5EF4-FFF2-40B4-BE49-F238E27FC236}">
                <a16:creationId xmlns:a16="http://schemas.microsoft.com/office/drawing/2014/main" id="{EFB600FF-5BDB-48DC-AFB9-08E63AAE79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82510" y="1113693"/>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3"/>
              </a:rPr>
              <a:t>www.demix.org</a:t>
            </a:r>
            <a:r>
              <a:rPr lang="en-US" sz="2000" dirty="0">
                <a:hlinkClick r:id="rId3"/>
              </a:rPr>
              <a:t>/tools</a:t>
            </a:r>
            <a:r>
              <a:rPr lang="en-US" sz="2000" dirty="0"/>
              <a:t> </a:t>
            </a:r>
          </a:p>
        </p:txBody>
      </p:sp>
    </p:spTree>
    <p:extLst>
      <p:ext uri="{BB962C8B-B14F-4D97-AF65-F5344CB8AC3E}">
        <p14:creationId xmlns:p14="http://schemas.microsoft.com/office/powerpoint/2010/main" val="413837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4">
            <a:extLst>
              <a:ext uri="{FF2B5EF4-FFF2-40B4-BE49-F238E27FC236}">
                <a16:creationId xmlns:a16="http://schemas.microsoft.com/office/drawing/2014/main" id="{F01B61B2-DAD2-4A24-9DB7-70562627DD3C}"/>
              </a:ext>
            </a:extLst>
          </p:cNvPr>
          <p:cNvSpPr txBox="1">
            <a:spLocks noChangeArrowheads="1"/>
          </p:cNvSpPr>
          <p:nvPr/>
        </p:nvSpPr>
        <p:spPr bwMode="auto">
          <a:xfrm>
            <a:off x="2057399" y="3291909"/>
            <a:ext cx="807720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has been a pleasure working with you. </a:t>
            </a:r>
          </a:p>
          <a:p>
            <a:pPr algn="ctr" eaLnBrk="1" hangingPunct="1"/>
            <a:r>
              <a:rPr lang="en-GB" altLang="zh-CN" sz="2000" dirty="0">
                <a:latin typeface="+mn-lt"/>
              </a:rPr>
              <a:t>We look forward to present the preliminary findings for your validation.</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很荣幸这段时间与您共事，现在向您展示初步结果，供您确认</a:t>
            </a:r>
          </a:p>
        </p:txBody>
      </p:sp>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5266" y="1141496"/>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055861" y="115643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11571" y="2033638"/>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475266" y="2030960"/>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637809" y="2083297"/>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7637809" y="1133626"/>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32742" y="1156439"/>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1141496"/>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049069" y="2079608"/>
            <a:ext cx="1233910" cy="681927"/>
          </a:xfrm>
          <a:prstGeom prst="rect">
            <a:avLst/>
          </a:prstGeom>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4837992" y="2013401"/>
            <a:ext cx="1264745" cy="735807"/>
          </a:xfrm>
          <a:prstGeom prst="rect">
            <a:avLst/>
          </a:prstGeom>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245725" y="2066165"/>
            <a:ext cx="1258708" cy="68163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35060" y="1156637"/>
            <a:ext cx="1233910" cy="70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703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err="1"/>
              <a:t>DEMIXIUM</a:t>
            </a:r>
            <a:r>
              <a:rPr lang="en-ZA" dirty="0"/>
              <a:t>™</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err="1"/>
              <a:t>Demixium</a:t>
            </a:r>
            <a:r>
              <a:rPr lang="en-ZA" dirty="0"/>
              <a:t>™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err="1">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err="1"/>
              <a:t>Demixium</a:t>
            </a:r>
            <a:r>
              <a:rPr lang="en-ZA" dirty="0"/>
              <a:t>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err="1">
                <a:solidFill>
                  <a:srgbClr val="1F497D"/>
                </a:solidFill>
              </a:rPr>
              <a:t>Demixium</a:t>
            </a:r>
            <a:r>
              <a:rPr lang="en-US" altLang="zh-CN" dirty="0">
                <a:solidFill>
                  <a:srgbClr val="1F497D"/>
                </a:solidFill>
              </a:rPr>
              <a:t>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r>
              <a:rPr lang="zh-CN" altLang="en-US" dirty="0"/>
              <a:t>。</a:t>
            </a:r>
            <a:endParaRPr lang="en-ZA" dirty="0"/>
          </a:p>
        </p:txBody>
      </p:sp>
    </p:spTree>
    <p:extLst>
      <p:ext uri="{BB962C8B-B14F-4D97-AF65-F5344CB8AC3E}">
        <p14:creationId xmlns:p14="http://schemas.microsoft.com/office/powerpoint/2010/main" val="3636925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904798"/>
            <a:ext cx="9296400" cy="54198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7200" y="4114800"/>
            <a:ext cx="16764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About Preliminary Findings</a:t>
            </a:r>
          </a:p>
        </p:txBody>
      </p:sp>
      <p:sp>
        <p:nvSpPr>
          <p:cNvPr id="3" name="Content Placeholder 2"/>
          <p:cNvSpPr>
            <a:spLocks noGrp="1"/>
          </p:cNvSpPr>
          <p:nvPr>
            <p:ph idx="1"/>
          </p:nvPr>
        </p:nvSpPr>
        <p:spPr/>
        <p:txBody>
          <a:bodyPr>
            <a:normAutofit/>
          </a:bodyPr>
          <a:lstStyle/>
          <a:p>
            <a:r>
              <a:rPr lang="en-ZA" sz="1800" dirty="0"/>
              <a:t>These are the preliminary findings. They are not the final findings. We encourage you to provide feedback on what is presented.</a:t>
            </a:r>
            <a:br>
              <a:rPr lang="en-ZA" sz="1800" dirty="0"/>
            </a:br>
            <a:r>
              <a:rPr lang="ja-JP" altLang="en-US" sz="1800" dirty="0">
                <a:solidFill>
                  <a:srgbClr val="1F497D"/>
                </a:solidFill>
                <a:latin typeface="宋体" panose="02010600030101010101" pitchFamily="2" charset="-122"/>
                <a:ea typeface="宋体" panose="02010600030101010101" pitchFamily="2" charset="-122"/>
              </a:rPr>
              <a:t>我们现在所进行的是初步发现，还没有到最终发布阶段，</a:t>
            </a:r>
            <a:r>
              <a:rPr lang="zh-CN" altLang="ja-JP" sz="1800" dirty="0">
                <a:solidFill>
                  <a:srgbClr val="1F497D"/>
                </a:solidFill>
                <a:latin typeface="宋体" panose="02010600030101010101" pitchFamily="2" charset="-122"/>
                <a:ea typeface="宋体" panose="02010600030101010101" pitchFamily="2" charset="-122"/>
              </a:rPr>
              <a:t>欢迎你们对</a:t>
            </a:r>
            <a:r>
              <a:rPr lang="ja-JP" altLang="en-US" sz="1800" dirty="0">
                <a:solidFill>
                  <a:srgbClr val="1F497D"/>
                </a:solidFill>
                <a:latin typeface="宋体" panose="02010600030101010101" pitchFamily="2" charset="-122"/>
                <a:ea typeface="宋体" panose="02010600030101010101" pitchFamily="2" charset="-122"/>
              </a:rPr>
              <a:t>发现</a:t>
            </a:r>
            <a:r>
              <a:rPr lang="zh-CN" altLang="ja-JP" sz="1800" dirty="0">
                <a:solidFill>
                  <a:srgbClr val="1F497D"/>
                </a:solidFill>
                <a:latin typeface="宋体" panose="02010600030101010101" pitchFamily="2" charset="-122"/>
                <a:ea typeface="宋体" panose="02010600030101010101" pitchFamily="2" charset="-122"/>
              </a:rPr>
              <a:t>结果</a:t>
            </a:r>
            <a:r>
              <a:rPr lang="ja-JP" altLang="en-US" sz="1800" dirty="0">
                <a:solidFill>
                  <a:srgbClr val="1F497D"/>
                </a:solidFill>
                <a:latin typeface="宋体" panose="02010600030101010101" pitchFamily="2" charset="-122"/>
                <a:ea typeface="宋体" panose="02010600030101010101" pitchFamily="2" charset="-122"/>
              </a:rPr>
              <a:t>提供反馈</a:t>
            </a:r>
          </a:p>
          <a:p>
            <a:r>
              <a:rPr lang="en-ZA" sz="1800" dirty="0"/>
              <a:t>It is recommended that the presenter reads the findings verbatim.</a:t>
            </a:r>
            <a:br>
              <a:rPr lang="en-ZA" sz="1800" dirty="0"/>
            </a:br>
            <a:r>
              <a:rPr lang="zh-CN" altLang="en-US" sz="1800">
                <a:solidFill>
                  <a:srgbClr val="1F497D"/>
                </a:solidFill>
                <a:latin typeface="宋体" panose="02010600030101010101" pitchFamily="2" charset="-122"/>
                <a:ea typeface="宋体" panose="02010600030101010101" pitchFamily="2" charset="-122"/>
              </a:rPr>
              <a:t>建议演讲者逐字逐句子表达调查发现的内容</a:t>
            </a:r>
          </a:p>
          <a:p>
            <a:r>
              <a:rPr lang="en-ZA" sz="1800"/>
              <a:t>The </a:t>
            </a:r>
            <a:r>
              <a:rPr lang="en-ZA" sz="1800" dirty="0"/>
              <a:t>appraisal team CANNOT commit to making changes, we will collect your input and evaluate it after the presentation.</a:t>
            </a:r>
            <a:br>
              <a:rPr lang="en-ZA" sz="1800" dirty="0"/>
            </a:br>
            <a:r>
              <a:rPr lang="ja-JP" altLang="en-US" sz="1800" dirty="0">
                <a:solidFill>
                  <a:srgbClr val="1F497D"/>
                </a:solidFill>
                <a:latin typeface="宋体" panose="02010600030101010101" pitchFamily="2" charset="-122"/>
                <a:ea typeface="宋体" panose="02010600030101010101" pitchFamily="2" charset="-122"/>
              </a:rPr>
              <a:t>评估小组成员不能</a:t>
            </a:r>
            <a:r>
              <a:rPr lang="zh-CN" altLang="ja-JP" sz="1800" dirty="0">
                <a:solidFill>
                  <a:srgbClr val="1F497D"/>
                </a:solidFill>
                <a:latin typeface="宋体" panose="02010600030101010101" pitchFamily="2" charset="-122"/>
                <a:ea typeface="宋体" panose="02010600030101010101" pitchFamily="2" charset="-122"/>
              </a:rPr>
              <a:t>向你们</a:t>
            </a:r>
            <a:r>
              <a:rPr lang="ja-JP" altLang="en-US" sz="1800" dirty="0">
                <a:solidFill>
                  <a:srgbClr val="1F497D"/>
                </a:solidFill>
                <a:latin typeface="宋体" panose="02010600030101010101" pitchFamily="2" charset="-122"/>
                <a:ea typeface="宋体" panose="02010600030101010101" pitchFamily="2" charset="-122"/>
              </a:rPr>
              <a:t>承诺对发现进行修改，我们会把你们的反馈记录下来</a:t>
            </a:r>
          </a:p>
          <a:p>
            <a:r>
              <a:rPr lang="en-ZA" sz="1800" dirty="0"/>
              <a:t>Confidentiality and non-attribution remain in effect.</a:t>
            </a:r>
            <a:br>
              <a:rPr lang="en-ZA" sz="1800" dirty="0"/>
            </a:br>
            <a:r>
              <a:rPr lang="ja-JP" altLang="en-US" sz="1800" dirty="0">
                <a:solidFill>
                  <a:srgbClr val="1F497D"/>
                </a:solidFill>
                <a:latin typeface="宋体" panose="02010600030101010101" pitchFamily="2" charset="-122"/>
                <a:ea typeface="宋体" panose="02010600030101010101" pitchFamily="2" charset="-122"/>
              </a:rPr>
              <a:t>保密原则和</a:t>
            </a:r>
            <a:r>
              <a:rPr lang="zh-CN" altLang="ja-JP" sz="1800" dirty="0">
                <a:solidFill>
                  <a:srgbClr val="1F497D"/>
                </a:solidFill>
                <a:latin typeface="宋体" panose="02010600030101010101" pitchFamily="2" charset="-122"/>
                <a:ea typeface="宋体" panose="02010600030101010101" pitchFamily="2" charset="-122"/>
              </a:rPr>
              <a:t>非归因</a:t>
            </a:r>
            <a:r>
              <a:rPr lang="ja-JP" altLang="en-US" sz="1800" dirty="0">
                <a:solidFill>
                  <a:srgbClr val="1F497D"/>
                </a:solidFill>
                <a:latin typeface="宋体" panose="02010600030101010101" pitchFamily="2" charset="-122"/>
                <a:ea typeface="宋体" panose="02010600030101010101" pitchFamily="2" charset="-122"/>
              </a:rPr>
              <a:t>原则依然有效</a:t>
            </a:r>
          </a:p>
          <a:p>
            <a:r>
              <a:rPr lang="en-ZA" sz="1800" dirty="0"/>
              <a:t>Strengths are only noted if they are significant strengths.</a:t>
            </a:r>
            <a:br>
              <a:rPr lang="en-ZA" sz="1800" dirty="0"/>
            </a:br>
            <a:r>
              <a:rPr lang="ja-JP" altLang="en-US" sz="1800" dirty="0">
                <a:solidFill>
                  <a:srgbClr val="1F497D"/>
                </a:solidFill>
                <a:latin typeface="宋体" panose="02010600030101010101" pitchFamily="2" charset="-122"/>
                <a:ea typeface="宋体" panose="02010600030101010101" pitchFamily="2" charset="-122"/>
              </a:rPr>
              <a:t>只有发现特别</a:t>
            </a:r>
            <a:r>
              <a:rPr lang="zh-CN" altLang="ja-JP" sz="1800" dirty="0">
                <a:solidFill>
                  <a:srgbClr val="1F497D"/>
                </a:solidFill>
                <a:latin typeface="宋体" panose="02010600030101010101" pitchFamily="2" charset="-122"/>
                <a:ea typeface="宋体" panose="02010600030101010101" pitchFamily="2" charset="-122"/>
              </a:rPr>
              <a:t>明显</a:t>
            </a:r>
            <a:r>
              <a:rPr lang="ja-JP" altLang="en-US" sz="1800" dirty="0">
                <a:solidFill>
                  <a:srgbClr val="1F497D"/>
                </a:solidFill>
                <a:latin typeface="宋体" panose="02010600030101010101" pitchFamily="2" charset="-122"/>
                <a:ea typeface="宋体" panose="02010600030101010101" pitchFamily="2" charset="-122"/>
              </a:rPr>
              <a:t>的强项时才会反映出来</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562793"/>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a:t>
            </a:r>
            <a:r>
              <a:rPr lang="en-US" altLang="zh-CN" sz="1600" dirty="0" err="1">
                <a:solidFill>
                  <a:srgbClr val="1F497D"/>
                </a:solidFill>
              </a:rPr>
              <a:t>ISACA</a:t>
            </a:r>
            <a:r>
              <a:rPr lang="en-US" altLang="zh-CN" sz="1600" dirty="0">
                <a:solidFill>
                  <a:srgbClr val="1F497D"/>
                </a:solidFill>
              </a:rPr>
              <a:t> </a:t>
            </a:r>
            <a:r>
              <a:rPr lang="en-US" altLang="zh-CN" sz="1600" dirty="0" err="1">
                <a:solidFill>
                  <a:srgbClr val="1F497D"/>
                </a:solidFill>
              </a:rPr>
              <a:t>MDD</a:t>
            </a:r>
            <a:r>
              <a:rPr lang="en-US" altLang="zh-CN" sz="1600" dirty="0">
                <a:solidFill>
                  <a:srgbClr val="1F497D"/>
                </a:solidFill>
              </a:rPr>
              <a:t>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chemeClr val="accent1"/>
                </a:solidFill>
              </a:rPr>
              <a:t>每次只允许一个人说话。</a:t>
            </a:r>
            <a:endParaRPr lang="en-ZA" sz="1600" dirty="0">
              <a:solidFill>
                <a:schemeClr val="accent1"/>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rgbClr val="1F497D"/>
                </a:solidFill>
              </a:rPr>
              <a:t>评估师要求时，所有访谈人员需要出示身份证验证身份，身份证由政府发放且附带个人照片。</a:t>
            </a:r>
            <a:endParaRPr lang="en-ZA" sz="1600" b="1"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957226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6DDA88-99C8-47A0-BFFC-3F4677CE50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07B0D7-F930-4230-933E-ABA84959494E}">
  <ds:schemaRefs>
    <ds:schemaRef ds:uri="http://purl.org/dc/elements/1.1/"/>
    <ds:schemaRef ds:uri="http://www.w3.org/XML/1998/namespace"/>
    <ds:schemaRef ds:uri="http://schemas.openxmlformats.org/package/2006/metadata/core-properties"/>
    <ds:schemaRef ds:uri="72e3a154-4955-46c3-9573-e9dec3e1f195"/>
    <ds:schemaRef ds:uri="http://schemas.microsoft.com/office/2006/metadata/properties"/>
    <ds:schemaRef ds:uri="http://schemas.microsoft.com/office/infopath/2007/PartnerControls"/>
    <ds:schemaRef ds:uri="http://schemas.microsoft.com/office/2006/documentManagement/types"/>
    <ds:schemaRef ds:uri="ec500478-62e0-46fc-87f1-cfa988e486b4"/>
    <ds:schemaRef ds:uri="http://purl.org/dc/dcmitype/"/>
    <ds:schemaRef ds:uri="http://purl.org/dc/terms/"/>
  </ds:schemaRefs>
</ds:datastoreItem>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614</TotalTime>
  <Words>4275</Words>
  <Application>Microsoft Office PowerPoint</Application>
  <PresentationFormat>Widescreen</PresentationFormat>
  <Paragraphs>242</Paragraphs>
  <Slides>32</Slides>
  <Notes>8</Notes>
  <HiddenSlides>3</HiddenSlides>
  <MMClips>0</MMClips>
  <ScaleCrop>false</ScaleCrop>
  <HeadingPairs>
    <vt:vector size="8" baseType="variant">
      <vt:variant>
        <vt:lpstr>Fonts Used</vt:lpstr>
      </vt:variant>
      <vt:variant>
        <vt:i4>9</vt:i4>
      </vt:variant>
      <vt:variant>
        <vt:lpstr>Theme</vt:lpstr>
      </vt:variant>
      <vt:variant>
        <vt:i4>1</vt:i4>
      </vt:variant>
      <vt:variant>
        <vt:lpstr>Links</vt:lpstr>
      </vt:variant>
      <vt:variant>
        <vt:i4>3</vt:i4>
      </vt:variant>
      <vt:variant>
        <vt:lpstr>Slide Titles</vt:lpstr>
      </vt:variant>
      <vt:variant>
        <vt:i4>32</vt:i4>
      </vt:variant>
    </vt:vector>
  </HeadingPairs>
  <TitlesOfParts>
    <vt:vector size="45" baseType="lpstr">
      <vt:lpstr>DengXian</vt:lpstr>
      <vt:lpstr>DengXian</vt:lpstr>
      <vt:lpstr>等线 Light</vt:lpstr>
      <vt:lpstr>等线 Light</vt:lpstr>
      <vt:lpstr>宋体</vt:lpstr>
      <vt:lpstr>Arial</vt:lpstr>
      <vt:lpstr>Calibri</vt:lpstr>
      <vt:lpstr>Calibri Light</vt:lpstr>
      <vt:lpstr>Open Sans</vt:lpstr>
      <vt:lpstr>Office Theme</vt:lpstr>
      <vt:lpstr>file:///X:\2021-04-12to04-16%20(A5)%20C53517%20SoftMARS\00_Data_Reference.xlsm!pptxCover!R4C2:R12C2</vt:lpstr>
      <vt:lpstr>file:///X:\2021-04-12to04-16%20(A5)%20C53517%20SoftMARS\00_Data_Reference.xlsm!pptxCover!R15C2:R17C2</vt:lpstr>
      <vt:lpstr>file:///X:\2021-04-12to04-16%20(A5)%20C53517%20SoftMARS\00_Data_Reference.xlsm!pptxCover!R21C2</vt:lpstr>
      <vt:lpstr>PowerPoint Presentation</vt:lpstr>
      <vt:lpstr>CMMI / ISACA Information</vt:lpstr>
      <vt:lpstr>Appraisal Overview  评估概述</vt:lpstr>
      <vt:lpstr>PowerPoint Presentation</vt:lpstr>
      <vt:lpstr>DEMIXIUM™</vt:lpstr>
      <vt:lpstr>Appraisal Principles</vt:lpstr>
      <vt:lpstr>PowerPoint Presentation</vt:lpstr>
      <vt:lpstr>About Preliminary Findings</vt:lpstr>
      <vt:lpstr>Virtual appraisals – code of conduct</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Pieter van Zyl</cp:lastModifiedBy>
  <cp:revision>83</cp:revision>
  <dcterms:created xsi:type="dcterms:W3CDTF">2018-03-14T12:19:45Z</dcterms:created>
  <dcterms:modified xsi:type="dcterms:W3CDTF">2022-05-26T09:17:45Z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