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1540" r:id="rId6"/>
    <p:sldId id="493" r:id="rId7"/>
    <p:sldId id="1517" r:id="rId8"/>
    <p:sldId id="1541" r:id="rId9"/>
    <p:sldId id="270" r:id="rId10"/>
    <p:sldId id="928" r:id="rId11"/>
    <p:sldId id="913" r:id="rId12"/>
    <p:sldId id="1497" r:id="rId13"/>
    <p:sldId id="1543" r:id="rId14"/>
    <p:sldId id="310" r:id="rId15"/>
    <p:sldId id="274" r:id="rId16"/>
    <p:sldId id="1513" r:id="rId17"/>
    <p:sldId id="914" r:id="rId18"/>
    <p:sldId id="915" r:id="rId19"/>
    <p:sldId id="1506" r:id="rId20"/>
    <p:sldId id="1507" r:id="rId21"/>
    <p:sldId id="912" r:id="rId22"/>
    <p:sldId id="919" r:id="rId23"/>
    <p:sldId id="1498" r:id="rId24"/>
    <p:sldId id="924" r:id="rId25"/>
    <p:sldId id="1514" r:id="rId26"/>
    <p:sldId id="483" r:id="rId27"/>
    <p:sldId id="298" r:id="rId28"/>
    <p:sldId id="15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392117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19</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24</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19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R24C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4.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5C1:R7C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4!R10C1:R27C2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OULC!R50C2:R89C2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G:\2021-04-12to04-16%20(A5)%20C53517%20SoftMARS\00_Data_Reference.xlsm!pptxLink2!R6C1:R19C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file:///G:\2021-04-12to04-16%20(A5)%20C53517%20SoftMARS\00_Data_Reference.xlsm!pptxLink1!R32C1:R39C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2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19708536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2506626"/>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3677353197"/>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7B3DED29-120D-471F-9378-D0E2D23DD0C2}"/>
              </a:ext>
            </a:extLst>
          </p:cNvPr>
          <p:cNvGraphicFramePr>
            <a:graphicFrameLocks noChangeAspect="1"/>
          </p:cNvGraphicFramePr>
          <p:nvPr>
            <p:extLst>
              <p:ext uri="{D42A27DB-BD31-4B8C-83A1-F6EECF244321}">
                <p14:modId xmlns:p14="http://schemas.microsoft.com/office/powerpoint/2010/main" val="2415012749"/>
              </p:ext>
            </p:extLst>
          </p:nvPr>
        </p:nvGraphicFramePr>
        <p:xfrm>
          <a:off x="1146575" y="2016388"/>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146575" y="2016388"/>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271C060-B5FB-4CAC-B3C0-335E978839A7}"/>
              </a:ext>
            </a:extLst>
          </p:cNvPr>
          <p:cNvGraphicFramePr>
            <a:graphicFrameLocks noChangeAspect="1"/>
          </p:cNvGraphicFramePr>
          <p:nvPr>
            <p:extLst>
              <p:ext uri="{D42A27DB-BD31-4B8C-83A1-F6EECF244321}">
                <p14:modId xmlns:p14="http://schemas.microsoft.com/office/powerpoint/2010/main" val="3728423317"/>
              </p:ext>
            </p:extLst>
          </p:nvPr>
        </p:nvGraphicFramePr>
        <p:xfrm>
          <a:off x="1385637" y="1494547"/>
          <a:ext cx="5284788" cy="4665662"/>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1385637" y="1494547"/>
                        <a:ext cx="5284788" cy="4665662"/>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B8C7DCB-D8D5-48F1-AB17-58B3C5992753}"/>
              </a:ext>
            </a:extLst>
          </p:cNvPr>
          <p:cNvGraphicFramePr>
            <a:graphicFrameLocks noChangeAspect="1"/>
          </p:cNvGraphicFramePr>
          <p:nvPr>
            <p:extLst>
              <p:ext uri="{D42A27DB-BD31-4B8C-83A1-F6EECF244321}">
                <p14:modId xmlns:p14="http://schemas.microsoft.com/office/powerpoint/2010/main" val="2388111991"/>
              </p:ext>
            </p:extLst>
          </p:nvPr>
        </p:nvGraphicFramePr>
        <p:xfrm>
          <a:off x="1309913" y="1494547"/>
          <a:ext cx="5704830" cy="4617953"/>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1309913" y="1494547"/>
                        <a:ext cx="5704830" cy="461795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3" name="Object 2">
            <a:extLst>
              <a:ext uri="{FF2B5EF4-FFF2-40B4-BE49-F238E27FC236}">
                <a16:creationId xmlns:a16="http://schemas.microsoft.com/office/drawing/2014/main" id="{BA708DE6-D001-4244-B98E-B63313BE2BAF}"/>
              </a:ext>
            </a:extLst>
          </p:cNvPr>
          <p:cNvGraphicFramePr>
            <a:graphicFrameLocks noChangeAspect="1"/>
          </p:cNvGraphicFramePr>
          <p:nvPr>
            <p:extLst>
              <p:ext uri="{D42A27DB-BD31-4B8C-83A1-F6EECF244321}">
                <p14:modId xmlns:p14="http://schemas.microsoft.com/office/powerpoint/2010/main" val="2200356906"/>
              </p:ext>
            </p:extLst>
          </p:nvPr>
        </p:nvGraphicFramePr>
        <p:xfrm>
          <a:off x="1288618" y="2655457"/>
          <a:ext cx="8407400" cy="336550"/>
        </p:xfrm>
        <a:graphic>
          <a:graphicData uri="http://schemas.openxmlformats.org/presentationml/2006/ole">
            <mc:AlternateContent xmlns:mc="http://schemas.openxmlformats.org/markup-compatibility/2006">
              <mc:Choice xmlns:v="urn:schemas-microsoft-com:vml" Requires="v">
                <p:oleObj name="Macro-Enabled Worksheet" r:id="rId3" imgW="8407504" imgH="336665" progId="Excel.SheetMacroEnabled.12">
                  <p:link updateAutomatic="1"/>
                </p:oleObj>
              </mc:Choice>
              <mc:Fallback>
                <p:oleObj name="Macro-Enabled Worksheet" r:id="rId3" imgW="8407504" imgH="336665" progId="Excel.SheetMacroEnabled.12">
                  <p:link updateAutomatic="1"/>
                  <p:pic>
                    <p:nvPicPr>
                      <p:cNvPr id="0" name=""/>
                      <p:cNvPicPr/>
                      <p:nvPr/>
                    </p:nvPicPr>
                    <p:blipFill>
                      <a:blip r:embed="rId4"/>
                      <a:stretch>
                        <a:fillRect/>
                      </a:stretch>
                    </p:blipFill>
                    <p:spPr>
                      <a:xfrm>
                        <a:off x="1288618" y="2655457"/>
                        <a:ext cx="8407400" cy="3365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3344996264"/>
              </p:ext>
            </p:extLst>
          </p:nvPr>
        </p:nvGraphicFramePr>
        <p:xfrm>
          <a:off x="1144233" y="1954536"/>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144233" y="1954536"/>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46231BD-1CF8-4E2C-91EE-CA03ACCEAF37}"/>
              </a:ext>
            </a:extLst>
          </p:cNvPr>
          <p:cNvGraphicFramePr>
            <a:graphicFrameLocks noChangeAspect="1"/>
          </p:cNvGraphicFramePr>
          <p:nvPr>
            <p:extLst>
              <p:ext uri="{D42A27DB-BD31-4B8C-83A1-F6EECF244321}">
                <p14:modId xmlns:p14="http://schemas.microsoft.com/office/powerpoint/2010/main" val="2955554855"/>
              </p:ext>
            </p:extLst>
          </p:nvPr>
        </p:nvGraphicFramePr>
        <p:xfrm>
          <a:off x="1183812" y="2189316"/>
          <a:ext cx="7215873" cy="161032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83812" y="2189316"/>
                        <a:ext cx="7215873" cy="1610327"/>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91241FDA-B478-4897-9165-9C37E1FE21FE}"/>
              </a:ext>
            </a:extLst>
          </p:cNvPr>
          <p:cNvGraphicFramePr>
            <a:graphicFrameLocks noChangeAspect="1"/>
          </p:cNvGraphicFramePr>
          <p:nvPr>
            <p:extLst>
              <p:ext uri="{D42A27DB-BD31-4B8C-83A1-F6EECF244321}">
                <p14:modId xmlns:p14="http://schemas.microsoft.com/office/powerpoint/2010/main" val="1066768676"/>
              </p:ext>
            </p:extLst>
          </p:nvPr>
        </p:nvGraphicFramePr>
        <p:xfrm>
          <a:off x="1162506" y="1882390"/>
          <a:ext cx="7883839" cy="2538690"/>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62506" y="1882390"/>
                        <a:ext cx="7883839" cy="2538690"/>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2344390045"/>
              </p:ext>
            </p:extLst>
          </p:nvPr>
        </p:nvGraphicFramePr>
        <p:xfrm>
          <a:off x="1301149" y="1088336"/>
          <a:ext cx="7324832" cy="4917961"/>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301149" y="1088336"/>
                        <a:ext cx="7324832" cy="491796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7195353" y="4549951"/>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spTree>
    <p:extLst>
      <p:ext uri="{BB962C8B-B14F-4D97-AF65-F5344CB8AC3E}">
        <p14:creationId xmlns:p14="http://schemas.microsoft.com/office/powerpoint/2010/main" val="400673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674673"/>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600" dirty="0">
                <a:solidFill>
                  <a:srgbClr val="1F497D"/>
                </a:solidFill>
              </a:rPr>
              <a:t>弱项</a:t>
            </a:r>
            <a:r>
              <a:rPr lang="en-US" altLang="zh-CN" sz="1600" dirty="0">
                <a:solidFill>
                  <a:srgbClr val="1F497D"/>
                </a:solidFill>
              </a:rPr>
              <a:t>——</a:t>
            </a:r>
            <a:r>
              <a:rPr lang="zh-CN" altLang="en-US" sz="1600" dirty="0">
                <a:solidFill>
                  <a:srgbClr val="1F497D"/>
                </a:solidFill>
              </a:rPr>
              <a:t>一种初步或最终发现</a:t>
            </a:r>
            <a:r>
              <a:rPr lang="en-US" altLang="zh-CN" sz="1600" dirty="0">
                <a:solidFill>
                  <a:srgbClr val="1F497D"/>
                </a:solidFill>
              </a:rPr>
              <a:t>,</a:t>
            </a:r>
            <a:r>
              <a:rPr lang="zh-CN" altLang="en-US" sz="1600" dirty="0">
                <a:solidFill>
                  <a:srgbClr val="1F497D"/>
                </a:solidFill>
              </a:rPr>
              <a:t>这是一个无效</a:t>
            </a:r>
            <a:r>
              <a:rPr lang="en-US" altLang="zh-CN" sz="1600" dirty="0">
                <a:solidFill>
                  <a:srgbClr val="1F497D"/>
                </a:solidFill>
              </a:rPr>
              <a:t>,</a:t>
            </a:r>
            <a:r>
              <a:rPr lang="zh-CN" altLang="en-US" sz="1600" dirty="0">
                <a:solidFill>
                  <a:srgbClr val="1F497D"/>
                </a:solidFill>
              </a:rPr>
              <a:t>或缺乏</a:t>
            </a:r>
            <a:r>
              <a:rPr lang="en-US" altLang="zh-CN" sz="1600" dirty="0">
                <a:solidFill>
                  <a:srgbClr val="1F497D"/>
                </a:solidFill>
              </a:rPr>
              <a:t>,</a:t>
            </a:r>
            <a:r>
              <a:rPr lang="zh-CN" altLang="en-US" sz="1600" dirty="0">
                <a:solidFill>
                  <a:srgbClr val="1F497D"/>
                </a:solidFill>
              </a:rPr>
              <a:t>实现一个或多个过程满足的意图和价值实践验证客观证据的基础上</a:t>
            </a:r>
            <a:r>
              <a:rPr lang="en-US" altLang="zh-CN" sz="1600" dirty="0">
                <a:solidFill>
                  <a:srgbClr val="1F497D"/>
                </a:solidFill>
              </a:rPr>
              <a:t>,</a:t>
            </a:r>
            <a:r>
              <a:rPr lang="zh-CN" altLang="en-US" sz="1600" dirty="0">
                <a:solidFill>
                  <a:srgbClr val="1F497D"/>
                </a:solidFill>
              </a:rPr>
              <a:t>和适用的项目</a:t>
            </a:r>
            <a:r>
              <a:rPr lang="en-US" altLang="zh-CN" sz="1600" dirty="0">
                <a:solidFill>
                  <a:srgbClr val="1F497D"/>
                </a:solidFill>
              </a:rPr>
              <a:t>(s)</a:t>
            </a:r>
            <a:r>
              <a:rPr lang="zh-CN" altLang="en-US" sz="1600" dirty="0">
                <a:solidFill>
                  <a:srgbClr val="1F497D"/>
                </a:solidFill>
              </a:rPr>
              <a:t>和组织支持函数或组织单元作为一个整体。这要么是由</a:t>
            </a:r>
            <a:r>
              <a:rPr lang="en-US" altLang="zh-CN" sz="1600" dirty="0">
                <a:solidFill>
                  <a:srgbClr val="1F497D"/>
                </a:solidFill>
              </a:rPr>
              <a:t>a)</a:t>
            </a:r>
            <a:r>
              <a:rPr lang="zh-CN" altLang="en-US" sz="1600" dirty="0">
                <a:solidFill>
                  <a:srgbClr val="1F497D"/>
                </a:solidFill>
              </a:rPr>
              <a:t>过程本身没有满足</a:t>
            </a:r>
            <a:r>
              <a:rPr lang="en-US" altLang="zh-CN" sz="1600" dirty="0">
                <a:solidFill>
                  <a:srgbClr val="1F497D"/>
                </a:solidFill>
              </a:rPr>
              <a:t>CMMI</a:t>
            </a:r>
            <a:r>
              <a:rPr lang="zh-CN" altLang="en-US" sz="1600" dirty="0">
                <a:solidFill>
                  <a:srgbClr val="1F497D"/>
                </a:solidFill>
              </a:rPr>
              <a:t>实践需求，要么是由</a:t>
            </a:r>
            <a:r>
              <a:rPr lang="en-US" altLang="zh-CN" sz="1600" dirty="0">
                <a:solidFill>
                  <a:srgbClr val="1F497D"/>
                </a:solidFill>
              </a:rPr>
              <a:t>b)</a:t>
            </a:r>
            <a:r>
              <a:rPr lang="zh-CN" altLang="en-US" sz="1600" dirty="0">
                <a:solidFill>
                  <a:srgbClr val="1F497D"/>
                </a:solidFill>
              </a:rPr>
              <a:t>项目或组织支持功能没有遵循它们的过程，而这些过程与适用的</a:t>
            </a:r>
            <a:r>
              <a:rPr lang="en-US" altLang="zh-CN" sz="1600" dirty="0">
                <a:solidFill>
                  <a:srgbClr val="1F497D"/>
                </a:solidFill>
              </a:rPr>
              <a:t>CMMI</a:t>
            </a:r>
            <a:r>
              <a:rPr lang="zh-CN" altLang="en-US" sz="1600" dirty="0">
                <a:solidFill>
                  <a:srgbClr val="1F497D"/>
                </a:solidFill>
              </a:rPr>
              <a:t>实践的意图和价值是一致的。</a:t>
            </a:r>
            <a:endParaRPr lang="en-ZA" altLang="zh-CN" sz="1600" dirty="0">
              <a:solidFill>
                <a:srgbClr val="1F497D"/>
              </a:solidFill>
            </a:endParaRPr>
          </a:p>
          <a:p>
            <a:pPr lvl="1"/>
            <a:r>
              <a:rPr lang="zh-CN" altLang="en-US" sz="1600" dirty="0">
                <a:solidFill>
                  <a:srgbClr val="1F497D"/>
                </a:solidFill>
              </a:rPr>
              <a:t>优势 </a:t>
            </a:r>
            <a:r>
              <a:rPr lang="en-US" altLang="zh-CN" sz="1600" dirty="0">
                <a:solidFill>
                  <a:srgbClr val="1F497D"/>
                </a:solidFill>
              </a:rPr>
              <a:t>- </a:t>
            </a:r>
            <a:r>
              <a:rPr lang="zh-CN" altLang="en-US" sz="1600" dirty="0">
                <a:solidFill>
                  <a:srgbClr val="1F497D"/>
                </a:solidFill>
              </a:rPr>
              <a:t>一种初步或最终发现，是符合 </a:t>
            </a:r>
            <a:r>
              <a:rPr lang="en-US" altLang="zh-CN" sz="1600" dirty="0">
                <a:solidFill>
                  <a:srgbClr val="1F497D"/>
                </a:solidFill>
              </a:rPr>
              <a:t>CMMI </a:t>
            </a:r>
            <a:r>
              <a:rPr lang="zh-CN" altLang="en-US" sz="1600" dirty="0">
                <a:solidFill>
                  <a:srgbClr val="1F497D"/>
                </a:solidFill>
              </a:rPr>
              <a:t>模型实践意图和价值的过程的模范或值得注意的执行。</a:t>
            </a:r>
          </a:p>
          <a:p>
            <a:pPr lvl="1"/>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768446509"/>
              </p:ext>
            </p:extLst>
          </p:nvPr>
        </p:nvGraphicFramePr>
        <p:xfrm>
          <a:off x="1055688" y="1563688"/>
          <a:ext cx="7569200" cy="3155950"/>
        </p:xfrm>
        <a:graphic>
          <a:graphicData uri="http://schemas.openxmlformats.org/presentationml/2006/ole">
            <mc:AlternateContent xmlns:mc="http://schemas.openxmlformats.org/markup-compatibility/2006">
              <mc:Choice xmlns:v="urn:schemas-microsoft-com:vml" Requires="v">
                <p:oleObj name="Macro-Enabled Worksheet" r:id="rId2" imgW="7569407" imgH="3155927" progId="Excel.SheetMacroEnabled.12">
                  <p:link updateAutomatic="1"/>
                </p:oleObj>
              </mc:Choice>
              <mc:Fallback>
                <p:oleObj name="Macro-Enabled Worksheet" r:id="rId2" imgW="7569407" imgH="3155927" progId="Excel.SheetMacroEnabled.12">
                  <p:link updateAutomatic="1"/>
                  <p:pic>
                    <p:nvPicPr>
                      <p:cNvPr id="0" name=""/>
                      <p:cNvPicPr/>
                      <p:nvPr/>
                    </p:nvPicPr>
                    <p:blipFill>
                      <a:blip r:embed="rId3"/>
                      <a:stretch>
                        <a:fillRect/>
                      </a:stretch>
                    </p:blipFill>
                    <p:spPr>
                      <a:xfrm>
                        <a:off x="1055688" y="1563688"/>
                        <a:ext cx="7569200" cy="3155950"/>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3" name="Object 2">
            <a:extLst>
              <a:ext uri="{FF2B5EF4-FFF2-40B4-BE49-F238E27FC236}">
                <a16:creationId xmlns:a16="http://schemas.microsoft.com/office/drawing/2014/main" id="{04EF63E8-7549-4BEB-A50D-A9F4321F3400}"/>
              </a:ext>
            </a:extLst>
          </p:cNvPr>
          <p:cNvGraphicFramePr>
            <a:graphicFrameLocks noChangeAspect="1"/>
          </p:cNvGraphicFramePr>
          <p:nvPr>
            <p:extLst>
              <p:ext uri="{D42A27DB-BD31-4B8C-83A1-F6EECF244321}">
                <p14:modId xmlns:p14="http://schemas.microsoft.com/office/powerpoint/2010/main" val="3929168256"/>
              </p:ext>
            </p:extLst>
          </p:nvPr>
        </p:nvGraphicFramePr>
        <p:xfrm>
          <a:off x="1119188" y="1630363"/>
          <a:ext cx="8407400" cy="2813050"/>
        </p:xfrm>
        <a:graphic>
          <a:graphicData uri="http://schemas.openxmlformats.org/presentationml/2006/ole">
            <mc:AlternateContent xmlns:mc="http://schemas.openxmlformats.org/markup-compatibility/2006">
              <mc:Choice xmlns:v="urn:schemas-microsoft-com:vml" Requires="v">
                <p:oleObj name="Macro-Enabled Worksheet" r:id="rId2" imgW="8407504" imgH="2813027" progId="Excel.SheetMacroEnabled.12">
                  <p:link updateAutomatic="1"/>
                </p:oleObj>
              </mc:Choice>
              <mc:Fallback>
                <p:oleObj name="Macro-Enabled Worksheet" r:id="rId2" imgW="8407504" imgH="2813027" progId="Excel.SheetMacroEnabled.12">
                  <p:link updateAutomatic="1"/>
                  <p:pic>
                    <p:nvPicPr>
                      <p:cNvPr id="0" name=""/>
                      <p:cNvPicPr/>
                      <p:nvPr/>
                    </p:nvPicPr>
                    <p:blipFill>
                      <a:blip r:embed="rId3"/>
                      <a:stretch>
                        <a:fillRect/>
                      </a:stretch>
                    </p:blipFill>
                    <p:spPr>
                      <a:xfrm>
                        <a:off x="1119188" y="1630363"/>
                        <a:ext cx="8407400" cy="281305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F8ED0ECF-3A0F-48AA-AB5B-3634F68E032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729" y="123104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A40E6561-AE63-4D7D-AF73-D61126FBD6F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54861" y="123661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020D72D2-1345-4349-9384-48926A5A806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25623" y="124599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2AFDF454-7646-4BF8-A15A-C80E0053A4E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44197" y="210295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59C78418-5B09-4F3F-9C16-8D2F46DB87B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094474" y="213599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DC41EDA5-7672-438D-A354-60DCAB7CDB9C}"/>
              </a:ext>
            </a:extLst>
          </p:cNvPr>
          <p:cNvPicPr>
            <a:picLocks noChangeAspect="1"/>
          </p:cNvPicPr>
          <p:nvPr/>
        </p:nvPicPr>
        <p:blipFill>
          <a:blip r:embed="rId20"/>
          <a:stretch>
            <a:fillRect/>
          </a:stretch>
        </p:blipFill>
        <p:spPr>
          <a:xfrm>
            <a:off x="6241161" y="122828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825F9590-2647-4226-A3C5-C5E3DE75DDC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3205" y="124599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3A28B9EB-0448-488C-8BF9-00390EA7CAA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2034" y="123104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863F850D-3761-4CB6-899A-704C3B8F7DE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521521" y="2141246"/>
            <a:ext cx="1233910" cy="681927"/>
          </a:xfrm>
          <a:prstGeom prst="rect">
            <a:avLst/>
          </a:prstGeom>
        </p:spPr>
      </p:pic>
      <p:pic>
        <p:nvPicPr>
          <p:cNvPr id="62" name="Picture 61">
            <a:extLst>
              <a:ext uri="{FF2B5EF4-FFF2-40B4-BE49-F238E27FC236}">
                <a16:creationId xmlns:a16="http://schemas.microsoft.com/office/drawing/2014/main" id="{2F9DF30E-9369-4D20-A80C-36EA3BB7D7EC}"/>
              </a:ext>
            </a:extLst>
          </p:cNvPr>
          <p:cNvPicPr>
            <a:picLocks noChangeAspect="1"/>
          </p:cNvPicPr>
          <p:nvPr/>
        </p:nvPicPr>
        <p:blipFill>
          <a:blip r:embed="rId24"/>
          <a:stretch>
            <a:fillRect/>
          </a:stretch>
        </p:blipFill>
        <p:spPr>
          <a:xfrm>
            <a:off x="4329637" y="2102953"/>
            <a:ext cx="1264745" cy="735807"/>
          </a:xfrm>
          <a:prstGeom prst="rect">
            <a:avLst/>
          </a:prstGeom>
        </p:spPr>
      </p:pic>
      <p:pic>
        <p:nvPicPr>
          <p:cNvPr id="63" name="Picture 2" descr="Flag of the United Arab Emirates.svg">
            <a:extLst>
              <a:ext uri="{FF2B5EF4-FFF2-40B4-BE49-F238E27FC236}">
                <a16:creationId xmlns:a16="http://schemas.microsoft.com/office/drawing/2014/main" id="{F24BF515-17D5-4E4C-BF5B-9426286BEB0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15074" y="212126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7622694" y="2905590"/>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98094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C0AE3C5-02B2-478A-9C10-6BAB587F3AF6}"/>
              </a:ext>
            </a:extLst>
          </p:cNvPr>
          <p:cNvGraphicFramePr>
            <a:graphicFrameLocks noChangeAspect="1"/>
          </p:cNvGraphicFramePr>
          <p:nvPr>
            <p:extLst>
              <p:ext uri="{D42A27DB-BD31-4B8C-83A1-F6EECF244321}">
                <p14:modId xmlns:p14="http://schemas.microsoft.com/office/powerpoint/2010/main" val="108414859"/>
              </p:ext>
            </p:extLst>
          </p:nvPr>
        </p:nvGraphicFramePr>
        <p:xfrm>
          <a:off x="1146575" y="2136174"/>
          <a:ext cx="8407400" cy="11620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146575" y="2136174"/>
                        <a:ext cx="8407400" cy="11620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5DE000F-8325-459E-8AB6-AF6BD5153F99}"/>
              </a:ext>
            </a:extLst>
          </p:cNvPr>
          <p:cNvGraphicFramePr>
            <a:graphicFrameLocks noChangeAspect="1"/>
          </p:cNvGraphicFramePr>
          <p:nvPr>
            <p:extLst>
              <p:ext uri="{D42A27DB-BD31-4B8C-83A1-F6EECF244321}">
                <p14:modId xmlns:p14="http://schemas.microsoft.com/office/powerpoint/2010/main" val="29014492"/>
              </p:ext>
            </p:extLst>
          </p:nvPr>
        </p:nvGraphicFramePr>
        <p:xfrm>
          <a:off x="1111065" y="2059852"/>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111065" y="2059852"/>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655856727"/>
              </p:ext>
            </p:extLst>
          </p:nvPr>
        </p:nvGraphicFramePr>
        <p:xfrm>
          <a:off x="1139825" y="212407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139825" y="212407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554</TotalTime>
  <Words>1847</Words>
  <Application>Microsoft Office PowerPoint</Application>
  <PresentationFormat>Widescreen</PresentationFormat>
  <Paragraphs>117</Paragraphs>
  <Slides>25</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25</vt:i4>
      </vt:variant>
    </vt:vector>
  </HeadingPairs>
  <TitlesOfParts>
    <vt:vector size="48"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file:///G:\2021-04-12to04-16%20(A5)%20C53517%20SoftMARS\00_Data_Reference.xlsm!pptxCover!R19C2</vt:lpstr>
      <vt:lpstr>file:///G:\2021-04-12to04-16%20(A5)%20C53517%20SoftMARS\00_Data_Reference.xlsm!pptxLink1!R1C1:R7C2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file:///G:\2021-04-12to04-16%20(A5)%20C53517%20SoftMARS\00_Data_Reference.xlsm!pptxLink3!R2C10:R24C15</vt:lpstr>
      <vt:lpstr>file:///G:\2021-04-12to04-16%20(A5)%20C53517%20SoftMARS\00_Data_Reference.xlsm!pptxLink3!R2C1:R24C3</vt:lpstr>
      <vt:lpstr>file:///G:\2021-04-12to04-16%20(A5)%20C53517%20SoftMARS\00_Data_Reference.xlsm!pptxLink1!R5C1:R7C2</vt:lpstr>
      <vt:lpstr>file:///G:\2021-04-12to04-16%20(A5)%20C53517%20SoftMARS\00_Data_Reference.xlsm!pptxLink4!R10C1:R27C20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file:///G:\2021-04-12to04-16%20(A5)%20C53517%20SoftMARS\00_Data_Reference.xlsm!OULC!R50C2:R89C22</vt:lpstr>
      <vt:lpstr>file:///G:\2021-04-12to04-16%20(A5)%20C53517%20SoftMARS\00_Data_Reference.xlsm!pptxLink2!R6C1:R19C1</vt:lpstr>
      <vt:lpstr>file:///G:\2021-04-12to04-16%20(A5)%20C53517%20SoftMARS\00_Data_Reference.xlsm!pptxLink1!R32C1:R39C2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 Technology Center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60</cp:revision>
  <dcterms:created xsi:type="dcterms:W3CDTF">2018-03-14T12:19:45Z</dcterms:created>
  <dcterms:modified xsi:type="dcterms:W3CDTF">2021-06-06T12:17:59Z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