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9"/>
  </p:notesMasterIdLst>
  <p:handoutMasterIdLst>
    <p:handoutMasterId r:id="rId40"/>
  </p:handoutMasterIdLst>
  <p:sldIdLst>
    <p:sldId id="256" r:id="rId5"/>
    <p:sldId id="1540" r:id="rId6"/>
    <p:sldId id="1541" r:id="rId7"/>
    <p:sldId id="493" r:id="rId8"/>
    <p:sldId id="1517" r:id="rId9"/>
    <p:sldId id="439" r:id="rId10"/>
    <p:sldId id="1476" r:id="rId11"/>
    <p:sldId id="1026" r:id="rId12"/>
    <p:sldId id="1543" r:id="rId13"/>
    <p:sldId id="926" r:id="rId14"/>
    <p:sldId id="1544" r:id="rId15"/>
    <p:sldId id="887" r:id="rId16"/>
    <p:sldId id="888" r:id="rId17"/>
    <p:sldId id="889" r:id="rId18"/>
    <p:sldId id="890" r:id="rId19"/>
    <p:sldId id="891" r:id="rId20"/>
    <p:sldId id="892" r:id="rId21"/>
    <p:sldId id="894" r:id="rId22"/>
    <p:sldId id="1477" r:id="rId23"/>
    <p:sldId id="895" r:id="rId24"/>
    <p:sldId id="896" r:id="rId25"/>
    <p:sldId id="897" r:id="rId26"/>
    <p:sldId id="898" r:id="rId27"/>
    <p:sldId id="899" r:id="rId28"/>
    <p:sldId id="900" r:id="rId29"/>
    <p:sldId id="1478" r:id="rId30"/>
    <p:sldId id="901" r:id="rId31"/>
    <p:sldId id="902" r:id="rId32"/>
    <p:sldId id="903" r:id="rId33"/>
    <p:sldId id="904" r:id="rId34"/>
    <p:sldId id="906" r:id="rId35"/>
    <p:sldId id="907" r:id="rId36"/>
    <p:sldId id="298" r:id="rId37"/>
    <p:sldId id="151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327" autoAdjust="0"/>
    <p:restoredTop sz="94687"/>
  </p:normalViewPr>
  <p:slideViewPr>
    <p:cSldViewPr snapToGrid="0">
      <p:cViewPr varScale="1">
        <p:scale>
          <a:sx n="62" d="100"/>
          <a:sy n="62" d="100"/>
        </p:scale>
        <p:origin x="164" y="56"/>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6/6/2021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6/6/2021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is one of the largest CMMI services </a:t>
            </a:r>
            <a:r>
              <a:rPr lang="en-ZA" altLang="zh-CN"/>
              <a:t>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a:t>Demix</a:t>
            </a:r>
            <a:r>
              <a:rPr lang="en-ZA" altLang="zh-CN" dirty="0"/>
              <a:t>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3</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292100"/>
            <a:ext cx="6362700" cy="3579813"/>
          </a:xfrm>
        </p:spPr>
      </p:sp>
      <p:sp>
        <p:nvSpPr>
          <p:cNvPr id="3" name="Notes Placeholder 2"/>
          <p:cNvSpPr>
            <a:spLocks noGrp="1"/>
          </p:cNvSpPr>
          <p:nvPr>
            <p:ph type="body" idx="1"/>
          </p:nvPr>
        </p:nvSpPr>
        <p:spPr>
          <a:xfrm>
            <a:off x="731194" y="4620205"/>
            <a:ext cx="5852814" cy="3780845"/>
          </a:xfrm>
          <a:prstGeom prst="rect">
            <a:avLst/>
          </a:prstGeom>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33</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99949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9" name="Picture 2">
            <a:extLst>
              <a:ext uri="{FF2B5EF4-FFF2-40B4-BE49-F238E27FC236}">
                <a16:creationId xmlns:a16="http://schemas.microsoft.com/office/drawing/2014/main" id="{BE68F727-B9D3-4EEB-AB8B-1CED172E44AF}"/>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9443258" y="0"/>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 name="Picture 9">
            <a:extLst>
              <a:ext uri="{FF2B5EF4-FFF2-40B4-BE49-F238E27FC236}">
                <a16:creationId xmlns:a16="http://schemas.microsoft.com/office/drawing/2014/main" id="{CE7317E6-2BC9-4091-BF20-ABBFE08BE115}"/>
              </a:ext>
            </a:extLst>
          </p:cNvPr>
          <p:cNvPicPr>
            <a:picLocks noChangeAspect="1"/>
          </p:cNvPicPr>
          <p:nvPr userDrawn="1"/>
        </p:nvPicPr>
        <p:blipFill rotWithShape="1">
          <a:blip r:embed="rId17"/>
          <a:srcRect l="19546" r="22589"/>
          <a:stretch/>
        </p:blipFill>
        <p:spPr>
          <a:xfrm>
            <a:off x="11927544" y="499752"/>
            <a:ext cx="158750" cy="188992"/>
          </a:xfrm>
          <a:prstGeom prst="rect">
            <a:avLst/>
          </a:prstGeom>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4715B51E-F992-4C20-A31E-2C828A5DAA5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2021.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627B859E-7AE1-42C5-91B0-C99C8B2E8022}"/>
              </a:ext>
            </a:extLst>
          </p:cNvPr>
          <p:cNvPicPr>
            <a:picLocks noChangeAspect="1"/>
          </p:cNvPicPr>
          <p:nvPr userDrawn="1"/>
        </p:nvPicPr>
        <p:blipFill rotWithShape="1">
          <a:blip r:embed="rId18">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file:///G:\2021-04-12to04-16%20(A5)%20C53517%20SoftMARS\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G:\2021-04-12to04-16%20(A5)%20C53517%20SoftMARS\00_Data_Reference.xlsm!pptxCover!R20C2" TargetMode="External"/><Relationship Id="rId5" Type="http://schemas.openxmlformats.org/officeDocument/2006/relationships/image" Target="../media/image5.emf"/><Relationship Id="rId4" Type="http://schemas.openxmlformats.org/officeDocument/2006/relationships/oleObject" Target="file:///G:\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2.svg"/></Relationships>
</file>

<file path=ppt/slides/_rels/slide34.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jpeg"/><Relationship Id="rId3" Type="http://schemas.openxmlformats.org/officeDocument/2006/relationships/image" Target="../media/image10.jpeg"/><Relationship Id="rId21" Type="http://schemas.openxmlformats.org/officeDocument/2006/relationships/image" Target="../media/image25.gif"/><Relationship Id="rId7" Type="http://schemas.openxmlformats.org/officeDocument/2006/relationships/image" Target="../media/image12.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3.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11.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7.jpg"/><Relationship Id="rId19" Type="http://schemas.openxmlformats.org/officeDocument/2006/relationships/image" Target="../media/image23.png"/><Relationship Id="rId4" Type="http://schemas.openxmlformats.org/officeDocument/2006/relationships/image" Target="../media/image9.jpg"/><Relationship Id="rId9" Type="http://schemas.openxmlformats.org/officeDocument/2006/relationships/image" Target="../media/image14.svg"/><Relationship Id="rId14" Type="http://schemas.openxmlformats.org/officeDocument/2006/relationships/image" Target="../media/image18.png"/><Relationship Id="rId22"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Preliminary Findings</a:t>
            </a:r>
            <a:endParaRPr lang="en-US" sz="4800" dirty="0"/>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638953736"/>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296056" imgH="2940212" progId="Excel.SheetMacroEnabled.12">
                  <p:link updateAutomatic="1"/>
                </p:oleObj>
              </mc:Choice>
              <mc:Fallback>
                <p:oleObj name="Macro-Enabled Worksheet" r:id="rId2" imgW="5296056" imgH="2940212" progId="Excel.SheetMacroEnabled.12">
                  <p:link updateAutomatic="1"/>
                  <p:pic>
                    <p:nvPicPr>
                      <p:cNvPr id="9" name="Object 8">
                        <a:extLst>
                          <a:ext uri="{FF2B5EF4-FFF2-40B4-BE49-F238E27FC236}">
                            <a16:creationId xmlns:a16="http://schemas.microsoft.com/office/drawing/2014/main" id="{336609E4-9291-48F4-B53A-32D535DF0715}"/>
                          </a:ext>
                        </a:extLst>
                      </p:cNvPr>
                      <p:cNvPicPr/>
                      <p:nvPr/>
                    </p:nvPicPr>
                    <p:blipFill>
                      <a:blip r:embed="rId3"/>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2158062150"/>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name="Macro-Enabled Worksheet" r:id="rId4" imgW="5296056" imgH="666681" progId="Excel.SheetMacroEnabled.12">
                  <p:link updateAutomatic="1"/>
                </p:oleObj>
              </mc:Choice>
              <mc:Fallback>
                <p:oleObj name="Macro-Enabled Worksheet" r:id="rId4" imgW="5296056" imgH="666681" progId="Excel.SheetMacroEnabled.12">
                  <p:link updateAutomatic="1"/>
                  <p:pic>
                    <p:nvPicPr>
                      <p:cNvPr id="11" name="Object 10">
                        <a:extLst>
                          <a:ext uri="{FF2B5EF4-FFF2-40B4-BE49-F238E27FC236}">
                            <a16:creationId xmlns:a16="http://schemas.microsoft.com/office/drawing/2014/main" id="{6376B0D6-A6B1-4DF8-BDB4-D2848D89586A}"/>
                          </a:ext>
                        </a:extLst>
                      </p:cNvPr>
                      <p:cNvPicPr/>
                      <p:nvPr/>
                    </p:nvPicPr>
                    <p:blipFill>
                      <a:blip r:embed="rId5"/>
                      <a:stretch>
                        <a:fillRect/>
                      </a:stretch>
                    </p:blipFill>
                    <p:spPr>
                      <a:xfrm>
                        <a:off x="3448050" y="5380038"/>
                        <a:ext cx="5295900" cy="66675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08B2789D-16C1-4065-90CA-DD0F5D61B2A1}"/>
              </a:ext>
            </a:extLst>
          </p:cNvPr>
          <p:cNvGraphicFramePr>
            <a:graphicFrameLocks noChangeAspect="1"/>
          </p:cNvGraphicFramePr>
          <p:nvPr>
            <p:extLst>
              <p:ext uri="{D42A27DB-BD31-4B8C-83A1-F6EECF244321}">
                <p14:modId xmlns:p14="http://schemas.microsoft.com/office/powerpoint/2010/main" val="693725724"/>
              </p:ext>
            </p:extLst>
          </p:nvPr>
        </p:nvGraphicFramePr>
        <p:xfrm>
          <a:off x="3448050" y="5037138"/>
          <a:ext cx="5295900" cy="273050"/>
        </p:xfrm>
        <a:graphic>
          <a:graphicData uri="http://schemas.openxmlformats.org/presentationml/2006/ole">
            <mc:AlternateContent xmlns:mc="http://schemas.openxmlformats.org/markup-compatibility/2006">
              <mc:Choice xmlns:v="urn:schemas-microsoft-com:vml" Requires="v">
                <p:oleObj name="Macro-Enabled Worksheet" r:id="rId6" imgW="5296056" imgH="273073" progId="Excel.SheetMacroEnabled.12">
                  <p:link updateAutomatic="1"/>
                </p:oleObj>
              </mc:Choice>
              <mc:Fallback>
                <p:oleObj name="Macro-Enabled Worksheet" r:id="rId6" imgW="5296056" imgH="273073" progId="Excel.SheetMacroEnabled.12">
                  <p:link updateAutomatic="1"/>
                  <p:pic>
                    <p:nvPicPr>
                      <p:cNvPr id="12" name="Object 11">
                        <a:extLst>
                          <a:ext uri="{FF2B5EF4-FFF2-40B4-BE49-F238E27FC236}">
                            <a16:creationId xmlns:a16="http://schemas.microsoft.com/office/drawing/2014/main" id="{08B2789D-16C1-4065-90CA-DD0F5D61B2A1}"/>
                          </a:ext>
                        </a:extLst>
                      </p:cNvPr>
                      <p:cNvPicPr/>
                      <p:nvPr/>
                    </p:nvPicPr>
                    <p:blipFill>
                      <a:blip r:embed="rId7"/>
                      <a:stretch>
                        <a:fillRect/>
                      </a:stretch>
                    </p:blipFill>
                    <p:spPr>
                      <a:xfrm>
                        <a:off x="3448050" y="5037138"/>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1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000" dirty="0">
                <a:solidFill>
                  <a:srgbClr val="1F497D"/>
                </a:solidFill>
              </a:rPr>
              <a:t>所需结果类别：</a:t>
            </a:r>
          </a:p>
          <a:p>
            <a:pPr lvl="1"/>
            <a:r>
              <a:rPr lang="zh-CN" altLang="en-US" sz="1800" dirty="0">
                <a:solidFill>
                  <a:srgbClr val="1F497D"/>
                </a:solidFill>
              </a:rPr>
              <a:t>弱项</a:t>
            </a:r>
            <a:r>
              <a:rPr lang="en-US" altLang="zh-CN" sz="1800" dirty="0">
                <a:solidFill>
                  <a:srgbClr val="1F497D"/>
                </a:solidFill>
              </a:rPr>
              <a:t>——</a:t>
            </a:r>
            <a:r>
              <a:rPr lang="zh-CN" altLang="en-US" sz="1800" dirty="0">
                <a:solidFill>
                  <a:srgbClr val="1F497D"/>
                </a:solidFill>
              </a:rPr>
              <a:t>一种初步或最终发现</a:t>
            </a:r>
            <a:r>
              <a:rPr lang="en-US" altLang="zh-CN" sz="1800" dirty="0">
                <a:solidFill>
                  <a:srgbClr val="1F497D"/>
                </a:solidFill>
              </a:rPr>
              <a:t>,</a:t>
            </a:r>
            <a:r>
              <a:rPr lang="zh-CN" altLang="en-US" sz="1800" dirty="0">
                <a:solidFill>
                  <a:srgbClr val="1F497D"/>
                </a:solidFill>
              </a:rPr>
              <a:t>这是一个无效</a:t>
            </a:r>
            <a:r>
              <a:rPr lang="en-US" altLang="zh-CN" sz="1800" dirty="0">
                <a:solidFill>
                  <a:srgbClr val="1F497D"/>
                </a:solidFill>
              </a:rPr>
              <a:t>,</a:t>
            </a:r>
            <a:r>
              <a:rPr lang="zh-CN" altLang="en-US" sz="1800" dirty="0">
                <a:solidFill>
                  <a:srgbClr val="1F497D"/>
                </a:solidFill>
              </a:rPr>
              <a:t>或缺乏</a:t>
            </a:r>
            <a:r>
              <a:rPr lang="en-US" altLang="zh-CN" sz="1800" dirty="0">
                <a:solidFill>
                  <a:srgbClr val="1F497D"/>
                </a:solidFill>
              </a:rPr>
              <a:t>,</a:t>
            </a:r>
            <a:r>
              <a:rPr lang="zh-CN" altLang="en-US" sz="1800" dirty="0">
                <a:solidFill>
                  <a:srgbClr val="1F497D"/>
                </a:solidFill>
              </a:rPr>
              <a:t>实现一个或多个过程满足的意图和价值实践验证客观证据的基础上</a:t>
            </a:r>
            <a:r>
              <a:rPr lang="en-US" altLang="zh-CN" sz="1800" dirty="0">
                <a:solidFill>
                  <a:srgbClr val="1F497D"/>
                </a:solidFill>
              </a:rPr>
              <a:t>,</a:t>
            </a:r>
            <a:r>
              <a:rPr lang="zh-CN" altLang="en-US" sz="1800" dirty="0">
                <a:solidFill>
                  <a:srgbClr val="1F497D"/>
                </a:solidFill>
              </a:rPr>
              <a:t>和适用的项目</a:t>
            </a:r>
            <a:r>
              <a:rPr lang="en-US" altLang="zh-CN" sz="1800" dirty="0">
                <a:solidFill>
                  <a:srgbClr val="1F497D"/>
                </a:solidFill>
              </a:rPr>
              <a:t>(s)</a:t>
            </a:r>
            <a:r>
              <a:rPr lang="zh-CN" altLang="en-US" sz="1800" dirty="0">
                <a:solidFill>
                  <a:srgbClr val="1F497D"/>
                </a:solidFill>
              </a:rPr>
              <a:t>和组织支持函数或组织单元作为一个整体。这要么是由</a:t>
            </a:r>
            <a:r>
              <a:rPr lang="en-US" altLang="zh-CN" sz="1800" dirty="0">
                <a:solidFill>
                  <a:srgbClr val="1F497D"/>
                </a:solidFill>
              </a:rPr>
              <a:t>a)</a:t>
            </a:r>
            <a:r>
              <a:rPr lang="zh-CN" altLang="en-US" sz="1800" dirty="0">
                <a:solidFill>
                  <a:srgbClr val="1F497D"/>
                </a:solidFill>
              </a:rPr>
              <a:t>过程本身没有满足</a:t>
            </a:r>
            <a:r>
              <a:rPr lang="en-US" altLang="zh-CN" sz="1800" dirty="0">
                <a:solidFill>
                  <a:srgbClr val="1F497D"/>
                </a:solidFill>
              </a:rPr>
              <a:t>CMMI</a:t>
            </a:r>
            <a:r>
              <a:rPr lang="zh-CN" altLang="en-US" sz="1800" dirty="0">
                <a:solidFill>
                  <a:srgbClr val="1F497D"/>
                </a:solidFill>
              </a:rPr>
              <a:t>实践需求，要么是由</a:t>
            </a:r>
            <a:r>
              <a:rPr lang="en-US" altLang="zh-CN" sz="1800" dirty="0">
                <a:solidFill>
                  <a:srgbClr val="1F497D"/>
                </a:solidFill>
              </a:rPr>
              <a:t>b)</a:t>
            </a:r>
            <a:r>
              <a:rPr lang="zh-CN" altLang="en-US" sz="1800" dirty="0">
                <a:solidFill>
                  <a:srgbClr val="1F497D"/>
                </a:solidFill>
              </a:rPr>
              <a:t>项目或组织支持功能没有遵循它们的过程，而这些过程与适用的</a:t>
            </a:r>
            <a:r>
              <a:rPr lang="en-US" altLang="zh-CN" sz="1800" dirty="0">
                <a:solidFill>
                  <a:srgbClr val="1F497D"/>
                </a:solidFill>
              </a:rPr>
              <a:t>CMMI</a:t>
            </a:r>
            <a:r>
              <a:rPr lang="zh-CN" altLang="en-US" sz="1800" dirty="0">
                <a:solidFill>
                  <a:srgbClr val="1F497D"/>
                </a:solidFill>
              </a:rPr>
              <a:t>实践的意图和价值是一致的。</a:t>
            </a:r>
            <a:endParaRPr lang="en-ZA" altLang="zh-CN" sz="1800" dirty="0">
              <a:solidFill>
                <a:srgbClr val="1F497D"/>
              </a:solidFill>
            </a:endParaRPr>
          </a:p>
          <a:p>
            <a:pPr lvl="1"/>
            <a:r>
              <a:rPr lang="zh-CN" altLang="en-US" sz="1800" dirty="0">
                <a:solidFill>
                  <a:srgbClr val="1F497D"/>
                </a:solidFill>
              </a:rPr>
              <a:t>优势 </a:t>
            </a:r>
            <a:r>
              <a:rPr lang="en-US" altLang="zh-CN" sz="1800" dirty="0">
                <a:solidFill>
                  <a:srgbClr val="1F497D"/>
                </a:solidFill>
              </a:rPr>
              <a:t>- </a:t>
            </a:r>
            <a:r>
              <a:rPr lang="zh-CN" altLang="en-US" sz="1800" dirty="0">
                <a:solidFill>
                  <a:srgbClr val="1F497D"/>
                </a:solidFill>
              </a:rPr>
              <a:t>一种初步或最终发现，是符合 </a:t>
            </a:r>
            <a:r>
              <a:rPr lang="en-US" altLang="zh-CN" sz="1800" dirty="0">
                <a:solidFill>
                  <a:srgbClr val="1F497D"/>
                </a:solidFill>
              </a:rPr>
              <a:t>CMMI </a:t>
            </a:r>
            <a:r>
              <a:rPr lang="zh-CN" altLang="en-US" sz="1800" dirty="0">
                <a:solidFill>
                  <a:srgbClr val="1F497D"/>
                </a:solidFill>
              </a:rPr>
              <a:t>模型实践意图和价值的过程的模范或值得注意的执行</a:t>
            </a:r>
            <a:r>
              <a:rPr lang="zh-CN" altLang="en-US" sz="2100" dirty="0">
                <a:solidFill>
                  <a:srgbClr val="1F497D"/>
                </a:solidFill>
              </a:rPr>
              <a:t>。</a:t>
            </a:r>
          </a:p>
          <a:p>
            <a:pPr lvl="1"/>
            <a:endParaRPr lang="en-US" dirty="0"/>
          </a:p>
        </p:txBody>
      </p:sp>
    </p:spTree>
    <p:extLst>
      <p:ext uri="{BB962C8B-B14F-4D97-AF65-F5344CB8AC3E}">
        <p14:creationId xmlns:p14="http://schemas.microsoft.com/office/powerpoint/2010/main" val="723158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latin typeface="+mn-lt"/>
              </a:rPr>
              <a:t>实践域发现</a:t>
            </a:r>
            <a:endParaRPr lang="en-US" b="1" dirty="0">
              <a:latin typeface="+mn-lt"/>
            </a:endParaRPr>
          </a:p>
        </p:txBody>
      </p:sp>
    </p:spTree>
    <p:extLst>
      <p:ext uri="{BB962C8B-B14F-4D97-AF65-F5344CB8AC3E}">
        <p14:creationId xmlns:p14="http://schemas.microsoft.com/office/powerpoint/2010/main" val="1701387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Identify causes of selected outcomes and take action to either prevent recurrence of undesirable outcomes or ensure recurrence of positive outcomes.</a:t>
            </a:r>
            <a:br>
              <a:rPr lang="en-US" sz="1800" dirty="0"/>
            </a:br>
            <a:r>
              <a:rPr lang="zh-CN" altLang="en-US" sz="1800" dirty="0">
                <a:solidFill>
                  <a:srgbClr val="1F497D"/>
                </a:solidFill>
              </a:rPr>
              <a:t>识别选定结果的原因并采取行动，防止不想要的结果再次发生或确保再次出现正面结果。</a:t>
            </a:r>
            <a:endParaRPr lang="en-US" sz="1800" dirty="0">
              <a:solidFill>
                <a:srgbClr val="1F497D"/>
              </a:solidFill>
            </a:endParaRPr>
          </a:p>
          <a:p>
            <a:r>
              <a:rPr lang="en-US" sz="1800" b="1" dirty="0"/>
              <a:t>Value:</a:t>
            </a:r>
            <a:r>
              <a:rPr lang="en-US" sz="1800" dirty="0"/>
              <a:t> Addressing root cause issues eliminates rework and directly improves quality and productivity.</a:t>
            </a:r>
            <a:br>
              <a:rPr lang="en-US" sz="1800" dirty="0"/>
            </a:br>
            <a:r>
              <a:rPr lang="zh-CN" altLang="en-US" sz="1800" dirty="0">
                <a:solidFill>
                  <a:srgbClr val="1F497D"/>
                </a:solidFill>
              </a:rPr>
              <a:t>解决根本原因问题可以消除返工并直接提高质量和生产率。</a:t>
            </a:r>
            <a:endParaRPr lang="en-US" sz="18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157531"/>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0" dirty="0"/>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cases, the organizational guidelines and criteria for selecting CAR methods require more content. (3.2)</a:t>
            </a:r>
            <a:br>
              <a:rPr lang="en-US" sz="1800" b="0" dirty="0"/>
            </a:br>
            <a:r>
              <a:rPr lang="zh-CN" altLang="en-US" sz="1800" b="0" dirty="0">
                <a:solidFill>
                  <a:srgbClr val="1F497D"/>
                </a:solidFill>
              </a:rPr>
              <a:t>在某些情况下，用于选择</a:t>
            </a:r>
            <a:r>
              <a:rPr lang="en-US" sz="1800" b="0" dirty="0">
                <a:solidFill>
                  <a:srgbClr val="1F497D"/>
                </a:solidFill>
              </a:rPr>
              <a:t>CAR</a:t>
            </a:r>
            <a:r>
              <a:rPr lang="zh-CN" altLang="en-US" sz="1800" b="0" dirty="0">
                <a:solidFill>
                  <a:srgbClr val="1F497D"/>
                </a:solidFill>
              </a:rPr>
              <a:t>方法的组织指南和标准需要更多内容</a:t>
            </a:r>
            <a:r>
              <a:rPr lang="zh-CN" altLang="en-US" sz="1800" b="0" dirty="0"/>
              <a:t>。</a:t>
            </a:r>
            <a:r>
              <a:rPr lang="en-US" sz="1800" b="0" dirty="0"/>
              <a:t> </a:t>
            </a:r>
          </a:p>
          <a:p>
            <a:pPr marL="342900" indent="-342900">
              <a:buFont typeface="Arial" panose="020B0604020202020204" pitchFamily="34" charset="0"/>
              <a:buChar char="•"/>
            </a:pPr>
            <a:r>
              <a:rPr lang="en-US" sz="1800" b="0" dirty="0"/>
              <a:t>In some cases, the required resources, including people and funding, are inadequately provided to address root cause actions. (3.3)</a:t>
            </a:r>
            <a:br>
              <a:rPr lang="en-US" sz="1800" b="0" dirty="0"/>
            </a:br>
            <a:r>
              <a:rPr lang="zh-CN" altLang="en-US" sz="1800" b="0" dirty="0">
                <a:solidFill>
                  <a:srgbClr val="1F497D"/>
                </a:solidFill>
              </a:rPr>
              <a:t>在某些情况下，无法提供所需的资源（包括人员和资金）来解决根本原因行动。</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Manage the integrity of work products using configuration identification, version control, change control, and audits.</a:t>
            </a:r>
            <a:br>
              <a:rPr lang="en-US" sz="1800" dirty="0"/>
            </a:br>
            <a:r>
              <a:rPr lang="zh-CN" altLang="en-US" sz="1800" dirty="0">
                <a:solidFill>
                  <a:srgbClr val="1F497D"/>
                </a:solidFill>
              </a:rPr>
              <a:t>使用配置识别、版本控制、变更控制和审计来管理工作产品的完整性。</a:t>
            </a:r>
            <a:endParaRPr lang="en-US" sz="1800" dirty="0">
              <a:solidFill>
                <a:srgbClr val="1F497D"/>
              </a:solidFill>
            </a:endParaRPr>
          </a:p>
          <a:p>
            <a:r>
              <a:rPr lang="en-US" sz="1800" b="1" dirty="0"/>
              <a:t>Value:</a:t>
            </a:r>
            <a:r>
              <a:rPr lang="en-US" sz="1800" dirty="0"/>
              <a:t> Reduces loss of work and increases the ability to deliver the correct version of the solution to the customer.</a:t>
            </a:r>
            <a:br>
              <a:rPr lang="en-US" sz="1800" dirty="0"/>
            </a:br>
            <a:r>
              <a:rPr lang="zh-CN" altLang="en-US" sz="1800" dirty="0">
                <a:solidFill>
                  <a:srgbClr val="1F497D"/>
                </a:solidFill>
              </a:rPr>
              <a:t>减少工作损失，并增加向客户提供正确版本解决方案的能力。 </a:t>
            </a:r>
          </a:p>
          <a:p>
            <a:endParaRPr lang="en-US" sz="1800" dirty="0"/>
          </a:p>
          <a:p>
            <a:endParaRPr lang="en-US" sz="1800" dirty="0"/>
          </a:p>
        </p:txBody>
      </p:sp>
      <p:sp>
        <p:nvSpPr>
          <p:cNvPr id="6" name="Content Placeholder 5">
            <a:extLst>
              <a:ext uri="{FF2B5EF4-FFF2-40B4-BE49-F238E27FC236}">
                <a16:creationId xmlns:a16="http://schemas.microsoft.com/office/drawing/2014/main" id="{A586A565-472F-674F-BA92-4286FABB6123}"/>
              </a:ext>
            </a:extLst>
          </p:cNvPr>
          <p:cNvSpPr>
            <a:spLocks noGrp="1"/>
          </p:cNvSpPr>
          <p:nvPr>
            <p:ph idx="13"/>
          </p:nvPr>
        </p:nvSpPr>
        <p:spPr>
          <a:xfrm>
            <a:off x="463296" y="3160014"/>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good </a:t>
            </a:r>
            <a:r>
              <a:rPr lang="en-US" sz="1800" b="0" dirty="0" err="1"/>
              <a:t>CCB</a:t>
            </a:r>
            <a:r>
              <a:rPr lang="en-US" sz="1800" b="0" dirty="0"/>
              <a:t> structure representative of management and staff has been established to manage changes to baselines and releases. </a:t>
            </a:r>
            <a:br>
              <a:rPr lang="en-US" sz="1800" b="0" dirty="0"/>
            </a:br>
            <a:r>
              <a:rPr lang="zh-CN" altLang="en-US" sz="1800" b="0" dirty="0">
                <a:solidFill>
                  <a:srgbClr val="1F497D"/>
                </a:solidFill>
              </a:rPr>
              <a:t>公司建立了代表管理层和员工的</a:t>
            </a:r>
            <a:r>
              <a:rPr lang="en-US" sz="1800" b="0" dirty="0" err="1">
                <a:solidFill>
                  <a:srgbClr val="1F497D"/>
                </a:solidFill>
              </a:rPr>
              <a:t>CCB</a:t>
            </a:r>
            <a:r>
              <a:rPr lang="en-US" sz="1800" b="0" dirty="0">
                <a:solidFill>
                  <a:srgbClr val="1F497D"/>
                </a:solidFill>
              </a:rPr>
              <a:t>，</a:t>
            </a:r>
            <a:r>
              <a:rPr lang="zh-CN" altLang="en-US" sz="1800" b="0" dirty="0">
                <a:solidFill>
                  <a:srgbClr val="1F497D"/>
                </a:solidFill>
              </a:rPr>
              <a:t>以管理对基线和发布的更改。</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1212394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Make and record decisions using a recorded process that analyzes alternatives.</a:t>
            </a:r>
            <a:br>
              <a:rPr lang="en-US" sz="1800" dirty="0"/>
            </a:br>
            <a:r>
              <a:rPr lang="zh-CN" altLang="en-US" sz="1800" dirty="0">
                <a:solidFill>
                  <a:srgbClr val="1F497D"/>
                </a:solidFill>
              </a:rPr>
              <a:t>使用分析备选方案的已记录过程做出并记录决策。</a:t>
            </a:r>
            <a:endParaRPr lang="en-US" sz="1800" dirty="0">
              <a:solidFill>
                <a:srgbClr val="1F497D"/>
              </a:solidFill>
            </a:endParaRPr>
          </a:p>
          <a:p>
            <a:r>
              <a:rPr lang="en-US" sz="1800" b="1" dirty="0"/>
              <a:t>Value:</a:t>
            </a:r>
            <a:r>
              <a:rPr lang="en-US" sz="1800" dirty="0"/>
              <a:t> Increases the objectivity of decision making and the probability of selecting the optimal solution.</a:t>
            </a:r>
            <a:br>
              <a:rPr lang="en-US" sz="1800" dirty="0"/>
            </a:br>
            <a:r>
              <a:rPr lang="zh-CN" altLang="en-US" sz="1800" dirty="0">
                <a:solidFill>
                  <a:srgbClr val="1F497D"/>
                </a:solidFill>
              </a:rPr>
              <a:t>增加决策的客观性和提高找到最佳解决方案的概率</a:t>
            </a:r>
          </a:p>
          <a:p>
            <a:endParaRPr lang="en-US" sz="1800" dirty="0"/>
          </a:p>
          <a:p>
            <a:endParaRPr lang="en-US" sz="1800" dirty="0"/>
          </a:p>
        </p:txBody>
      </p:sp>
      <p:sp>
        <p:nvSpPr>
          <p:cNvPr id="6" name="Content Placeholder 5">
            <a:extLst>
              <a:ext uri="{FF2B5EF4-FFF2-40B4-BE49-F238E27FC236}">
                <a16:creationId xmlns:a16="http://schemas.microsoft.com/office/drawing/2014/main" id="{E8554462-D928-C940-9524-C0827B793168}"/>
              </a:ext>
            </a:extLst>
          </p:cNvPr>
          <p:cNvSpPr>
            <a:spLocks noGrp="1"/>
          </p:cNvSpPr>
          <p:nvPr>
            <p:ph idx="13"/>
          </p:nvPr>
        </p:nvSpPr>
        <p:spPr>
          <a:xfrm>
            <a:off x="463296" y="2852765"/>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Where appropriate, alternative solutions are solicited from affected stakeholders through "brain-storming" sessions.</a:t>
            </a:r>
            <a:br>
              <a:rPr lang="en-US" sz="1800" b="0" dirty="0"/>
            </a:br>
            <a:r>
              <a:rPr lang="zh-CN" altLang="en-US" sz="1800" b="0" dirty="0">
                <a:solidFill>
                  <a:srgbClr val="1F497D"/>
                </a:solidFill>
              </a:rPr>
              <a:t>在适当的情况下，通过“头脑风暴”会议从受影响的利益相关者那里寻求替代解决方案。</a:t>
            </a:r>
            <a:endParaRPr lang="en-US" sz="1800" b="0" dirty="0">
              <a:solidFill>
                <a:srgbClr val="1F497D"/>
              </a:solidFill>
            </a:endParaRPr>
          </a:p>
          <a:p>
            <a:pPr marL="342900" indent="-342900">
              <a:buFont typeface="Arial" panose="020B0604020202020204" pitchFamily="34" charset="0"/>
              <a:buChar char="•"/>
            </a:pPr>
            <a:r>
              <a:rPr lang="en-US" sz="1800" b="0" dirty="0"/>
              <a:t>The Corporate Management system defines authority levels and decision-making per role.</a:t>
            </a:r>
            <a:br>
              <a:rPr lang="en-US" sz="1800" b="0" dirty="0"/>
            </a:br>
            <a:r>
              <a:rPr lang="zh-CN" altLang="en-US" sz="1800" b="0" dirty="0">
                <a:solidFill>
                  <a:srgbClr val="1F497D"/>
                </a:solidFill>
              </a:rPr>
              <a:t>企业管理部定义了每个角色的权限级别和决策。</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201728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Estimate the size, effort, duration, and cost of the work and resources needed to develop, acquire, or deliver the solution.</a:t>
            </a:r>
            <a:br>
              <a:rPr lang="en-US" sz="1800" dirty="0"/>
            </a:br>
            <a:r>
              <a:rPr lang="zh-CN" altLang="en-US" sz="1800" dirty="0">
                <a:solidFill>
                  <a:srgbClr val="1F497D"/>
                </a:solidFill>
              </a:rPr>
              <a:t>估算开发、采购或交付解决方案所需的工作和资源的规模、工作量、周期和成本。</a:t>
            </a:r>
            <a:endParaRPr lang="en-US" sz="1800" dirty="0">
              <a:solidFill>
                <a:srgbClr val="1F497D"/>
              </a:solidFill>
            </a:endParaRPr>
          </a:p>
          <a:p>
            <a:r>
              <a:rPr lang="en-US" sz="1800" b="1" dirty="0"/>
              <a:t>Value:</a:t>
            </a:r>
            <a:r>
              <a:rPr lang="en-US" sz="1800" dirty="0"/>
              <a:t> Estimation provides a basis for making commitments, planning, and reducing uncertainty, which allows for early corrective actions and increases the likelihood of meeting objectives.</a:t>
            </a:r>
            <a:br>
              <a:rPr lang="en-US" sz="1800" dirty="0"/>
            </a:br>
            <a:r>
              <a:rPr lang="zh-CN" altLang="en-US" sz="1800" dirty="0">
                <a:solidFill>
                  <a:srgbClr val="1F497D"/>
                </a:solidFill>
              </a:rPr>
              <a:t>估算为做出承诺、策划和减少不确定性提供了依据，有助于尽早采取纠正措施并提高实现目标的可能性。 </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FBF62CEB-EB6B-D444-A101-3A93F8EB97B3}"/>
              </a:ext>
            </a:extLst>
          </p:cNvPr>
          <p:cNvSpPr>
            <a:spLocks noGrp="1"/>
          </p:cNvSpPr>
          <p:nvPr>
            <p:ph idx="13"/>
          </p:nvPr>
        </p:nvSpPr>
        <p:spPr>
          <a:xfrm>
            <a:off x="466344" y="3247496"/>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Well-defined estimates are used to allow work tracking and timely corrective actions to deliver solutions which meet </a:t>
            </a:r>
            <a:r>
              <a:rPr lang="en-US" sz="1800" b="0" dirty="0" err="1"/>
              <a:t>QPPOs</a:t>
            </a:r>
            <a:r>
              <a:rPr lang="en-US" sz="1800" b="0" dirty="0"/>
              <a:t>.</a:t>
            </a:r>
            <a:br>
              <a:rPr lang="en-US" sz="1800" b="0" dirty="0"/>
            </a:br>
            <a:r>
              <a:rPr lang="zh-CN" altLang="en-US" sz="1800" b="0" dirty="0">
                <a:solidFill>
                  <a:srgbClr val="1F497D"/>
                </a:solidFill>
              </a:rPr>
              <a:t>明确的定义了估算值可用于跟踪工作并及时采取纠正措施，以提供满足</a:t>
            </a:r>
            <a:r>
              <a:rPr lang="en-US" sz="1800" b="0" dirty="0" err="1">
                <a:solidFill>
                  <a:srgbClr val="1F497D"/>
                </a:solidFill>
              </a:rPr>
              <a:t>QPPO</a:t>
            </a:r>
            <a:r>
              <a:rPr lang="zh-CN" altLang="en-US" sz="1800" b="0" dirty="0">
                <a:solidFill>
                  <a:srgbClr val="1F497D"/>
                </a:solidFill>
              </a:rPr>
              <a:t>要求的解决方案。</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Tree>
    <p:extLst>
      <p:ext uri="{BB962C8B-B14F-4D97-AF65-F5344CB8AC3E}">
        <p14:creationId xmlns:p14="http://schemas.microsoft.com/office/powerpoint/2010/main" val="1113113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Provides guidance to senior management on their role in the sponsorship and governance of process activities.</a:t>
            </a:r>
            <a:br>
              <a:rPr lang="en-US" sz="1800" dirty="0"/>
            </a:br>
            <a:r>
              <a:rPr lang="zh-CN" altLang="en-US" sz="1800" dirty="0">
                <a:solidFill>
                  <a:srgbClr val="1F497D"/>
                </a:solidFill>
              </a:rPr>
              <a:t>指导高级管理层履行其在支持和治理过程活动中的职责</a:t>
            </a:r>
            <a:endParaRPr lang="en-US" sz="1800" dirty="0">
              <a:solidFill>
                <a:srgbClr val="1F497D"/>
              </a:solidFill>
            </a:endParaRPr>
          </a:p>
          <a:p>
            <a:r>
              <a:rPr lang="en-US" sz="1800" b="1" dirty="0"/>
              <a:t>Value:</a:t>
            </a:r>
            <a:r>
              <a:rPr lang="en-US" sz="1800" dirty="0"/>
              <a:t> Minimizes the cost of process implementation, increases the likelihood of meeting objectives, and ensures that the implemented processes support and contribute to the success of the business.</a:t>
            </a:r>
            <a:br>
              <a:rPr lang="en-US" sz="1800" dirty="0"/>
            </a:br>
            <a:r>
              <a:rPr lang="zh-CN" altLang="en-US" sz="18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9C2673FC-F315-F645-8EF6-211210521CA0}"/>
              </a:ext>
            </a:extLst>
          </p:cNvPr>
          <p:cNvSpPr>
            <a:spLocks noGrp="1"/>
          </p:cNvSpPr>
          <p:nvPr>
            <p:ph idx="13"/>
          </p:nvPr>
        </p:nvSpPr>
        <p:spPr>
          <a:xfrm>
            <a:off x="463296" y="3346807"/>
            <a:ext cx="11265408" cy="3097485"/>
          </a:xfrm>
        </p:spPr>
        <p:txBody>
          <a:bodyPr>
            <a:normAutofit/>
          </a:bodyPr>
          <a:lstStyle/>
          <a:p>
            <a:r>
              <a:rPr lang="en-US" sz="2000" dirty="0"/>
              <a:t>Strengths</a:t>
            </a:r>
            <a:r>
              <a:rPr lang="ja-JP" altLang="en-US" sz="2000" dirty="0">
                <a:solidFill>
                  <a:srgbClr val="1F497D"/>
                </a:solidFill>
              </a:rPr>
              <a:t>强项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2000" dirty="0"/>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2000" b="0" dirty="0">
              <a:solidFill>
                <a:srgbClr val="1F497D"/>
              </a:solidFill>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Tree>
    <p:extLst>
      <p:ext uri="{BB962C8B-B14F-4D97-AF65-F5344CB8AC3E}">
        <p14:creationId xmlns:p14="http://schemas.microsoft.com/office/powerpoint/2010/main" val="1379169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229FF2D-70C9-A34D-A424-88DC5BD1C7D3}"/>
              </a:ext>
            </a:extLst>
          </p:cNvPr>
          <p:cNvSpPr>
            <a:spLocks noGrp="1"/>
          </p:cNvSpPr>
          <p:nvPr>
            <p:ph idx="13"/>
          </p:nvPr>
        </p:nvSpPr>
        <p:spPr/>
        <p:txBody>
          <a:bodyPr>
            <a:normAutofit lnSpcReduction="10000"/>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ZA" altLang="ja-JP" sz="2000" b="0" dirty="0">
              <a:solidFill>
                <a:srgbClr val="1F497D"/>
              </a:solidFill>
            </a:endParaRPr>
          </a:p>
          <a:p>
            <a:pPr marL="342900" indent="-342900">
              <a:buFont typeface="Arial" panose="020B0604020202020204" pitchFamily="34" charset="0"/>
              <a:buChar char="•"/>
            </a:pPr>
            <a:endParaRPr lang="en-US" altLang="ja-JP" sz="2000" b="0" dirty="0">
              <a:solidFill>
                <a:srgbClr val="1F497D"/>
              </a:solidFill>
            </a:endParaRPr>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GB" sz="2000" b="0" dirty="0"/>
              <a:t>In some cases, inadequate induction training is provided. (Engineering - 2.1)</a:t>
            </a:r>
            <a:br>
              <a:rPr lang="en-GB" sz="2000" b="0" dirty="0"/>
            </a:br>
            <a:r>
              <a:rPr lang="zh-CN" altLang="en-US" sz="2000" b="0" dirty="0">
                <a:solidFill>
                  <a:srgbClr val="1F497D"/>
                </a:solidFill>
              </a:rPr>
              <a:t>在某些情况下，上岗培训不足</a:t>
            </a:r>
            <a:r>
              <a:rPr lang="ja-JP" altLang="en-US" sz="2000" b="0" dirty="0">
                <a:solidFill>
                  <a:srgbClr val="1F497D"/>
                </a:solidFill>
              </a:rPr>
              <a:t>。</a:t>
            </a:r>
            <a:endParaRPr lang="en-ZA" altLang="ja-JP" sz="2000" b="0" dirty="0">
              <a:solidFill>
                <a:srgbClr val="1F497D"/>
              </a:solidFill>
            </a:endParaRPr>
          </a:p>
          <a:p>
            <a:pPr marL="342900" indent="-342900">
              <a:buFont typeface="Arial" panose="020B0604020202020204" pitchFamily="34" charset="0"/>
              <a:buChar char="•"/>
            </a:pPr>
            <a:r>
              <a:rPr lang="en-GB" altLang="ja-JP" sz="2000" b="0" dirty="0"/>
              <a:t>Some project managers have a weak understanding of the use of statistical and quantitative techniques to manage their projects towards achieving the business </a:t>
            </a:r>
            <a:r>
              <a:rPr lang="en-GB" altLang="ja-JP" sz="2000" b="0" dirty="0" err="1"/>
              <a:t>QPPOs</a:t>
            </a:r>
            <a:r>
              <a:rPr lang="en-GB" altLang="ja-JP" sz="2000" b="0" dirty="0"/>
              <a:t>. (Project Management - 2.1)</a:t>
            </a:r>
            <a:br>
              <a:rPr lang="en-GB" altLang="ja-JP" sz="2000" b="0" dirty="0"/>
            </a:br>
            <a:r>
              <a:rPr lang="zh-CN" altLang="en-US" sz="2000" b="0" dirty="0">
                <a:solidFill>
                  <a:srgbClr val="1F497D"/>
                </a:solidFill>
              </a:rPr>
              <a:t>一些项目经理对使用统计和定量技术来管理他们的项目以实现业务</a:t>
            </a:r>
            <a:r>
              <a:rPr lang="en-US" altLang="zh-CN" sz="2000" b="0" dirty="0" err="1">
                <a:solidFill>
                  <a:srgbClr val="1F497D"/>
                </a:solidFill>
              </a:rPr>
              <a:t>QPPO</a:t>
            </a:r>
            <a:r>
              <a:rPr lang="zh-CN" altLang="en-US" sz="2000" b="0" dirty="0">
                <a:solidFill>
                  <a:srgbClr val="1F497D"/>
                </a:solidFill>
              </a:rPr>
              <a:t>缺乏了解</a:t>
            </a:r>
            <a:r>
              <a:rPr lang="ja-JP" altLang="en-US" sz="2000" b="0" dirty="0">
                <a:solidFill>
                  <a:srgbClr val="1F497D"/>
                </a:solidFill>
              </a:rPr>
              <a:t>。</a:t>
            </a:r>
            <a:endParaRPr lang="en-ZA" altLang="ja-JP" sz="2000" b="0" dirty="0">
              <a:solidFill>
                <a:srgbClr val="1F497D"/>
              </a:solidFill>
            </a:endParaRPr>
          </a:p>
          <a:p>
            <a:pPr marL="342900" indent="-342900">
              <a:buFont typeface="Arial" panose="020B0604020202020204" pitchFamily="34" charset="0"/>
              <a:buChar char="•"/>
            </a:pPr>
            <a:endParaRPr lang="en-ZA" altLang="zh-CN" sz="2000" b="0" dirty="0">
              <a:solidFill>
                <a:srgbClr val="1F497D"/>
              </a:solidFill>
            </a:endParaRPr>
          </a:p>
        </p:txBody>
      </p:sp>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0248" y="1555507"/>
            <a:ext cx="11265408" cy="1572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Ensure that the processes important to an organization are persistently and habitually used and improved.</a:t>
            </a:r>
            <a:br>
              <a:rPr lang="en-US" sz="1800" dirty="0"/>
            </a:br>
            <a:r>
              <a:rPr lang="zh-CN" altLang="en-US" sz="1800" dirty="0">
                <a:solidFill>
                  <a:srgbClr val="1F497D"/>
                </a:solidFill>
              </a:rPr>
              <a:t>确保组织重要过程得到一致和熟练的运用和改进。 </a:t>
            </a:r>
            <a:endParaRPr lang="en-US" sz="1800" dirty="0">
              <a:solidFill>
                <a:srgbClr val="1F497D"/>
              </a:solidFill>
            </a:endParaRPr>
          </a:p>
          <a:p>
            <a:r>
              <a:rPr lang="en-US" sz="1800" b="1" dirty="0"/>
              <a:t>Value:</a:t>
            </a:r>
            <a:r>
              <a:rPr lang="en-US" sz="1800" dirty="0"/>
              <a:t> Sustains the ability to consistently achieve goals and objectives efficiently and effectively.</a:t>
            </a:r>
            <a:br>
              <a:rPr lang="en-US" sz="1800" dirty="0"/>
            </a:br>
            <a:r>
              <a:rPr lang="zh-CN" altLang="en-US" sz="1800" dirty="0">
                <a:solidFill>
                  <a:srgbClr val="1F497D"/>
                </a:solidFill>
              </a:rPr>
              <a:t>维持有效和高效地实现目标的能力。 </a:t>
            </a:r>
            <a:endParaRPr lang="en-US" sz="1800" dirty="0">
              <a:solidFill>
                <a:srgbClr val="1F497D"/>
              </a:solidFill>
            </a:endParaRPr>
          </a:p>
          <a:p>
            <a:endParaRPr lang="en-US" sz="1800" dirty="0"/>
          </a:p>
        </p:txBody>
      </p:sp>
    </p:spTree>
    <p:extLst>
      <p:ext uri="{BB962C8B-B14F-4D97-AF65-F5344CB8AC3E}">
        <p14:creationId xmlns:p14="http://schemas.microsoft.com/office/powerpoint/2010/main" val="699119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US" altLang="ja-JP"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1578273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pPr marL="342900" indent="-342900">
              <a:buFont typeface="Arial" panose="020B0604020202020204" pitchFamily="34" charset="0"/>
              <a:buChar char="•"/>
            </a:pPr>
            <a:endParaRPr lang="en-ZA" altLang="ja-JP" sz="2000" b="0" dirty="0"/>
          </a:p>
          <a:p>
            <a:r>
              <a:rPr lang="en-US" dirty="0"/>
              <a:t>Weaknesses</a:t>
            </a:r>
            <a:endParaRPr lang="en-ZA" dirty="0"/>
          </a:p>
          <a:p>
            <a:pPr marL="342900" indent="-342900">
              <a:buFont typeface="Arial" panose="020B0604020202020204" pitchFamily="34" charset="0"/>
              <a:buChar char="•"/>
            </a:pPr>
            <a:r>
              <a:rPr lang="en-US" altLang="ja-JP" sz="2000" b="0" dirty="0"/>
              <a:t>In some cases </a:t>
            </a:r>
            <a:r>
              <a:rPr lang="en-US" altLang="ja-JP" sz="2000" b="0" dirty="0" err="1"/>
              <a:t>QPPOs</a:t>
            </a:r>
            <a:r>
              <a:rPr lang="en-US" altLang="ja-JP" sz="2000" b="0" dirty="0"/>
              <a:t> are not clearly traceable to all business, performance and/or measurement objectives. (4.1)</a:t>
            </a:r>
            <a:br>
              <a:rPr lang="en-US" altLang="ja-JP" sz="2000" b="0" dirty="0"/>
            </a:br>
            <a:r>
              <a:rPr lang="zh-CN" altLang="en-US" sz="2000" b="0" dirty="0">
                <a:solidFill>
                  <a:srgbClr val="1F497D"/>
                </a:solidFill>
              </a:rPr>
              <a:t>在某些情况下，不能明确将</a:t>
            </a:r>
            <a:r>
              <a:rPr lang="en-US" altLang="ja-JP" sz="2000" b="0" dirty="0" err="1">
                <a:solidFill>
                  <a:srgbClr val="1F497D"/>
                </a:solidFill>
              </a:rPr>
              <a:t>QPPO</a:t>
            </a:r>
            <a:r>
              <a:rPr lang="zh-CN" altLang="en-US" sz="2000" b="0" dirty="0">
                <a:solidFill>
                  <a:srgbClr val="1F497D"/>
                </a:solidFill>
              </a:rPr>
              <a:t>追溯到所有业务，绩效和</a:t>
            </a:r>
            <a:r>
              <a:rPr lang="en-US" altLang="zh-CN" sz="2000" b="0" dirty="0">
                <a:solidFill>
                  <a:srgbClr val="1F497D"/>
                </a:solidFill>
              </a:rPr>
              <a:t>/</a:t>
            </a:r>
            <a:r>
              <a:rPr lang="zh-CN" altLang="en-US" sz="2000" b="0" dirty="0">
                <a:solidFill>
                  <a:srgbClr val="1F497D"/>
                </a:solidFill>
              </a:rPr>
              <a:t>或度量目标。</a:t>
            </a:r>
            <a:endParaRPr lang="en-ZA" altLang="zh-CN" sz="2000" b="0" dirty="0">
              <a:solidFill>
                <a:srgbClr val="1F497D"/>
              </a:solidFill>
            </a:endParaRPr>
          </a:p>
          <a:p>
            <a:pPr marL="342900" indent="-342900">
              <a:buFont typeface="Arial" panose="020B0604020202020204" pitchFamily="34" charset="0"/>
              <a:buChar char="•"/>
            </a:pPr>
            <a:r>
              <a:rPr lang="en-US" sz="2100" b="0" dirty="0"/>
              <a:t>Although many prediction models have been developed, some are not updated. (4.4)</a:t>
            </a:r>
            <a:br>
              <a:rPr lang="en-US" sz="2100" b="0" dirty="0"/>
            </a:br>
            <a:r>
              <a:rPr lang="zh-CN" altLang="en-US" sz="2000" b="0" dirty="0">
                <a:solidFill>
                  <a:srgbClr val="1F497D"/>
                </a:solidFill>
              </a:rPr>
              <a:t>尽管已开发了许多预测模型，但其中一些模型尚未更新。</a:t>
            </a:r>
            <a:endParaRPr lang="en-US"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496060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683050" y="1666284"/>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0070C0"/>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err="1">
                <a:latin typeface="+mn-lt"/>
              </a:rPr>
              <a:t>CMMI（Capability</a:t>
            </a:r>
            <a:r>
              <a:rPr lang="en-ZA" sz="1600" dirty="0">
                <a:latin typeface="+mn-lt"/>
              </a:rPr>
              <a:t>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u="sng" dirty="0">
                <a:solidFill>
                  <a:srgbClr val="0070C0"/>
                </a:solidFill>
                <a:latin typeface="+mn-lt"/>
              </a:rPr>
              <a:t>Note</a:t>
            </a:r>
            <a:r>
              <a:rPr lang="en-ZA" altLang="zh-CN" sz="1600" dirty="0">
                <a:solidFill>
                  <a:srgbClr val="0070C0"/>
                </a:solidFill>
                <a:latin typeface="+mn-lt"/>
              </a:rPr>
              <a:t>:</a:t>
            </a:r>
            <a:r>
              <a:rPr lang="zh-CN" altLang="en-US" sz="1600" dirty="0">
                <a:solidFill>
                  <a:srgbClr val="0070C0"/>
                </a:solidFill>
                <a:latin typeface="+mn-lt"/>
              </a:rPr>
              <a:t>注：</a:t>
            </a:r>
            <a:endParaRPr lang="en-ZA" altLang="zh-CN" sz="1600" dirty="0">
              <a:solidFill>
                <a:srgbClr val="0070C0"/>
              </a:solidFill>
              <a:latin typeface="+mn-lt"/>
            </a:endParaRPr>
          </a:p>
          <a:p>
            <a:r>
              <a:rPr lang="en-ZA" altLang="zh-CN" sz="1600" dirty="0">
                <a:solidFill>
                  <a:srgbClr val="0070C0"/>
                </a:solidFill>
                <a:latin typeface="+mn-lt"/>
              </a:rPr>
              <a:t>With the above as background, refence to </a:t>
            </a:r>
            <a:r>
              <a:rPr lang="en-ZA" altLang="zh-CN" sz="1600" b="1" dirty="0">
                <a:solidFill>
                  <a:srgbClr val="0070C0"/>
                </a:solidFill>
                <a:latin typeface="+mn-lt"/>
              </a:rPr>
              <a:t>CMMI is now only used in relation to the model </a:t>
            </a:r>
            <a:r>
              <a:rPr lang="en-ZA" altLang="zh-CN" sz="1600" dirty="0">
                <a:solidFill>
                  <a:srgbClr val="0070C0"/>
                </a:solidFill>
                <a:latin typeface="+mn-lt"/>
              </a:rPr>
              <a:t>and its use, and not as an organization anymore. </a:t>
            </a:r>
          </a:p>
          <a:p>
            <a:r>
              <a:rPr lang="zh-CN" altLang="en-US" sz="1600" dirty="0">
                <a:solidFill>
                  <a:srgbClr val="0070C0"/>
                </a:solidFill>
                <a:latin typeface="+mn-lt"/>
              </a:rPr>
              <a:t>在上述背景下，现在对于</a:t>
            </a:r>
            <a:r>
              <a:rPr lang="en-US" altLang="zh-CN" sz="1600" dirty="0">
                <a:solidFill>
                  <a:srgbClr val="0070C0"/>
                </a:solidFill>
                <a:latin typeface="+mn-lt"/>
              </a:rPr>
              <a:t>CMMI</a:t>
            </a:r>
            <a:r>
              <a:rPr lang="zh-CN" altLang="en-US" sz="1600" dirty="0">
                <a:solidFill>
                  <a:srgbClr val="0070C0"/>
                </a:solidFill>
                <a:latin typeface="+mn-lt"/>
              </a:rPr>
              <a:t>的引用只涉及模型本身及其使用，而不再视之为一个组织。</a:t>
            </a:r>
            <a:endParaRPr lang="en-ZA" altLang="zh-CN" sz="1600" dirty="0">
              <a:solidFill>
                <a:srgbClr val="0070C0"/>
              </a:solidFill>
              <a:latin typeface="+mn-lt"/>
            </a:endParaRPr>
          </a:p>
          <a:p>
            <a:r>
              <a:rPr lang="en-ZA" sz="1600" b="0" i="0" u="none" strike="noStrike" baseline="0" dirty="0">
                <a:solidFill>
                  <a:srgbClr val="0070C0"/>
                </a:solidFill>
                <a:latin typeface="+mn-lt"/>
              </a:rPr>
              <a:t>ISACA owns all copyright, trademark, and all other intellectual property rights of the CMMI Content.</a:t>
            </a:r>
          </a:p>
          <a:p>
            <a:r>
              <a:rPr lang="en-US" altLang="zh-CN" sz="1600" dirty="0">
                <a:solidFill>
                  <a:srgbClr val="0070C0"/>
                </a:solidFill>
                <a:latin typeface="+mn-lt"/>
              </a:rPr>
              <a:t>ISACA</a:t>
            </a:r>
            <a:r>
              <a:rPr lang="zh-CN" altLang="en-US" sz="1600" dirty="0">
                <a:solidFill>
                  <a:srgbClr val="0070C0"/>
                </a:solidFill>
                <a:latin typeface="+mn-lt"/>
              </a:rPr>
              <a:t>拥有</a:t>
            </a:r>
            <a:r>
              <a:rPr lang="en-US" altLang="zh-CN" sz="1600" dirty="0">
                <a:solidFill>
                  <a:srgbClr val="0070C0"/>
                </a:solidFill>
                <a:latin typeface="+mn-lt"/>
              </a:rPr>
              <a:t>CMMI</a:t>
            </a:r>
            <a:r>
              <a:rPr lang="zh-CN" altLang="en-US" sz="1600" dirty="0">
                <a:solidFill>
                  <a:srgbClr val="0070C0"/>
                </a:solidFill>
                <a:latin typeface="+mn-lt"/>
              </a:rPr>
              <a:t>的内容的所有版权、商标及所有其他知识产权。</a:t>
            </a:r>
            <a:endParaRPr lang="en-ZA" altLang="zh-CN" sz="1600" dirty="0">
              <a:solidFill>
                <a:srgbClr val="0070C0"/>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1200733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ja-JP" altLang="en-US" dirty="0">
                <a:solidFill>
                  <a:srgbClr val="1F497D"/>
                </a:solidFill>
              </a:rPr>
              <a:t>监控</a:t>
            </a:r>
            <a:endParaRPr lang="en-US"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609877" y="1352518"/>
            <a:ext cx="11265408" cy="1572768"/>
          </a:xfrm>
        </p:spPr>
        <p:txBody>
          <a:bodyPr>
            <a:noAutofit/>
          </a:bodyPr>
          <a:lstStyle/>
          <a:p>
            <a:r>
              <a:rPr lang="en-US" sz="1800" b="1" dirty="0"/>
              <a:t>Intent: </a:t>
            </a:r>
            <a:r>
              <a:rPr lang="en-US" sz="1800" dirty="0"/>
              <a:t>Provide an understanding of the project progress so appropriate corrective actions can be taken when performance deviates significantly from plans.</a:t>
            </a:r>
            <a:br>
              <a:rPr lang="en-US" sz="1800" dirty="0"/>
            </a:br>
            <a:r>
              <a:rPr lang="zh-CN" altLang="en-US" sz="1800" dirty="0">
                <a:solidFill>
                  <a:srgbClr val="1F497D"/>
                </a:solidFill>
              </a:rPr>
              <a:t>提供对项目进度的掌握，以便在绩效显著偏离计划时采取适当的纠正措施。 </a:t>
            </a:r>
            <a:endParaRPr lang="en-US" sz="1800" dirty="0">
              <a:solidFill>
                <a:srgbClr val="1F497D"/>
              </a:solidFill>
            </a:endParaRPr>
          </a:p>
          <a:p>
            <a:r>
              <a:rPr lang="en-US" sz="1800" b="1" dirty="0"/>
              <a:t>Value:</a:t>
            </a:r>
            <a:r>
              <a:rPr lang="en-US" sz="1800" dirty="0"/>
              <a:t> Increases the probability of meeting objectives by taking early actions to adjust for significant performance deviations.</a:t>
            </a:r>
            <a:br>
              <a:rPr lang="en-US" sz="1800" dirty="0"/>
            </a:br>
            <a:r>
              <a:rPr lang="zh-CN" altLang="en-US" sz="1800" dirty="0">
                <a:solidFill>
                  <a:srgbClr val="1F497D"/>
                </a:solidFill>
              </a:rPr>
              <a:t>通过及早采取行动调整显著绩效偏差，提高达成目标的可能性。 </a:t>
            </a:r>
            <a:endParaRPr lang="en-US" sz="1800" dirty="0">
              <a:solidFill>
                <a:srgbClr val="1F497D"/>
              </a:solidFill>
            </a:endParaRPr>
          </a:p>
        </p:txBody>
      </p:sp>
      <p:sp>
        <p:nvSpPr>
          <p:cNvPr id="6" name="Content Placeholder 5">
            <a:extLst>
              <a:ext uri="{FF2B5EF4-FFF2-40B4-BE49-F238E27FC236}">
                <a16:creationId xmlns:a16="http://schemas.microsoft.com/office/drawing/2014/main" id="{7C296FF8-E60A-F943-9AEF-133A70FE7CC2}"/>
              </a:ext>
            </a:extLst>
          </p:cNvPr>
          <p:cNvSpPr>
            <a:spLocks noGrp="1"/>
          </p:cNvSpPr>
          <p:nvPr>
            <p:ph idx="13"/>
          </p:nvPr>
        </p:nvSpPr>
        <p:spPr>
          <a:xfrm>
            <a:off x="613579" y="3069045"/>
            <a:ext cx="11265408" cy="3097485"/>
          </a:xfrm>
        </p:spPr>
        <p:txBody>
          <a:bodyPr>
            <a:no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Project Managers and Quality Assurance oversee and give assurance to effective stakeholder involvement during the project's lifecycle.</a:t>
            </a:r>
            <a:br>
              <a:rPr lang="en-US" sz="1800" b="0" dirty="0"/>
            </a:br>
            <a:r>
              <a:rPr lang="zh-CN" altLang="en-US" sz="1800" b="0" dirty="0">
                <a:solidFill>
                  <a:srgbClr val="1F497D"/>
                </a:solidFill>
              </a:rPr>
              <a:t>项目经理和质量保证监督并保证利益相关者在项目生命周期中的有效参与。</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Some aspects of monitor and control reports were incomplete. (1.1)</a:t>
            </a:r>
            <a:br>
              <a:rPr lang="en-US" sz="1800" b="0" dirty="0"/>
            </a:br>
            <a:r>
              <a:rPr lang="zh-CN" altLang="en-US" sz="1800" b="0" dirty="0">
                <a:solidFill>
                  <a:srgbClr val="1F497D"/>
                </a:solidFill>
              </a:rPr>
              <a:t>监控报告的某些方面不完整。</a:t>
            </a:r>
            <a:endParaRPr lang="en-US" sz="1800" b="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Tree>
    <p:extLst>
      <p:ext uri="{BB962C8B-B14F-4D97-AF65-F5344CB8AC3E}">
        <p14:creationId xmlns:p14="http://schemas.microsoft.com/office/powerpoint/2010/main" val="2946911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Develop the skills and knowledge of personnel so they perform their roles efficiently and effectively.</a:t>
            </a:r>
            <a:br>
              <a:rPr lang="en-US" sz="1800" dirty="0"/>
            </a:br>
            <a:r>
              <a:rPr lang="zh-CN" altLang="en-US" sz="1800" dirty="0">
                <a:solidFill>
                  <a:srgbClr val="1F497D"/>
                </a:solidFill>
              </a:rPr>
              <a:t>培养人员的技能和知识，以便他们高效且有效地执行他们的角色。</a:t>
            </a:r>
            <a:endParaRPr lang="en-US" sz="1800" dirty="0">
              <a:solidFill>
                <a:srgbClr val="1F497D"/>
              </a:solidFill>
            </a:endParaRPr>
          </a:p>
          <a:p>
            <a:r>
              <a:rPr lang="en-US" sz="1800" b="1" dirty="0"/>
              <a:t>Value:</a:t>
            </a:r>
            <a:r>
              <a:rPr lang="en-US" sz="1800" dirty="0"/>
              <a:t> Enhances individuals’ skills and knowledge to improve organizational work performance.</a:t>
            </a:r>
            <a:br>
              <a:rPr lang="en-US" sz="1800" dirty="0"/>
            </a:br>
            <a:r>
              <a:rPr lang="zh-CN" altLang="en-US" sz="1800" dirty="0">
                <a:solidFill>
                  <a:srgbClr val="1F497D"/>
                </a:solidFill>
              </a:rPr>
              <a:t>增强个人的技能和知识，提高组织工作性能。</a:t>
            </a:r>
            <a:endParaRPr lang="en-US" sz="1800" dirty="0">
              <a:solidFill>
                <a:srgbClr val="1F497D"/>
              </a:solidFill>
            </a:endParaRPr>
          </a:p>
        </p:txBody>
      </p:sp>
      <p:sp>
        <p:nvSpPr>
          <p:cNvPr id="6" name="Content Placeholder 5">
            <a:extLst>
              <a:ext uri="{FF2B5EF4-FFF2-40B4-BE49-F238E27FC236}">
                <a16:creationId xmlns:a16="http://schemas.microsoft.com/office/drawing/2014/main" id="{94AD9C52-82B3-1242-85E6-0757B38F4F87}"/>
              </a:ext>
            </a:extLst>
          </p:cNvPr>
          <p:cNvSpPr>
            <a:spLocks noGrp="1"/>
          </p:cNvSpPr>
          <p:nvPr>
            <p:ph idx="13"/>
          </p:nvPr>
        </p:nvSpPr>
        <p:spPr>
          <a:xfrm>
            <a:off x="463296" y="2852765"/>
            <a:ext cx="11265408" cy="3368421"/>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A comprehensive strategic training plan in support of business objectives has been established, maintained and executed.</a:t>
            </a:r>
            <a:br>
              <a:rPr lang="en-US" sz="1800" b="0" dirty="0"/>
            </a:br>
            <a:r>
              <a:rPr lang="zh-CN" altLang="en-US" sz="1800" b="0" dirty="0">
                <a:solidFill>
                  <a:srgbClr val="1F497D"/>
                </a:solidFill>
              </a:rPr>
              <a:t>已经建立，维护和执行了支持业务目标的全面战略培训计划。</a:t>
            </a:r>
            <a:endParaRPr lang="en-ZA" altLang="zh-CN" sz="1800" b="0" dirty="0">
              <a:solidFill>
                <a:srgbClr val="1F497D"/>
              </a:solidFill>
            </a:endParaRPr>
          </a:p>
          <a:p>
            <a:pPr marL="342900" indent="-342900">
              <a:buFont typeface="Arial" panose="020B0604020202020204" pitchFamily="34" charset="0"/>
              <a:buChar char="•"/>
            </a:pPr>
            <a:r>
              <a:rPr lang="en-US" sz="1800" b="0" dirty="0"/>
              <a:t>Instructor training evaluations are well defined and performed to establish and maintain the </a:t>
            </a:r>
            <a:r>
              <a:rPr lang="en-US" sz="1800" b="0" dirty="0" err="1"/>
              <a:t>organisation's</a:t>
            </a:r>
            <a:r>
              <a:rPr lang="en-US" sz="1800" b="0" dirty="0"/>
              <a:t> training capability and ensure continuous improvement.</a:t>
            </a:r>
            <a:br>
              <a:rPr lang="en-US" sz="1800" b="0" dirty="0"/>
            </a:br>
            <a:r>
              <a:rPr lang="zh-CN" altLang="en-US" sz="1800" b="0" dirty="0">
                <a:solidFill>
                  <a:srgbClr val="1F497D"/>
                </a:solidFill>
              </a:rPr>
              <a:t>良好地定义和执行讲师培训评估，以建立和维护组织的培训能力并确保持续改进。</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Tree>
    <p:extLst>
      <p:ext uri="{BB962C8B-B14F-4D97-AF65-F5344CB8AC3E}">
        <p14:creationId xmlns:p14="http://schemas.microsoft.com/office/powerpoint/2010/main" val="1396288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rPr>
              <a:t>同行评审</a:t>
            </a:r>
            <a:endParaRPr lang="en-US" dirty="0">
              <a:solidFill>
                <a:srgbClr val="1F497D"/>
              </a:solidFill>
            </a:endParaRPr>
          </a:p>
        </p:txBody>
      </p:sp>
      <p:sp>
        <p:nvSpPr>
          <p:cNvPr id="6" name="Content Placeholder 5">
            <a:extLst>
              <a:ext uri="{FF2B5EF4-FFF2-40B4-BE49-F238E27FC236}">
                <a16:creationId xmlns:a16="http://schemas.microsoft.com/office/drawing/2014/main" id="{A73DBA89-1615-5D48-959E-6DDC9924763E}"/>
              </a:ext>
            </a:extLst>
          </p:cNvPr>
          <p:cNvSpPr>
            <a:spLocks noGrp="1"/>
          </p:cNvSpPr>
          <p:nvPr>
            <p:ph idx="13"/>
          </p:nvPr>
        </p:nvSpPr>
        <p:spPr>
          <a:xfrm>
            <a:off x="468111" y="3188759"/>
            <a:ext cx="11265408" cy="3097485"/>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Not all available data from peer review results are analyzed sufficiently. (3.1)</a:t>
            </a:r>
            <a:br>
              <a:rPr lang="en-US" sz="1800" b="0" dirty="0"/>
            </a:br>
            <a:r>
              <a:rPr lang="zh-CN" altLang="en-US" sz="1800" b="0" dirty="0">
                <a:solidFill>
                  <a:srgbClr val="1F497D"/>
                </a:solidFill>
              </a:rPr>
              <a:t>并非对同行评审结果中的所有可用数据都进行了充分的分析。</a:t>
            </a:r>
            <a:endParaRPr lang="en-US" sz="1800" b="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444752"/>
            <a:ext cx="11267175" cy="1477328"/>
          </a:xfrm>
          <a:prstGeom prst="rect">
            <a:avLst/>
          </a:prstGeom>
          <a:noFill/>
        </p:spPr>
        <p:txBody>
          <a:bodyPr wrap="square" rtlCol="0">
            <a:spAutoFit/>
          </a:bodyPr>
          <a:lstStyle/>
          <a:p>
            <a:pPr marL="342900" indent="-342900">
              <a:buFont typeface="Arial" panose="020B0604020202020204" pitchFamily="34" charset="0"/>
              <a:buChar char="•"/>
            </a:pPr>
            <a:r>
              <a:rPr lang="en-US" b="1" dirty="0"/>
              <a:t>Intent: </a:t>
            </a:r>
            <a:r>
              <a:rPr lang="en-US" dirty="0"/>
              <a:t>Identify and address work product issues through reviews by the producer’s peers or Subject Matter Experts (SMEs).</a:t>
            </a:r>
            <a:br>
              <a:rPr lang="en-US" dirty="0"/>
            </a:br>
            <a:r>
              <a:rPr lang="zh-CN" altLang="en-US" dirty="0">
                <a:solidFill>
                  <a:srgbClr val="1F497D"/>
                </a:solidFill>
              </a:rPr>
              <a:t>通过生产者同行或主题专家</a:t>
            </a:r>
            <a:r>
              <a:rPr lang="en-US" altLang="zh-CN" dirty="0">
                <a:solidFill>
                  <a:srgbClr val="1F497D"/>
                </a:solidFill>
              </a:rPr>
              <a:t>(SME)</a:t>
            </a:r>
            <a:r>
              <a:rPr lang="zh-CN" altLang="en-US" dirty="0">
                <a:solidFill>
                  <a:srgbClr val="1F497D"/>
                </a:solidFill>
              </a:rPr>
              <a:t>的评审来识别并解决工作产品的问题。</a:t>
            </a:r>
            <a:r>
              <a:rPr lang="zh-CN" altLang="en-US" dirty="0"/>
              <a:t> </a:t>
            </a:r>
            <a:endParaRPr lang="en-US" dirty="0"/>
          </a:p>
          <a:p>
            <a:pPr marL="342900" indent="-342900">
              <a:buFont typeface="Arial" panose="020B0604020202020204" pitchFamily="34" charset="0"/>
              <a:buChar char="•"/>
            </a:pPr>
            <a:r>
              <a:rPr lang="en-US" b="1" dirty="0"/>
              <a:t>Value:</a:t>
            </a:r>
            <a:r>
              <a:rPr lang="en-US" dirty="0"/>
              <a:t> Reduce cost and rework by uncovering issues or defects early.</a:t>
            </a:r>
            <a:br>
              <a:rPr lang="en-US" dirty="0"/>
            </a:br>
            <a:r>
              <a:rPr lang="zh-CN" altLang="en-US" dirty="0">
                <a:solidFill>
                  <a:srgbClr val="1F497D"/>
                </a:solidFill>
              </a:rPr>
              <a:t>及早发现问题或缺陷，降低成本和返工。 </a:t>
            </a:r>
            <a:endParaRPr lang="en-US"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7">
            <a:extLst>
              <a:ext uri="{FF2B5EF4-FFF2-40B4-BE49-F238E27FC236}">
                <a16:creationId xmlns:a16="http://schemas.microsoft.com/office/drawing/2014/main" id="{71C8D03A-CCDD-7048-9C02-A3BDBB99A1B7}"/>
              </a:ext>
            </a:extLst>
          </p:cNvPr>
          <p:cNvSpPr txBox="1">
            <a:spLocks noGrp="1"/>
          </p:cNvSpPr>
          <p:nvPr>
            <p:ph idx="13"/>
          </p:nvPr>
        </p:nvSpPr>
        <p:spPr>
          <a:xfrm>
            <a:off x="466344" y="3035264"/>
            <a:ext cx="11265408" cy="210108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projects, the follow-up reviews were incomplete. (2.8)</a:t>
            </a:r>
            <a:br>
              <a:rPr lang="en-US" sz="1800" b="0" dirty="0"/>
            </a:br>
            <a:r>
              <a:rPr lang="zh-CN" altLang="en-US" sz="1800" b="0" dirty="0">
                <a:solidFill>
                  <a:srgbClr val="1F497D"/>
                </a:solidFill>
              </a:rPr>
              <a:t>在某些项目中，后续审查不完整。</a:t>
            </a:r>
            <a:endParaRPr lang="en-US" sz="1800" b="0" dirty="0">
              <a:solidFill>
                <a:srgbClr val="1F497D"/>
              </a:solidFill>
            </a:endParaRPr>
          </a:p>
        </p:txBody>
      </p:sp>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63040"/>
            <a:ext cx="11265408" cy="1467068"/>
          </a:xfrm>
          <a:prstGeom prst="rect">
            <a:avLst/>
          </a:prstGeom>
          <a:noFill/>
        </p:spPr>
        <p:txBody>
          <a:bodyPr wrap="square" rtlCol="0">
            <a:spAutoFit/>
          </a:bodyPr>
          <a:lstStyle/>
          <a:p>
            <a:r>
              <a:rPr lang="en-US" sz="1800" b="1" dirty="0"/>
              <a:t>Intent: </a:t>
            </a:r>
            <a:r>
              <a:rPr lang="en-US" sz="1800" dirty="0"/>
              <a:t>Develop plans to describe what is needed to accomplish the work within the standards and constraints of the organization</a:t>
            </a:r>
            <a:r>
              <a:rPr lang="en-US" sz="1800" dirty="0">
                <a:effectLst/>
              </a:rPr>
              <a:t> </a:t>
            </a:r>
            <a:br>
              <a:rPr lang="en-US" sz="1800" dirty="0">
                <a:effectLst/>
              </a:rPr>
            </a:br>
            <a:r>
              <a:rPr lang="zh-CN" altLang="en-US" sz="1800" dirty="0">
                <a:solidFill>
                  <a:srgbClr val="1F497D"/>
                </a:solidFill>
                <a:effectLst/>
              </a:rPr>
              <a:t>制定计划来描述在组织的标准和约束条件内完成工作所需的内容</a:t>
            </a:r>
            <a:endParaRPr lang="en-US" sz="1800" dirty="0">
              <a:solidFill>
                <a:srgbClr val="1F497D"/>
              </a:solidFill>
            </a:endParaRPr>
          </a:p>
          <a:p>
            <a:r>
              <a:rPr lang="en-US" sz="1800" b="1" dirty="0"/>
              <a:t>Value:</a:t>
            </a:r>
            <a:r>
              <a:rPr lang="en-US" sz="1800" dirty="0"/>
              <a:t> Optimizes cost, functionality, and quality to increase the likelihood that objectives will be met.</a:t>
            </a:r>
            <a:br>
              <a:rPr lang="en-US" sz="1800" dirty="0"/>
            </a:br>
            <a:r>
              <a:rPr lang="zh-CN" altLang="en-US" sz="1800" dirty="0">
                <a:solidFill>
                  <a:srgbClr val="1F497D"/>
                </a:solidFill>
              </a:rPr>
              <a:t>优化成本、功能和质量以增加实现目标的可能性。</a:t>
            </a:r>
            <a:endParaRPr lang="en-US" sz="18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rPr>
              <a:t>策划</a:t>
            </a:r>
            <a:endParaRPr lang="en-US" sz="320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8" name="Content Placeholder 7">
            <a:extLst>
              <a:ext uri="{FF2B5EF4-FFF2-40B4-BE49-F238E27FC236}">
                <a16:creationId xmlns:a16="http://schemas.microsoft.com/office/drawing/2014/main" id="{54E07329-876F-7B4D-A6D2-2FF5FF250E9A}"/>
              </a:ext>
            </a:extLst>
          </p:cNvPr>
          <p:cNvSpPr txBox="1">
            <a:spLocks noGrp="1"/>
          </p:cNvSpPr>
          <p:nvPr>
            <p:ph idx="13"/>
          </p:nvPr>
        </p:nvSpPr>
        <p:spPr>
          <a:xfrm>
            <a:off x="466344" y="2968823"/>
            <a:ext cx="11265408" cy="2599686"/>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Standard process tailoring guideline descriptions are comprehensive. </a:t>
            </a:r>
            <a:br>
              <a:rPr lang="en-US" sz="1800" b="0" dirty="0"/>
            </a:br>
            <a:r>
              <a:rPr lang="zh-CN" altLang="en-US" sz="1800" b="0" dirty="0">
                <a:solidFill>
                  <a:srgbClr val="1F497D"/>
                </a:solidFill>
              </a:rPr>
              <a:t>标准过程裁剪指南描述非常全面。</a:t>
            </a:r>
            <a:endParaRPr lang="en-ZA" altLang="zh-CN" sz="1800" b="0" dirty="0">
              <a:solidFill>
                <a:srgbClr val="1F497D"/>
              </a:solidFill>
            </a:endParaRPr>
          </a:p>
          <a:p>
            <a:pPr marL="342900" indent="-342900">
              <a:buFont typeface="Arial" panose="020B0604020202020204" pitchFamily="34" charset="0"/>
              <a:buChar char="•"/>
            </a:pPr>
            <a:r>
              <a:rPr lang="en-US" sz="1800" b="0" dirty="0"/>
              <a:t>Work environment standards are well defined for usage.</a:t>
            </a:r>
            <a:br>
              <a:rPr lang="en-US" sz="1800" b="0" dirty="0"/>
            </a:br>
            <a:r>
              <a:rPr lang="zh-CN" altLang="en-US" sz="1800" b="0" dirty="0">
                <a:solidFill>
                  <a:srgbClr val="1F497D"/>
                </a:solidFill>
              </a:rPr>
              <a:t>工作环境标准已明确定义以供使用。</a:t>
            </a: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The architecture was basic and not comprehensive. (3.2)</a:t>
            </a:r>
            <a:br>
              <a:rPr lang="en-US" sz="1800" b="0" dirty="0"/>
            </a:br>
            <a:r>
              <a:rPr lang="zh-CN" altLang="en-US" sz="1800" b="0" dirty="0">
                <a:solidFill>
                  <a:srgbClr val="1F497D"/>
                </a:solidFill>
              </a:rPr>
              <a:t>体系结构是基本的，并不全面。</a:t>
            </a:r>
            <a:endParaRPr lang="en-US" sz="1800" b="0" dirty="0">
              <a:solidFill>
                <a:srgbClr val="1F497D"/>
              </a:solidFill>
            </a:endParaRPr>
          </a:p>
        </p:txBody>
      </p:sp>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491500"/>
            <a:ext cx="11265408" cy="1217769"/>
          </a:xfrm>
          <a:prstGeom prst="rect">
            <a:avLst/>
          </a:prstGeom>
          <a:noFill/>
        </p:spPr>
        <p:txBody>
          <a:bodyPr wrap="square" rtlCol="0">
            <a:spAutoFit/>
          </a:bodyPr>
          <a:lstStyle/>
          <a:p>
            <a:r>
              <a:rPr lang="en-US" sz="1800" b="1" dirty="0"/>
              <a:t>Intent: </a:t>
            </a:r>
            <a:r>
              <a:rPr lang="en-US" sz="1800" dirty="0"/>
              <a:t>Develop and keep updated the process assets necessary to perform the work.</a:t>
            </a:r>
            <a:br>
              <a:rPr lang="en-US" sz="1800" dirty="0"/>
            </a:br>
            <a:r>
              <a:rPr lang="zh-CN" altLang="en-US" sz="1800" dirty="0">
                <a:solidFill>
                  <a:srgbClr val="1F497D"/>
                </a:solidFill>
              </a:rPr>
              <a:t>开发并保持更新执行工作所需的过程资产。</a:t>
            </a:r>
            <a:endParaRPr lang="en-US" sz="1800" dirty="0">
              <a:solidFill>
                <a:srgbClr val="1F497D"/>
              </a:solidFill>
            </a:endParaRPr>
          </a:p>
          <a:p>
            <a:r>
              <a:rPr lang="en-US" sz="1800" b="1" dirty="0"/>
              <a:t>Value:</a:t>
            </a:r>
            <a:r>
              <a:rPr lang="en-US" sz="1800" dirty="0"/>
              <a:t> Provides a capability to understand and repeat successful performance.</a:t>
            </a:r>
            <a:br>
              <a:rPr lang="en-US" sz="1800" dirty="0"/>
            </a:br>
            <a:r>
              <a:rPr lang="ja-JP" altLang="en-US" sz="1800" dirty="0">
                <a:solidFill>
                  <a:srgbClr val="1F497D"/>
                </a:solidFill>
                <a:latin typeface="宋体" panose="02010600030101010101" pitchFamily="2" charset="-122"/>
                <a:ea typeface="宋体" panose="02010600030101010101" pitchFamily="2" charset="-122"/>
              </a:rPr>
              <a:t>提供了解和重复成功性能的能力</a:t>
            </a:r>
            <a:endParaRPr lang="en-US" sz="180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2977225"/>
          </a:xfrm>
          <a:prstGeom prst="rect">
            <a:avLst/>
          </a:prstGeom>
          <a:noFill/>
        </p:spPr>
        <p:txBody>
          <a:bodyPr wrap="square" rtlCol="0">
            <a:spAutoFit/>
          </a:bodyPr>
          <a:lstStyle/>
          <a:p>
            <a:endParaRPr lang="en-US" sz="1800" b="1" dirty="0"/>
          </a:p>
          <a:p>
            <a:r>
              <a:rPr lang="en-US" sz="1800" b="1" dirty="0"/>
              <a:t>Strengths</a:t>
            </a:r>
            <a:r>
              <a:rPr lang="ja-JP" altLang="en-US" sz="1800" b="1" dirty="0">
                <a:solidFill>
                  <a:srgbClr val="1F497D"/>
                </a:solidFill>
              </a:rPr>
              <a:t>强项</a:t>
            </a:r>
            <a:r>
              <a:rPr lang="en-US" altLang="ja-JP" sz="1800" b="1" dirty="0"/>
              <a:t>:</a:t>
            </a:r>
            <a:endParaRPr lang="en-US" sz="1800" b="1" dirty="0"/>
          </a:p>
          <a:p>
            <a:pPr marL="342900" indent="-342900">
              <a:buFont typeface="Arial" panose="020B0604020202020204" pitchFamily="34" charset="0"/>
              <a:buChar char="•"/>
            </a:pPr>
            <a:r>
              <a:rPr lang="en-US" sz="1800" b="0" dirty="0"/>
              <a:t>Good deployment planning practices are observed.</a:t>
            </a:r>
            <a:br>
              <a:rPr lang="en-US" sz="1800" b="0" dirty="0"/>
            </a:br>
            <a:r>
              <a:rPr lang="zh-CN" altLang="en-US" sz="1800" b="0" dirty="0">
                <a:solidFill>
                  <a:srgbClr val="1F497D"/>
                </a:solidFill>
              </a:rPr>
              <a:t>遵守了良好的部署计划实践。</a:t>
            </a:r>
            <a:endParaRPr lang="en-ZA" altLang="zh-CN" sz="1800" b="0" dirty="0">
              <a:solidFill>
                <a:srgbClr val="1F497D"/>
              </a:solidFill>
            </a:endParaRPr>
          </a:p>
          <a:p>
            <a:pPr marL="342900" indent="-342900">
              <a:buFont typeface="Arial" panose="020B0604020202020204" pitchFamily="34" charset="0"/>
              <a:buChar char="•"/>
            </a:pPr>
            <a:r>
              <a:rPr lang="en-US" sz="1800" b="0" dirty="0"/>
              <a:t>Process improvement actions are well defined. </a:t>
            </a:r>
            <a:br>
              <a:rPr lang="en-US" sz="1800" b="0" dirty="0"/>
            </a:br>
            <a:r>
              <a:rPr lang="zh-CN" altLang="en-US" sz="1800" b="0" dirty="0">
                <a:solidFill>
                  <a:srgbClr val="1F497D"/>
                </a:solidFill>
              </a:rPr>
              <a:t>过程改进措施已明确定义。</a:t>
            </a:r>
            <a:endParaRPr lang="en-ZA" altLang="zh-CN" sz="1800" b="0" dirty="0">
              <a:solidFill>
                <a:srgbClr val="1F497D"/>
              </a:solidFill>
            </a:endParaRPr>
          </a:p>
          <a:p>
            <a:pPr marL="342900" indent="-342900">
              <a:buFont typeface="Arial" panose="020B0604020202020204" pitchFamily="34" charset="0"/>
              <a:buChar char="•"/>
            </a:pPr>
            <a:r>
              <a:rPr lang="en-US" sz="1800" b="0" dirty="0"/>
              <a:t>Links between business objectives that are traced to process improvement objectives are well documented.</a:t>
            </a:r>
            <a:br>
              <a:rPr lang="en-US" sz="1800" b="0" dirty="0"/>
            </a:br>
            <a:r>
              <a:rPr lang="zh-CN" altLang="en-US" sz="1800" b="0" dirty="0">
                <a:solidFill>
                  <a:srgbClr val="1F497D"/>
                </a:solidFill>
              </a:rPr>
              <a:t>很好地记录了可追溯到过程改进目标和业务目标之间的链接。</a:t>
            </a:r>
            <a:endParaRPr lang="en-US" sz="1800" b="0" dirty="0">
              <a:solidFill>
                <a:srgbClr val="1F497D"/>
              </a:solidFill>
            </a:endParaRPr>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1851789"/>
          </a:xfrm>
          <a:prstGeom prst="rect">
            <a:avLst/>
          </a:prstGeom>
          <a:noFill/>
        </p:spPr>
        <p:txBody>
          <a:bodyPr wrap="square" rtlCol="0">
            <a:spAutoFit/>
          </a:bodyPr>
          <a:lstStyle/>
          <a:p>
            <a:endParaRPr lang="en-US" sz="1800" b="1" dirty="0"/>
          </a:p>
          <a:p>
            <a:r>
              <a:rPr lang="en-US" sz="1800" b="1" dirty="0"/>
              <a:t>Weaknesses</a:t>
            </a:r>
            <a:r>
              <a:rPr lang="ja-JP" altLang="en-US" sz="1800" b="1" dirty="0">
                <a:solidFill>
                  <a:srgbClr val="1F497D"/>
                </a:solidFill>
              </a:rPr>
              <a:t>弱点</a:t>
            </a:r>
            <a:r>
              <a:rPr lang="en-US" altLang="ja-JP" sz="1800" b="1" dirty="0"/>
              <a:t>:</a:t>
            </a:r>
            <a:endParaRPr lang="en-US" sz="1800" b="1"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2076765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551405" y="1518592"/>
            <a:ext cx="11265408" cy="1467068"/>
          </a:xfrm>
          <a:prstGeom prst="rect">
            <a:avLst/>
          </a:prstGeom>
          <a:noFill/>
        </p:spPr>
        <p:txBody>
          <a:bodyPr wrap="square" rtlCol="0">
            <a:spAutoFit/>
          </a:bodyPr>
          <a:lstStyle/>
          <a:p>
            <a:r>
              <a:rPr lang="en-US" sz="1800" b="1" dirty="0"/>
              <a:t>Intent: </a:t>
            </a:r>
            <a:r>
              <a:rPr lang="en-US" sz="1800" dirty="0"/>
              <a:t>Verify and enable improvement of the quality of the performed processes and resulting work products.</a:t>
            </a:r>
            <a:br>
              <a:rPr lang="en-US" sz="1800" dirty="0"/>
            </a:br>
            <a:r>
              <a:rPr lang="zh-CN" altLang="en-US" sz="1800" dirty="0">
                <a:solidFill>
                  <a:srgbClr val="1F497D"/>
                </a:solidFill>
              </a:rPr>
              <a:t>验证并改进已执行的过程和所产生的工作产品的质量。</a:t>
            </a:r>
            <a:endParaRPr lang="en-US" sz="1800" dirty="0">
              <a:solidFill>
                <a:srgbClr val="1F497D"/>
              </a:solidFill>
            </a:endParaRPr>
          </a:p>
          <a:p>
            <a:r>
              <a:rPr lang="en-US" sz="1800" b="1" dirty="0"/>
              <a:t>Value:</a:t>
            </a:r>
            <a:r>
              <a:rPr lang="en-US" sz="1800" dirty="0"/>
              <a:t> Increases the consistent use and improvement of the processes to maximize business benefit and customer satisfaction.</a:t>
            </a:r>
            <a:br>
              <a:rPr lang="en-US" sz="1800" dirty="0"/>
            </a:br>
            <a:r>
              <a:rPr lang="zh-CN" altLang="en-US" sz="1800" dirty="0">
                <a:solidFill>
                  <a:srgbClr val="1F497D"/>
                </a:solidFill>
              </a:rPr>
              <a:t>增强过程使用和改进的一致性，以最大限度地提高业务效益和客户满意度。</a:t>
            </a:r>
            <a:endParaRPr lang="en-US" sz="1800" dirty="0">
              <a:solidFill>
                <a:srgbClr val="1F497D"/>
              </a:solidFill>
            </a:endParaRPr>
          </a:p>
        </p:txBody>
      </p:sp>
      <p:sp>
        <p:nvSpPr>
          <p:cNvPr id="11" name="Content Placeholder 10">
            <a:extLst>
              <a:ext uri="{FF2B5EF4-FFF2-40B4-BE49-F238E27FC236}">
                <a16:creationId xmlns:a16="http://schemas.microsoft.com/office/drawing/2014/main" id="{F8A9DDB4-132B-534F-A8F6-8792057ECCB2}"/>
              </a:ext>
            </a:extLst>
          </p:cNvPr>
          <p:cNvSpPr txBox="1">
            <a:spLocks noGrp="1"/>
          </p:cNvSpPr>
          <p:nvPr>
            <p:ph idx="13"/>
          </p:nvPr>
        </p:nvSpPr>
        <p:spPr>
          <a:xfrm>
            <a:off x="643872" y="3165037"/>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comprehensive set of work products has been developed and is applied by process quality assurance.</a:t>
            </a:r>
            <a:br>
              <a:rPr lang="en-US" sz="1800" b="0" dirty="0"/>
            </a:br>
            <a:r>
              <a:rPr lang="zh-CN" altLang="en-US" sz="1800" b="0" dirty="0">
                <a:solidFill>
                  <a:srgbClr val="1F497D"/>
                </a:solidFill>
              </a:rPr>
              <a:t>公司开发了一套完整的工作产品，并应用于质量保证。</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1" dirty="0"/>
          </a:p>
        </p:txBody>
      </p:sp>
    </p:spTree>
    <p:extLst>
      <p:ext uri="{BB962C8B-B14F-4D97-AF65-F5344CB8AC3E}">
        <p14:creationId xmlns:p14="http://schemas.microsoft.com/office/powerpoint/2010/main" val="3357685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63296" y="1480371"/>
            <a:ext cx="11265408" cy="1467068"/>
          </a:xfrm>
          <a:prstGeom prst="rect">
            <a:avLst/>
          </a:prstGeom>
          <a:noFill/>
        </p:spPr>
        <p:txBody>
          <a:bodyPr wrap="square" rtlCol="0">
            <a:spAutoFit/>
          </a:bodyPr>
          <a:lstStyle/>
          <a:p>
            <a:r>
              <a:rPr lang="en-US" sz="1800" b="1" dirty="0"/>
              <a:t>Intent: </a:t>
            </a:r>
            <a:r>
              <a:rPr lang="en-US" sz="1800" dirty="0"/>
              <a:t>Integrate and deliver the solution that addresses functionality and quality requirements.</a:t>
            </a:r>
            <a:br>
              <a:rPr lang="en-US" sz="1800" dirty="0"/>
            </a:br>
            <a:r>
              <a:rPr lang="zh-CN" altLang="en-US" sz="1800" dirty="0">
                <a:solidFill>
                  <a:srgbClr val="1F497D"/>
                </a:solidFill>
              </a:rPr>
              <a:t>集成并交付满足功能和质量需求的解决方案。 </a:t>
            </a:r>
            <a:endParaRPr lang="en-US" sz="1800" dirty="0">
              <a:solidFill>
                <a:srgbClr val="1F497D"/>
              </a:solidFill>
            </a:endParaRPr>
          </a:p>
          <a:p>
            <a:r>
              <a:rPr lang="en-US" sz="1800" b="1" dirty="0"/>
              <a:t>Value:</a:t>
            </a:r>
            <a:r>
              <a:rPr lang="en-US" sz="1800" dirty="0"/>
              <a:t> Increases customers’ satisfaction by giving them a solution that meets or exceeds their functionality and quality requirements.</a:t>
            </a:r>
            <a:br>
              <a:rPr lang="en-US" sz="1800" dirty="0"/>
            </a:br>
            <a:r>
              <a:rPr lang="zh-CN" altLang="en-US" sz="1800" dirty="0">
                <a:solidFill>
                  <a:srgbClr val="1F497D"/>
                </a:solidFill>
              </a:rPr>
              <a:t>通过提供达到或超过其功能和质量要求的解决方案来提高客户的满意度。</a:t>
            </a:r>
            <a:endParaRPr lang="en-US" sz="1800" dirty="0">
              <a:solidFill>
                <a:srgbClr val="1F497D"/>
              </a:solidFill>
            </a:endParaRPr>
          </a:p>
        </p:txBody>
      </p:sp>
      <p:sp>
        <p:nvSpPr>
          <p:cNvPr id="10" name="Content Placeholder 9">
            <a:extLst>
              <a:ext uri="{FF2B5EF4-FFF2-40B4-BE49-F238E27FC236}">
                <a16:creationId xmlns:a16="http://schemas.microsoft.com/office/drawing/2014/main" id="{70B72034-87E2-1744-8D9B-DAAEC08D335C}"/>
              </a:ext>
            </a:extLst>
          </p:cNvPr>
          <p:cNvSpPr txBox="1">
            <a:spLocks noGrp="1"/>
          </p:cNvSpPr>
          <p:nvPr>
            <p:ph idx="13"/>
          </p:nvPr>
        </p:nvSpPr>
        <p:spPr>
          <a:xfrm>
            <a:off x="484632" y="3097359"/>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very good understanding and execution of the product integration strategy is demonstrated.</a:t>
            </a:r>
            <a:br>
              <a:rPr lang="en-US" sz="1800" b="0" dirty="0"/>
            </a:br>
            <a:r>
              <a:rPr lang="zh-CN" altLang="en-US" sz="1800" b="0" dirty="0">
                <a:solidFill>
                  <a:srgbClr val="1F497D"/>
                </a:solidFill>
              </a:rPr>
              <a:t>公司展示了对产品集成策略的很好的理解和执行。</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894669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834390"/>
            <a:ext cx="10021824"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a:t>
            </a:r>
            <a:r>
              <a:rPr lang="en-US" dirty="0" err="1"/>
              <a:t>RDM</a:t>
            </a:r>
            <a:r>
              <a:rPr lang="en-US" dirty="0"/>
              <a:t>)</a:t>
            </a:r>
            <a:br>
              <a:rPr lang="en-US" dirty="0"/>
            </a:br>
            <a:r>
              <a:rPr lang="zh-CN" altLang="en-US" dirty="0">
                <a:solidFill>
                  <a:srgbClr val="1F497D"/>
                </a:solidFill>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630403"/>
            <a:ext cx="11265408" cy="1467068"/>
          </a:xfrm>
          <a:prstGeom prst="rect">
            <a:avLst/>
          </a:prstGeom>
          <a:noFill/>
        </p:spPr>
        <p:txBody>
          <a:bodyPr wrap="square" rtlCol="0">
            <a:spAutoFit/>
          </a:bodyPr>
          <a:lstStyle/>
          <a:p>
            <a:r>
              <a:rPr lang="en-US" sz="1800" b="1" dirty="0"/>
              <a:t>Intent: </a:t>
            </a:r>
            <a:r>
              <a:rPr lang="en-US" sz="1800" dirty="0"/>
              <a:t>Elicit requirements, ensure common understanding by stakeholders, and align requirements, plans, and work products.</a:t>
            </a:r>
            <a:br>
              <a:rPr lang="en-US" sz="1800" dirty="0"/>
            </a:br>
            <a:r>
              <a:rPr lang="zh-CN" altLang="en-US" sz="1800" dirty="0">
                <a:solidFill>
                  <a:srgbClr val="1F497D"/>
                </a:solidFill>
              </a:rPr>
              <a:t>导出需求，确保干系人取得一致理解，并调整需求、计划和工作产品。 </a:t>
            </a:r>
            <a:endParaRPr lang="en-US" sz="1800" dirty="0">
              <a:solidFill>
                <a:srgbClr val="1F497D"/>
              </a:solidFill>
            </a:endParaRPr>
          </a:p>
          <a:p>
            <a:r>
              <a:rPr lang="en-US" sz="1800" b="1" dirty="0"/>
              <a:t>Value:</a:t>
            </a:r>
            <a:r>
              <a:rPr lang="en-US" sz="1800" dirty="0"/>
              <a:t> Ensures that customers’ needs and expectations are satisfied.</a:t>
            </a:r>
            <a:br>
              <a:rPr lang="en-US" sz="1800" dirty="0"/>
            </a:br>
            <a:r>
              <a:rPr lang="zh-CN" altLang="en-US" sz="1800" dirty="0">
                <a:solidFill>
                  <a:srgbClr val="1F497D"/>
                </a:solidFill>
              </a:rPr>
              <a:t>确保客户的需求和期望得到满足。 </a:t>
            </a:r>
            <a:endParaRPr lang="en-US" sz="1800" dirty="0">
              <a:solidFill>
                <a:srgbClr val="1F497D"/>
              </a:solidFill>
            </a:endParaRPr>
          </a:p>
        </p:txBody>
      </p:sp>
      <p:sp>
        <p:nvSpPr>
          <p:cNvPr id="10" name="Content Placeholder 9">
            <a:extLst>
              <a:ext uri="{FF2B5EF4-FFF2-40B4-BE49-F238E27FC236}">
                <a16:creationId xmlns:a16="http://schemas.microsoft.com/office/drawing/2014/main" id="{86B4C1F1-7B5B-304F-95C1-FA6328A3137D}"/>
              </a:ext>
            </a:extLst>
          </p:cNvPr>
          <p:cNvSpPr txBox="1">
            <a:spLocks noGrp="1"/>
          </p:cNvSpPr>
          <p:nvPr>
            <p:ph idx="13"/>
          </p:nvPr>
        </p:nvSpPr>
        <p:spPr>
          <a:xfrm>
            <a:off x="463296" y="3317169"/>
            <a:ext cx="11265408" cy="222932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1383232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latin typeface="+mn-ea"/>
                <a:ea typeface="+mn-ea"/>
              </a:rPr>
              <a:t>评估概述</a:t>
            </a:r>
            <a:endParaRPr lang="en-US" b="1" dirty="0">
              <a:latin typeface="+mn-lt"/>
            </a:endParaRPr>
          </a:p>
        </p:txBody>
      </p:sp>
    </p:spTree>
    <p:extLst>
      <p:ext uri="{BB962C8B-B14F-4D97-AF65-F5344CB8AC3E}">
        <p14:creationId xmlns:p14="http://schemas.microsoft.com/office/powerpoint/2010/main" val="15709322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9" y="93743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566144"/>
            <a:ext cx="11265408" cy="1217769"/>
          </a:xfrm>
          <a:prstGeom prst="rect">
            <a:avLst/>
          </a:prstGeom>
          <a:noFill/>
        </p:spPr>
        <p:txBody>
          <a:bodyPr wrap="square" rtlCol="0">
            <a:spAutoFit/>
          </a:bodyPr>
          <a:lstStyle/>
          <a:p>
            <a:r>
              <a:rPr lang="en-US" sz="1800" b="1" dirty="0"/>
              <a:t>Intent: </a:t>
            </a:r>
            <a:r>
              <a:rPr lang="en-US" sz="1800" dirty="0"/>
              <a:t>Identify, record, analyze, and manage potential risks or opportunities.</a:t>
            </a:r>
            <a:br>
              <a:rPr lang="en-US" sz="1800" dirty="0"/>
            </a:br>
            <a:r>
              <a:rPr lang="zh-CN" altLang="en-US" sz="1800" dirty="0">
                <a:solidFill>
                  <a:srgbClr val="1F497D"/>
                </a:solidFill>
              </a:rPr>
              <a:t>识别、记录、分析和管理潜在的风险或机会。</a:t>
            </a:r>
            <a:endParaRPr lang="en-US" sz="1800" dirty="0">
              <a:solidFill>
                <a:srgbClr val="1F497D"/>
              </a:solidFill>
              <a:effectLst/>
            </a:endParaRPr>
          </a:p>
          <a:p>
            <a:r>
              <a:rPr lang="en-US" sz="1800" b="1" dirty="0"/>
              <a:t>Value:</a:t>
            </a:r>
            <a:r>
              <a:rPr lang="en-US" sz="1800" dirty="0"/>
              <a:t> Mitigate adverse impacts or capitalize on positive impacts to increase the likelihood of meeting objectives.</a:t>
            </a:r>
            <a:br>
              <a:rPr lang="en-US" sz="1800" dirty="0"/>
            </a:br>
            <a:r>
              <a:rPr lang="zh-CN" altLang="en-US" sz="1800" dirty="0">
                <a:solidFill>
                  <a:srgbClr val="1F497D"/>
                </a:solidFill>
              </a:rPr>
              <a:t>缓解不利影响或充分利用积极影响来提高实现目标的可能性。</a:t>
            </a:r>
            <a:endParaRPr lang="en-US" sz="1800" dirty="0">
              <a:solidFill>
                <a:srgbClr val="1F497D"/>
              </a:solidFill>
            </a:endParaRPr>
          </a:p>
        </p:txBody>
      </p:sp>
      <p:sp>
        <p:nvSpPr>
          <p:cNvPr id="10" name="Content Placeholder 9">
            <a:extLst>
              <a:ext uri="{FF2B5EF4-FFF2-40B4-BE49-F238E27FC236}">
                <a16:creationId xmlns:a16="http://schemas.microsoft.com/office/drawing/2014/main" id="{EE7CC6EC-0801-EC45-BE62-C457A7F7AB7E}"/>
              </a:ext>
            </a:extLst>
          </p:cNvPr>
          <p:cNvSpPr txBox="1">
            <a:spLocks noGrp="1"/>
          </p:cNvSpPr>
          <p:nvPr>
            <p:ph idx="13"/>
          </p:nvPr>
        </p:nvSpPr>
        <p:spPr>
          <a:xfrm>
            <a:off x="466344" y="3062528"/>
            <a:ext cx="11265408" cy="3226524"/>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Certain risk management plans did not incorporate information specific to strategy which is used to guide the risk and management activities. (3.3)</a:t>
            </a:r>
            <a:br>
              <a:rPr lang="en-US" sz="1800" b="0" dirty="0"/>
            </a:br>
            <a:r>
              <a:rPr lang="zh-CN" altLang="en-US" sz="1800" b="0" dirty="0">
                <a:solidFill>
                  <a:srgbClr val="1F497D"/>
                </a:solidFill>
              </a:rPr>
              <a:t>某些风险和管理计划未包含特定用于指导风险和管理活动的策略信息。</a:t>
            </a:r>
            <a:endParaRPr lang="en-ZA" altLang="zh-CN" sz="1800" b="0" dirty="0">
              <a:solidFill>
                <a:srgbClr val="1F497D"/>
              </a:solidFill>
            </a:endParaRPr>
          </a:p>
          <a:p>
            <a:pPr marL="342900" indent="-342900">
              <a:buFont typeface="Arial" panose="020B0604020202020204" pitchFamily="34" charset="0"/>
              <a:buChar char="•"/>
            </a:pPr>
            <a:r>
              <a:rPr lang="en-US" sz="1800" b="0" dirty="0"/>
              <a:t>Risk management is effective. However opportunity management activities are not clearly defined to ensure effective implementation. (3.5)</a:t>
            </a:r>
            <a:br>
              <a:rPr lang="en-US" sz="1800" b="0" dirty="0"/>
            </a:br>
            <a:r>
              <a:rPr lang="zh-CN" altLang="en-US" sz="1800" b="0" dirty="0">
                <a:solidFill>
                  <a:srgbClr val="1F497D"/>
                </a:solidFill>
              </a:rPr>
              <a:t>风险管理是有效的。 但是，没有明确定义机会管理活动以确保有效实施。</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7F3131-5894-1B4E-8D88-53293B77E805}"/>
              </a:ext>
            </a:extLst>
          </p:cNvPr>
          <p:cNvSpPr>
            <a:spLocks noGrp="1"/>
          </p:cNvSpPr>
          <p:nvPr>
            <p:ph idx="13"/>
          </p:nvPr>
        </p:nvSpPr>
        <p:spPr>
          <a:xfrm>
            <a:off x="484632" y="2936925"/>
            <a:ext cx="11265408" cy="3097485"/>
          </a:xfrm>
        </p:spPr>
        <p:txBody>
          <a:bodyPr>
            <a:noAutofit/>
          </a:bodyPr>
          <a:lstStyle/>
          <a:p>
            <a:r>
              <a:rPr lang="en-US" sz="1800" dirty="0"/>
              <a:t>Strengths</a:t>
            </a:r>
            <a:r>
              <a:rPr lang="ja-JP" altLang="en-US" sz="1800" dirty="0"/>
              <a:t>强项</a:t>
            </a:r>
            <a:r>
              <a:rPr lang="en-US" altLang="ja-JP" sz="1800" dirty="0"/>
              <a:t>:</a:t>
            </a:r>
            <a:endParaRPr lang="en-US" sz="1800" dirty="0"/>
          </a:p>
          <a:p>
            <a:pPr marL="342900" indent="-342900">
              <a:buFont typeface="Arial" panose="020B0604020202020204" pitchFamily="34" charset="0"/>
              <a:buChar char="•"/>
            </a:pPr>
            <a:r>
              <a:rPr lang="en-US" sz="1800" b="0" dirty="0"/>
              <a:t>Good use is made of industry best practice design methods and techniques.</a:t>
            </a:r>
            <a:br>
              <a:rPr lang="en-US" sz="1800" b="0" dirty="0"/>
            </a:br>
            <a:r>
              <a:rPr lang="zh-CN" altLang="en-US" sz="1800" b="0" dirty="0">
                <a:solidFill>
                  <a:srgbClr val="1F497D"/>
                </a:solidFill>
              </a:rPr>
              <a:t>充分利用了行业最佳实践的设计方法和技术。</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466407"/>
            <a:ext cx="11265408" cy="1217769"/>
          </a:xfrm>
          <a:prstGeom prst="rect">
            <a:avLst/>
          </a:prstGeom>
          <a:noFill/>
        </p:spPr>
        <p:txBody>
          <a:bodyPr wrap="square" rtlCol="0">
            <a:spAutoFit/>
          </a:bodyPr>
          <a:lstStyle/>
          <a:p>
            <a:r>
              <a:rPr lang="en-US" sz="1800" b="1" dirty="0"/>
              <a:t>Intent: </a:t>
            </a:r>
            <a:r>
              <a:rPr lang="en-US" sz="1800" dirty="0"/>
              <a:t>Design and build solutions that meet customer requirements.</a:t>
            </a:r>
            <a:br>
              <a:rPr lang="en-US" sz="1800" dirty="0"/>
            </a:br>
            <a:r>
              <a:rPr lang="zh-CN" altLang="en-US" sz="1800" dirty="0">
                <a:solidFill>
                  <a:srgbClr val="1F497D"/>
                </a:solidFill>
              </a:rPr>
              <a:t>设计和构建满足客户需求的解决方案。 </a:t>
            </a:r>
            <a:endParaRPr lang="en-US" sz="1800" dirty="0">
              <a:solidFill>
                <a:srgbClr val="1F497D"/>
              </a:solidFill>
              <a:effectLst/>
            </a:endParaRPr>
          </a:p>
          <a:p>
            <a:r>
              <a:rPr lang="en-US" sz="1800" b="1" dirty="0"/>
              <a:t>Value:</a:t>
            </a:r>
            <a:r>
              <a:rPr lang="en-US" sz="1800" dirty="0"/>
              <a:t> Provides a cost-effective design and solution that meets customer requirements and reduces rework.</a:t>
            </a:r>
            <a:br>
              <a:rPr lang="en-US" sz="1800" dirty="0"/>
            </a:br>
            <a:r>
              <a:rPr lang="zh-CN" altLang="en-US" sz="1800" dirty="0">
                <a:solidFill>
                  <a:srgbClr val="1F497D"/>
                </a:solidFill>
              </a:rPr>
              <a:t>提供高效的设计和解决方案，以满足客户需求并且减少返工。</a:t>
            </a:r>
            <a:endParaRPr lang="en-US" sz="180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A4456FA-68FD-7444-B3F5-4132B6052993}"/>
              </a:ext>
            </a:extLst>
          </p:cNvPr>
          <p:cNvSpPr>
            <a:spLocks noGrp="1"/>
          </p:cNvSpPr>
          <p:nvPr>
            <p:ph idx="13"/>
          </p:nvPr>
        </p:nvSpPr>
        <p:spPr>
          <a:xfrm>
            <a:off x="466344" y="3552531"/>
            <a:ext cx="11265408" cy="3097485"/>
          </a:xfrm>
        </p:spPr>
        <p:txBody>
          <a:bodyPr>
            <a:normAutofit/>
          </a:bodyPr>
          <a:lstStyle/>
          <a:p>
            <a:r>
              <a:rPr lang="en-US" sz="1800" dirty="0"/>
              <a:t>Strengths</a:t>
            </a:r>
            <a:r>
              <a:rPr lang="ja-JP" altLang="en-US" sz="1800" dirty="0">
                <a:solidFill>
                  <a:srgbClr val="1F497D"/>
                </a:solidFill>
                <a:latin typeface="宋体" panose="02010600030101010101" pitchFamily="2" charset="-122"/>
                <a:ea typeface="宋体" panose="02010600030101010101" pitchFamily="2" charset="-122"/>
              </a:rPr>
              <a:t>强项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r>
              <a:rPr lang="en-US" sz="1800" b="0" dirty="0">
                <a:solidFill>
                  <a:srgbClr val="1F497D"/>
                </a:solidFill>
              </a:rPr>
              <a:t> </a:t>
            </a:r>
            <a:endParaRPr lang="ja-JP" altLang="en-US" sz="1800" b="0" dirty="0">
              <a:solidFill>
                <a:srgbClr val="1F497D"/>
              </a:solidFill>
            </a:endParaRPr>
          </a:p>
          <a:p>
            <a:endParaRPr lang="en-US" sz="1800" dirty="0"/>
          </a:p>
          <a:p>
            <a:r>
              <a:rPr lang="en-US" sz="1800" dirty="0"/>
              <a:t>Weaknesses</a:t>
            </a:r>
            <a:r>
              <a:rPr lang="ja-JP" altLang="en-US" sz="1800" dirty="0">
                <a:solidFill>
                  <a:srgbClr val="1F497D"/>
                </a:solidFill>
                <a:effectLst/>
                <a:latin typeface="宋体" panose="02010600030101010101" pitchFamily="2" charset="-122"/>
                <a:ea typeface="宋体" panose="02010600030101010101" pitchFamily="2" charset="-122"/>
              </a:rPr>
              <a:t>弱点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a:t>
            </a:r>
            <a:r>
              <a:rPr lang="en-US" sz="3200" dirty="0" err="1"/>
              <a:t>VV</a:t>
            </a:r>
            <a:r>
              <a:rPr lang="en-US" sz="3200" dirty="0"/>
              <a:t>) </a:t>
            </a:r>
            <a:r>
              <a:rPr lang="ja-JP" altLang="en-US" sz="3200" dirty="0">
                <a:solidFill>
                  <a:srgbClr val="1F497D"/>
                </a:solidFill>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463040"/>
            <a:ext cx="11265408" cy="1965666"/>
          </a:xfrm>
          <a:prstGeom prst="rect">
            <a:avLst/>
          </a:prstGeom>
          <a:noFill/>
        </p:spPr>
        <p:txBody>
          <a:bodyPr wrap="square" rtlCol="0">
            <a:spAutoFit/>
          </a:bodyPr>
          <a:lstStyle/>
          <a:p>
            <a:r>
              <a:rPr lang="en-US" sz="1800" b="1" dirty="0"/>
              <a:t>Intent: </a:t>
            </a:r>
            <a:r>
              <a:rPr lang="en-US" sz="1800" dirty="0"/>
              <a:t>Verification and validation includes activities that confirm selected solutions and components meet their requirements, and validate selected solutions and components fulfill their intended use in their target environment.</a:t>
            </a:r>
            <a:br>
              <a:rPr lang="en-US" sz="1800" dirty="0"/>
            </a:br>
            <a:r>
              <a:rPr lang="zh-CN" altLang="en-US" sz="1800" dirty="0">
                <a:solidFill>
                  <a:srgbClr val="1F497D"/>
                </a:solidFill>
              </a:rPr>
              <a:t>验证和确认包括以下活动、确认选定的解决方案和组件是否满足需求、证明选定的解决方案和组件在目标环境下是否能实现其预期用途</a:t>
            </a:r>
            <a:endParaRPr lang="en-US" sz="1800" dirty="0">
              <a:solidFill>
                <a:srgbClr val="1F497D"/>
              </a:solidFill>
            </a:endParaRPr>
          </a:p>
          <a:p>
            <a:r>
              <a:rPr lang="en-US" sz="1800" b="1" dirty="0"/>
              <a:t>Value:</a:t>
            </a:r>
            <a:r>
              <a:rPr lang="en-US" sz="1800" dirty="0"/>
              <a:t> Verification and validation of selected solutions and components throughout the project increases the likelihood that the solution will satisfy the customer.</a:t>
            </a:r>
            <a:br>
              <a:rPr lang="en-US" sz="1800" dirty="0"/>
            </a:br>
            <a:r>
              <a:rPr lang="zh-CN" altLang="en-US" sz="1800" dirty="0">
                <a:solidFill>
                  <a:srgbClr val="1F497D"/>
                </a:solidFill>
              </a:rPr>
              <a:t>在整个项目过程中对选定的解决方案和组件进行验证和确认可以提高解决方案满足客户需求的可能性。</a:t>
            </a:r>
            <a:endParaRPr lang="en-US" sz="180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82510" y="1113693"/>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413837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2000" dirty="0">
                <a:latin typeface="+mn-lt"/>
              </a:rPr>
              <a:t>It has been a pleasure working with you over the recent past. We are now looking forward to present the preliminary findings to you for your validation.</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很荣幸这段时间与您共事，现在向您展示初步结果，供您确认</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84755B69-BFB3-4DF9-9DCE-0371AA3E46D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0926" y="112298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41871355-1312-45A2-8E6A-04F7CB8C025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120058" y="112855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1C931E23-301D-469B-BF90-4C5ECB96068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90820" y="113793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BDA7A5F8-ADC2-4BFD-A075-8392E7EC5FC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409394" y="199489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A649E791-D552-40F4-B8C4-7515DD97AB67}"/>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59671" y="202793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E33EAABC-2899-48E0-96A0-0C07D8FFD715}"/>
              </a:ext>
            </a:extLst>
          </p:cNvPr>
          <p:cNvPicPr>
            <a:picLocks noChangeAspect="1"/>
          </p:cNvPicPr>
          <p:nvPr/>
        </p:nvPicPr>
        <p:blipFill>
          <a:blip r:embed="rId20"/>
          <a:stretch>
            <a:fillRect/>
          </a:stretch>
        </p:blipFill>
        <p:spPr>
          <a:xfrm>
            <a:off x="5706358" y="1120228"/>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6ED03CC8-9FAC-401B-81FE-D38E6380CEE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8402" y="113793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362ED00E-C545-4B39-9A0D-F02600F5740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7231" y="1122988"/>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27F450A7-29A6-453C-AA30-1D943F81760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986718" y="2033186"/>
            <a:ext cx="1233910" cy="681927"/>
          </a:xfrm>
          <a:prstGeom prst="rect">
            <a:avLst/>
          </a:prstGeom>
        </p:spPr>
      </p:pic>
      <p:pic>
        <p:nvPicPr>
          <p:cNvPr id="53" name="Picture 52">
            <a:extLst>
              <a:ext uri="{FF2B5EF4-FFF2-40B4-BE49-F238E27FC236}">
                <a16:creationId xmlns:a16="http://schemas.microsoft.com/office/drawing/2014/main" id="{7A8360C1-1D66-48B8-BE45-A6842C07D84A}"/>
              </a:ext>
            </a:extLst>
          </p:cNvPr>
          <p:cNvPicPr>
            <a:picLocks noChangeAspect="1"/>
          </p:cNvPicPr>
          <p:nvPr/>
        </p:nvPicPr>
        <p:blipFill>
          <a:blip r:embed="rId24"/>
          <a:stretch>
            <a:fillRect/>
          </a:stretch>
        </p:blipFill>
        <p:spPr>
          <a:xfrm>
            <a:off x="3794834" y="1994893"/>
            <a:ext cx="1264745" cy="735807"/>
          </a:xfrm>
          <a:prstGeom prst="rect">
            <a:avLst/>
          </a:prstGeom>
        </p:spPr>
      </p:pic>
      <p:pic>
        <p:nvPicPr>
          <p:cNvPr id="54" name="Picture 2" descr="Flag of the United Arab Emirates.svg">
            <a:extLst>
              <a:ext uri="{FF2B5EF4-FFF2-40B4-BE49-F238E27FC236}">
                <a16:creationId xmlns:a16="http://schemas.microsoft.com/office/drawing/2014/main" id="{523E9192-CCFB-4236-AFA3-A604A905216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180271" y="201320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err="1"/>
              <a:t>DEMIXIUM</a:t>
            </a:r>
            <a:r>
              <a:rPr lang="en-ZA" dirty="0"/>
              <a:t>™</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err="1"/>
              <a:t>Demixium</a:t>
            </a:r>
            <a:r>
              <a:rPr lang="en-ZA" dirty="0"/>
              <a:t>™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err="1">
                <a:hlinkClick r:id="rId3"/>
              </a:rPr>
              <a:t>www.demixium.com</a:t>
            </a:r>
            <a:endParaRPr lang="en-ZA" sz="1600" dirty="0"/>
          </a:p>
          <a:p>
            <a:pPr algn="ctr"/>
            <a:r>
              <a:rPr lang="en-ZA" sz="1600" b="0" i="0" dirty="0">
                <a:solidFill>
                  <a:srgbClr val="000000"/>
                </a:solidFill>
                <a:effectLst/>
                <a:latin typeface="Open Sans"/>
              </a:rPr>
              <a:t>Knowledge | Performance | Results</a:t>
            </a:r>
            <a:endParaRPr lang="en-ZA" sz="1600" dirty="0"/>
          </a:p>
        </p:txBody>
      </p:sp>
      <p:sp>
        <p:nvSpPr>
          <p:cNvPr id="9" name="TextBox 8">
            <a:extLst>
              <a:ext uri="{FF2B5EF4-FFF2-40B4-BE49-F238E27FC236}">
                <a16:creationId xmlns:a16="http://schemas.microsoft.com/office/drawing/2014/main" id="{3EA1053D-BE9F-42FC-AB51-39656B2078F3}"/>
              </a:ext>
            </a:extLst>
          </p:cNvPr>
          <p:cNvSpPr txBox="1"/>
          <p:nvPr/>
        </p:nvSpPr>
        <p:spPr>
          <a:xfrm>
            <a:off x="7622694" y="2905590"/>
            <a:ext cx="2719052" cy="2308324"/>
          </a:xfrm>
          <a:prstGeom prst="rect">
            <a:avLst/>
          </a:prstGeom>
          <a:noFill/>
        </p:spPr>
        <p:txBody>
          <a:bodyPr wrap="square" rtlCol="0">
            <a:spAutoFit/>
          </a:bodyPr>
          <a:lstStyle/>
          <a:p>
            <a:pPr algn="ctr"/>
            <a:r>
              <a:rPr lang="en-ZA" dirty="0" err="1"/>
              <a:t>Demixium</a:t>
            </a:r>
            <a:r>
              <a:rPr lang="en-ZA" dirty="0"/>
              <a:t> is a collection of best practices to assess an organisation across a variety of domains and best practice models. It is available for free use under the MIT free use license agreement. </a:t>
            </a:r>
          </a:p>
        </p:txBody>
      </p:sp>
    </p:spTree>
    <p:extLst>
      <p:ext uri="{BB962C8B-B14F-4D97-AF65-F5344CB8AC3E}">
        <p14:creationId xmlns:p14="http://schemas.microsoft.com/office/powerpoint/2010/main" val="4131513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904798"/>
            <a:ext cx="9296400" cy="54198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7200" y="4114800"/>
            <a:ext cx="16764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About Preliminary Findings</a:t>
            </a:r>
          </a:p>
        </p:txBody>
      </p:sp>
      <p:sp>
        <p:nvSpPr>
          <p:cNvPr id="3" name="Content Placeholder 2"/>
          <p:cNvSpPr>
            <a:spLocks noGrp="1"/>
          </p:cNvSpPr>
          <p:nvPr>
            <p:ph idx="1"/>
          </p:nvPr>
        </p:nvSpPr>
        <p:spPr/>
        <p:txBody>
          <a:bodyPr>
            <a:normAutofit/>
          </a:bodyPr>
          <a:lstStyle/>
          <a:p>
            <a:r>
              <a:rPr lang="en-ZA" sz="1800" dirty="0"/>
              <a:t>These are the preliminary findings. They are not the final findings. We encourage you to provide feedback on what is presented.</a:t>
            </a:r>
            <a:br>
              <a:rPr lang="en-ZA" sz="1800" dirty="0"/>
            </a:br>
            <a:r>
              <a:rPr lang="ja-JP" altLang="en-US" sz="1800" dirty="0">
                <a:solidFill>
                  <a:srgbClr val="1F497D"/>
                </a:solidFill>
                <a:latin typeface="宋体" panose="02010600030101010101" pitchFamily="2" charset="-122"/>
                <a:ea typeface="宋体" panose="02010600030101010101" pitchFamily="2" charset="-122"/>
              </a:rPr>
              <a:t>我们现在所进行的是初步发现，还没有到最终发布阶段，</a:t>
            </a:r>
            <a:r>
              <a:rPr lang="zh-CN" altLang="ja-JP" sz="1800" dirty="0">
                <a:solidFill>
                  <a:srgbClr val="1F497D"/>
                </a:solidFill>
                <a:latin typeface="宋体" panose="02010600030101010101" pitchFamily="2" charset="-122"/>
                <a:ea typeface="宋体" panose="02010600030101010101" pitchFamily="2" charset="-122"/>
              </a:rPr>
              <a:t>欢迎你们对</a:t>
            </a:r>
            <a:r>
              <a:rPr lang="ja-JP" altLang="en-US" sz="1800" dirty="0">
                <a:solidFill>
                  <a:srgbClr val="1F497D"/>
                </a:solidFill>
                <a:latin typeface="宋体" panose="02010600030101010101" pitchFamily="2" charset="-122"/>
                <a:ea typeface="宋体" panose="02010600030101010101" pitchFamily="2" charset="-122"/>
              </a:rPr>
              <a:t>发现</a:t>
            </a:r>
            <a:r>
              <a:rPr lang="zh-CN" altLang="ja-JP" sz="1800" dirty="0">
                <a:solidFill>
                  <a:srgbClr val="1F497D"/>
                </a:solidFill>
                <a:latin typeface="宋体" panose="02010600030101010101" pitchFamily="2" charset="-122"/>
                <a:ea typeface="宋体" panose="02010600030101010101" pitchFamily="2" charset="-122"/>
              </a:rPr>
              <a:t>结果</a:t>
            </a:r>
            <a:r>
              <a:rPr lang="ja-JP" altLang="en-US" sz="1800" dirty="0">
                <a:solidFill>
                  <a:srgbClr val="1F497D"/>
                </a:solidFill>
                <a:latin typeface="宋体" panose="02010600030101010101" pitchFamily="2" charset="-122"/>
                <a:ea typeface="宋体" panose="02010600030101010101" pitchFamily="2" charset="-122"/>
              </a:rPr>
              <a:t>提供反馈</a:t>
            </a:r>
          </a:p>
          <a:p>
            <a:r>
              <a:rPr lang="en-ZA" sz="1800" dirty="0"/>
              <a:t>It is a requirement of the CMMI Method Definition Document V2.0 that the presenter reads the findings verbatim.</a:t>
            </a:r>
            <a:br>
              <a:rPr lang="en-ZA" sz="1800" dirty="0"/>
            </a:br>
            <a:r>
              <a:rPr lang="ja-JP" altLang="en-US" sz="1800" dirty="0">
                <a:solidFill>
                  <a:srgbClr val="1F497D"/>
                </a:solidFill>
                <a:latin typeface="宋体" panose="02010600030101010101" pitchFamily="2" charset="-122"/>
                <a:ea typeface="宋体" panose="02010600030101010101" pitchFamily="2" charset="-122"/>
              </a:rPr>
              <a:t>按照</a:t>
            </a:r>
            <a:r>
              <a:rPr lang="en-ZA" sz="1800" dirty="0">
                <a:solidFill>
                  <a:srgbClr val="1F497D"/>
                </a:solidFill>
                <a:latin typeface="宋体" panose="02010600030101010101" pitchFamily="2" charset="-122"/>
                <a:ea typeface="宋体" panose="02010600030101010101" pitchFamily="2" charset="-122"/>
              </a:rPr>
              <a:t>CMMI </a:t>
            </a:r>
            <a:r>
              <a:rPr lang="ja-JP" altLang="en-US" sz="1800" dirty="0">
                <a:solidFill>
                  <a:srgbClr val="1F497D"/>
                </a:solidFill>
                <a:latin typeface="宋体" panose="02010600030101010101" pitchFamily="2" charset="-122"/>
                <a:ea typeface="宋体" panose="02010600030101010101" pitchFamily="2" charset="-122"/>
              </a:rPr>
              <a:t>方法定义文档</a:t>
            </a:r>
            <a:r>
              <a:rPr lang="en-US" altLang="ja-JP" sz="1800" dirty="0">
                <a:solidFill>
                  <a:srgbClr val="1F497D"/>
                </a:solidFill>
                <a:latin typeface="宋体" panose="02010600030101010101" pitchFamily="2" charset="-122"/>
                <a:ea typeface="宋体" panose="02010600030101010101" pitchFamily="2" charset="-122"/>
              </a:rPr>
              <a:t> V2.0 </a:t>
            </a:r>
            <a:r>
              <a:rPr lang="ja-JP" altLang="en-US" sz="1800" dirty="0">
                <a:solidFill>
                  <a:srgbClr val="1F497D"/>
                </a:solidFill>
                <a:latin typeface="宋体" panose="02010600030101010101" pitchFamily="2" charset="-122"/>
                <a:ea typeface="宋体" panose="02010600030101010101" pitchFamily="2" charset="-122"/>
              </a:rPr>
              <a:t>的要求，我们</a:t>
            </a:r>
            <a:r>
              <a:rPr lang="zh-CN" altLang="en-US" sz="1800" dirty="0">
                <a:solidFill>
                  <a:srgbClr val="1F497D"/>
                </a:solidFill>
                <a:latin typeface="宋体" panose="02010600030101010101" pitchFamily="2" charset="-122"/>
                <a:ea typeface="宋体" panose="02010600030101010101" pitchFamily="2" charset="-122"/>
              </a:rPr>
              <a:t>需要以</a:t>
            </a:r>
            <a:r>
              <a:rPr lang="ja-JP" altLang="en-US" sz="1800" dirty="0">
                <a:solidFill>
                  <a:srgbClr val="1F497D"/>
                </a:solidFill>
                <a:latin typeface="宋体" panose="02010600030101010101" pitchFamily="2" charset="-122"/>
                <a:ea typeface="宋体" panose="02010600030101010101" pitchFamily="2" charset="-122"/>
              </a:rPr>
              <a:t>文字</a:t>
            </a:r>
            <a:r>
              <a:rPr lang="zh-CN" altLang="en-US" sz="1800" dirty="0">
                <a:solidFill>
                  <a:srgbClr val="1F497D"/>
                </a:solidFill>
                <a:latin typeface="宋体" panose="02010600030101010101" pitchFamily="2" charset="-122"/>
                <a:ea typeface="宋体" panose="02010600030101010101" pitchFamily="2" charset="-122"/>
              </a:rPr>
              <a:t>形式进行</a:t>
            </a:r>
            <a:r>
              <a:rPr lang="ja-JP" altLang="en-US" sz="1800" dirty="0">
                <a:solidFill>
                  <a:srgbClr val="1F497D"/>
                </a:solidFill>
                <a:latin typeface="宋体" panose="02010600030101010101" pitchFamily="2" charset="-122"/>
                <a:ea typeface="宋体" panose="02010600030101010101" pitchFamily="2" charset="-122"/>
              </a:rPr>
              <a:t>表达</a:t>
            </a:r>
          </a:p>
          <a:p>
            <a:r>
              <a:rPr lang="en-ZA" sz="1800" dirty="0"/>
              <a:t>The appraisal team CANNOT commit to making changes, we will collect your input and evaluate it after the presentation.</a:t>
            </a:r>
            <a:br>
              <a:rPr lang="en-ZA" sz="1800" dirty="0"/>
            </a:br>
            <a:r>
              <a:rPr lang="ja-JP" altLang="en-US" sz="1800" dirty="0">
                <a:solidFill>
                  <a:srgbClr val="1F497D"/>
                </a:solidFill>
                <a:latin typeface="宋体" panose="02010600030101010101" pitchFamily="2" charset="-122"/>
                <a:ea typeface="宋体" panose="02010600030101010101" pitchFamily="2" charset="-122"/>
              </a:rPr>
              <a:t>评估小组成员不能</a:t>
            </a:r>
            <a:r>
              <a:rPr lang="zh-CN" altLang="ja-JP" sz="1800" dirty="0">
                <a:solidFill>
                  <a:srgbClr val="1F497D"/>
                </a:solidFill>
                <a:latin typeface="宋体" panose="02010600030101010101" pitchFamily="2" charset="-122"/>
                <a:ea typeface="宋体" panose="02010600030101010101" pitchFamily="2" charset="-122"/>
              </a:rPr>
              <a:t>向你们</a:t>
            </a:r>
            <a:r>
              <a:rPr lang="ja-JP" altLang="en-US" sz="1800" dirty="0">
                <a:solidFill>
                  <a:srgbClr val="1F497D"/>
                </a:solidFill>
                <a:latin typeface="宋体" panose="02010600030101010101" pitchFamily="2" charset="-122"/>
                <a:ea typeface="宋体" panose="02010600030101010101" pitchFamily="2" charset="-122"/>
              </a:rPr>
              <a:t>承诺对发现进行修改，我们会把你们的反馈记录下来</a:t>
            </a:r>
          </a:p>
          <a:p>
            <a:r>
              <a:rPr lang="en-ZA" sz="1800" dirty="0"/>
              <a:t>Confidentiality and non-attribution remain in effect.</a:t>
            </a:r>
            <a:br>
              <a:rPr lang="en-ZA" sz="1800" dirty="0"/>
            </a:br>
            <a:r>
              <a:rPr lang="ja-JP" altLang="en-US" sz="1800" dirty="0">
                <a:solidFill>
                  <a:srgbClr val="1F497D"/>
                </a:solidFill>
                <a:latin typeface="宋体" panose="02010600030101010101" pitchFamily="2" charset="-122"/>
                <a:ea typeface="宋体" panose="02010600030101010101" pitchFamily="2" charset="-122"/>
              </a:rPr>
              <a:t>保密原则和</a:t>
            </a:r>
            <a:r>
              <a:rPr lang="zh-CN" altLang="ja-JP" sz="1800" dirty="0">
                <a:solidFill>
                  <a:srgbClr val="1F497D"/>
                </a:solidFill>
                <a:latin typeface="宋体" panose="02010600030101010101" pitchFamily="2" charset="-122"/>
                <a:ea typeface="宋体" panose="02010600030101010101" pitchFamily="2" charset="-122"/>
              </a:rPr>
              <a:t>非归因</a:t>
            </a:r>
            <a:r>
              <a:rPr lang="ja-JP" altLang="en-US" sz="1800" dirty="0">
                <a:solidFill>
                  <a:srgbClr val="1F497D"/>
                </a:solidFill>
                <a:latin typeface="宋体" panose="02010600030101010101" pitchFamily="2" charset="-122"/>
                <a:ea typeface="宋体" panose="02010600030101010101" pitchFamily="2" charset="-122"/>
              </a:rPr>
              <a:t>原则依然有效</a:t>
            </a:r>
          </a:p>
          <a:p>
            <a:r>
              <a:rPr lang="en-ZA" sz="1800" dirty="0"/>
              <a:t>Strengths are only noted if they are significant strengths.</a:t>
            </a:r>
            <a:br>
              <a:rPr lang="en-ZA" sz="1800" dirty="0"/>
            </a:br>
            <a:r>
              <a:rPr lang="ja-JP" altLang="en-US" sz="1800" dirty="0">
                <a:solidFill>
                  <a:srgbClr val="1F497D"/>
                </a:solidFill>
                <a:latin typeface="宋体" panose="02010600030101010101" pitchFamily="2" charset="-122"/>
                <a:ea typeface="宋体" panose="02010600030101010101" pitchFamily="2" charset="-122"/>
              </a:rPr>
              <a:t>只有发现特别</a:t>
            </a:r>
            <a:r>
              <a:rPr lang="zh-CN" altLang="ja-JP" sz="1800" dirty="0">
                <a:solidFill>
                  <a:srgbClr val="1F497D"/>
                </a:solidFill>
                <a:latin typeface="宋体" panose="02010600030101010101" pitchFamily="2" charset="-122"/>
                <a:ea typeface="宋体" panose="02010600030101010101" pitchFamily="2" charset="-122"/>
              </a:rPr>
              <a:t>明显</a:t>
            </a:r>
            <a:r>
              <a:rPr lang="ja-JP" altLang="en-US" sz="1800" dirty="0">
                <a:solidFill>
                  <a:srgbClr val="1F497D"/>
                </a:solidFill>
                <a:latin typeface="宋体" panose="02010600030101010101" pitchFamily="2" charset="-122"/>
                <a:ea typeface="宋体" panose="02010600030101010101" pitchFamily="2" charset="-122"/>
              </a:rPr>
              <a:t>的强项时才会反映出来</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562793"/>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chemeClr val="accent1"/>
                </a:solidFill>
              </a:rPr>
              <a:t>远程评估行为准则必须包括以下规则：</a:t>
            </a:r>
            <a:r>
              <a:rPr lang="en-US" altLang="zh-CN" sz="1600" dirty="0">
                <a:solidFill>
                  <a:schemeClr val="accent1"/>
                </a:solidFill>
              </a:rPr>
              <a:t>(</a:t>
            </a:r>
            <a:r>
              <a:rPr lang="en-US" altLang="zh-CN" sz="1600" dirty="0" err="1">
                <a:solidFill>
                  <a:schemeClr val="accent1"/>
                </a:solidFill>
              </a:rPr>
              <a:t>ISACA</a:t>
            </a:r>
            <a:r>
              <a:rPr lang="en-US" altLang="zh-CN" sz="1600" dirty="0">
                <a:solidFill>
                  <a:schemeClr val="accent1"/>
                </a:solidFill>
              </a:rPr>
              <a:t> </a:t>
            </a:r>
            <a:r>
              <a:rPr lang="en-US" altLang="zh-CN" sz="1600" dirty="0" err="1">
                <a:solidFill>
                  <a:schemeClr val="accent1"/>
                </a:solidFill>
              </a:rPr>
              <a:t>MDD</a:t>
            </a:r>
            <a:r>
              <a:rPr lang="en-US" altLang="zh-CN" sz="1600" dirty="0">
                <a:solidFill>
                  <a:schemeClr val="accent1"/>
                </a:solidFill>
              </a:rPr>
              <a:t> v2.2)</a:t>
            </a:r>
            <a:endParaRPr lang="en-ZA" sz="1600" dirty="0">
              <a:solidFill>
                <a:schemeClr val="accent1"/>
              </a:solidFill>
            </a:endParaRPr>
          </a:p>
          <a:p>
            <a:pPr>
              <a:spcBef>
                <a:spcPts val="300"/>
              </a:spcBef>
            </a:pPr>
            <a:r>
              <a:rPr lang="en-ZA" sz="1600" dirty="0"/>
              <a:t>Participate actively in appraisal activities</a:t>
            </a:r>
            <a:br>
              <a:rPr lang="en-ZA" sz="1600" dirty="0"/>
            </a:br>
            <a:r>
              <a:rPr lang="zh-CN" altLang="en-US" sz="1600" dirty="0">
                <a:solidFill>
                  <a:schemeClr val="accent1"/>
                </a:solidFill>
              </a:rPr>
              <a:t>积极参与评估活动。</a:t>
            </a:r>
            <a:endParaRPr lang="en-ZA" altLang="zh-CN" sz="1600" dirty="0">
              <a:solidFill>
                <a:schemeClr val="accent1"/>
              </a:solidFill>
            </a:endParaRPr>
          </a:p>
          <a:p>
            <a:pPr>
              <a:spcBef>
                <a:spcPts val="300"/>
              </a:spcBef>
            </a:pPr>
            <a:r>
              <a:rPr lang="en-ZA" sz="1600" dirty="0"/>
              <a:t>No sleeping, multitasking, etc.</a:t>
            </a:r>
            <a:br>
              <a:rPr lang="en-ZA" sz="1600" dirty="0"/>
            </a:br>
            <a:r>
              <a:rPr lang="zh-CN" altLang="en-US" sz="1600" dirty="0">
                <a:solidFill>
                  <a:schemeClr val="accent1"/>
                </a:solidFill>
              </a:rPr>
              <a:t>不允许睡觉，或进行其他工作等。</a:t>
            </a:r>
            <a:endParaRPr lang="en-ZA" sz="1600" dirty="0">
              <a:solidFill>
                <a:schemeClr val="accent1"/>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chemeClr val="accent1"/>
                </a:solidFill>
              </a:rPr>
              <a:t>为了满足保密需求，除了评估所需的设备和材料外，主任评估师可能不需要其他设备或材料：包括纸质材料，其他笔记本电脑，移动设备等</a:t>
            </a:r>
            <a:r>
              <a:rPr lang="zh-CN" altLang="en-US" sz="1600" dirty="0"/>
              <a:t>。</a:t>
            </a:r>
            <a:endParaRPr lang="en-ZA" sz="1600" dirty="0"/>
          </a:p>
          <a:p>
            <a:pPr>
              <a:spcBef>
                <a:spcPts val="300"/>
              </a:spcBef>
            </a:pPr>
            <a:r>
              <a:rPr lang="en-ZA" sz="1600" dirty="0"/>
              <a:t>One person speaks at a time </a:t>
            </a:r>
            <a:br>
              <a:rPr lang="en-ZA" sz="1600" dirty="0"/>
            </a:br>
            <a:r>
              <a:rPr lang="zh-CN" altLang="en-US" sz="1600" dirty="0">
                <a:solidFill>
                  <a:schemeClr val="accent1"/>
                </a:solidFill>
              </a:rPr>
              <a:t>每次只允许一个人说话。</a:t>
            </a:r>
            <a:endParaRPr lang="en-ZA" sz="1600" dirty="0">
              <a:solidFill>
                <a:schemeClr val="accent1"/>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b="1" dirty="0">
                <a:solidFill>
                  <a:schemeClr val="accent1"/>
                </a:solidFill>
              </a:rPr>
              <a:t>评估师要求时，所有访谈人员需要出示身份证验证身份，身份证由政府发放且附带个人照片。</a:t>
            </a:r>
            <a:endParaRPr lang="en-ZA" sz="1600" b="1" dirty="0">
              <a:solidFill>
                <a:schemeClr val="accent1"/>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chemeClr val="accent1"/>
                </a:solidFill>
              </a:rPr>
              <a:t>其他行为准则：</a:t>
            </a:r>
            <a:endParaRPr lang="en-ZA" sz="1600" dirty="0">
              <a:solidFill>
                <a:schemeClr val="accent1"/>
              </a:solidFill>
            </a:endParaRPr>
          </a:p>
          <a:p>
            <a:pPr>
              <a:spcBef>
                <a:spcPts val="300"/>
              </a:spcBef>
            </a:pPr>
            <a:r>
              <a:rPr lang="en-ZA" sz="1600" dirty="0"/>
              <a:t>Video cameras should be on at all time.</a:t>
            </a:r>
            <a:br>
              <a:rPr lang="en-ZA" sz="1600" dirty="0"/>
            </a:br>
            <a:r>
              <a:rPr lang="zh-CN" altLang="en-US" sz="1600" dirty="0">
                <a:solidFill>
                  <a:schemeClr val="accent1"/>
                </a:solidFill>
              </a:rPr>
              <a:t>摄像机需要一直保持开启状态。</a:t>
            </a:r>
            <a:endParaRPr lang="en-ZA" sz="1600" dirty="0">
              <a:solidFill>
                <a:schemeClr val="accent1"/>
              </a:solidFill>
            </a:endParaRPr>
          </a:p>
        </p:txBody>
      </p:sp>
    </p:spTree>
    <p:extLst>
      <p:ext uri="{BB962C8B-B14F-4D97-AF65-F5344CB8AC3E}">
        <p14:creationId xmlns:p14="http://schemas.microsoft.com/office/powerpoint/2010/main" val="2957226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07B0D7-F930-4230-933E-ABA84959494E}">
  <ds:schemaRefs>
    <ds:schemaRef ds:uri="http://purl.org/dc/terms/"/>
    <ds:schemaRef ds:uri="http://www.w3.org/XML/1998/namespace"/>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3.xml><?xml version="1.0" encoding="utf-8"?>
<ds:datastoreItem xmlns:ds="http://schemas.openxmlformats.org/officeDocument/2006/customXml" ds:itemID="{AD6DDA88-99C8-47A0-BFFC-3F4677CE50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501</TotalTime>
  <Words>5473</Words>
  <Application>Microsoft Office PowerPoint</Application>
  <PresentationFormat>Widescreen</PresentationFormat>
  <Paragraphs>254</Paragraphs>
  <Slides>34</Slides>
  <Notes>7</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3</vt:i4>
      </vt:variant>
      <vt:variant>
        <vt:lpstr>Slide Titles</vt:lpstr>
      </vt:variant>
      <vt:variant>
        <vt:i4>34</vt:i4>
      </vt:variant>
    </vt:vector>
  </HeadingPairs>
  <TitlesOfParts>
    <vt:vector size="44" baseType="lpstr">
      <vt:lpstr>等线</vt:lpstr>
      <vt:lpstr>宋体</vt:lpstr>
      <vt:lpstr>Arial</vt:lpstr>
      <vt:lpstr>Calibri</vt:lpstr>
      <vt:lpstr>Calibri Light</vt:lpstr>
      <vt:lpstr>Open Sans</vt:lpstr>
      <vt:lpstr>Office Theme</vt:lpstr>
      <vt:lpstr>file:///G:\2021-04-12to04-16%20(A5)%20C53517%20SoftMARS\00_Data_Reference.xlsm!pptxCover!R4C2:R12C2</vt:lpstr>
      <vt:lpstr>file:///G:\2021-04-12to04-16%20(A5)%20C53517%20SoftMARS\00_Data_Reference.xlsm!pptxCover!R15C2:R17C2</vt:lpstr>
      <vt:lpstr>file:///G:\2021-04-12to04-16%20(A5)%20C53517%20SoftMARS\00_Data_Reference.xlsm!pptxCover!R20C2</vt:lpstr>
      <vt:lpstr>PowerPoint Presentation</vt:lpstr>
      <vt:lpstr>CMMI / ISACA Information</vt:lpstr>
      <vt:lpstr>Appraisal Overview  评估概述</vt:lpstr>
      <vt:lpstr>PowerPoint Presentation</vt:lpstr>
      <vt:lpstr>DEMIXIUM™</vt:lpstr>
      <vt:lpstr>Appraisal Principles</vt:lpstr>
      <vt:lpstr>PowerPoint Presentation</vt:lpstr>
      <vt:lpstr>About Preliminary Findings</vt:lpstr>
      <vt:lpstr>Virtual appraisals – code of conduct</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Managing Performance and Measurement (MPM) 管理绩效与度量</vt:lpstr>
      <vt:lpstr>Monitor and Control (MC) 监控</vt:lpstr>
      <vt:lpstr>Organizational Training (OT) 组织级培训</vt:lpstr>
      <vt:lpstr>Peer Reviews (PR) 同行评审</vt:lpstr>
      <vt:lpstr>Planning (PLAN) 策划</vt:lpstr>
      <vt:lpstr>Process Asset Development (PAD) 过程资产开发</vt:lpstr>
      <vt:lpstr>Process Management (PCM) 过程管理</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Pieter van Zyl</cp:lastModifiedBy>
  <cp:revision>66</cp:revision>
  <dcterms:created xsi:type="dcterms:W3CDTF">2018-03-14T12:19:45Z</dcterms:created>
  <dcterms:modified xsi:type="dcterms:W3CDTF">2021-06-06T12:19:13Z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