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0" r:id="rId6"/>
    <p:sldId id="493" r:id="rId7"/>
    <p:sldId id="1515" r:id="rId8"/>
    <p:sldId id="1541" r:id="rId9"/>
    <p:sldId id="270" r:id="rId10"/>
    <p:sldId id="928" r:id="rId11"/>
    <p:sldId id="310" r:id="rId12"/>
    <p:sldId id="1497" r:id="rId13"/>
    <p:sldId id="1543"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3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537445824"/>
              </p:ext>
            </p:extLst>
          </p:nvPr>
        </p:nvGraphicFramePr>
        <p:xfrm>
          <a:off x="3448050" y="2034528"/>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34528"/>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857238747"/>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FC1988B-BDD6-4CA7-B730-9D39690B3B1A}"/>
              </a:ext>
            </a:extLst>
          </p:cNvPr>
          <p:cNvGraphicFramePr>
            <a:graphicFrameLocks noChangeAspect="1"/>
          </p:cNvGraphicFramePr>
          <p:nvPr>
            <p:extLst>
              <p:ext uri="{D42A27DB-BD31-4B8C-83A1-F6EECF244321}">
                <p14:modId xmlns:p14="http://schemas.microsoft.com/office/powerpoint/2010/main" val="235613082"/>
              </p:ext>
            </p:extLst>
          </p:nvPr>
        </p:nvGraphicFramePr>
        <p:xfrm>
          <a:off x="3448050" y="5017033"/>
          <a:ext cx="5295900" cy="304800"/>
        </p:xfrm>
        <a:graphic>
          <a:graphicData uri="http://schemas.openxmlformats.org/presentationml/2006/ole">
            <mc:AlternateContent xmlns:mc="http://schemas.openxmlformats.org/markup-compatibility/2006">
              <mc:Choice xmlns:v="urn:schemas-microsoft-com:vml" Requires="v">
                <p:oleObj name="Macro-Enabled Worksheet" r:id="rId6" imgW="5296056" imgH="304661" progId="Excel.SheetMacroEnabled.12">
                  <p:link updateAutomatic="1"/>
                </p:oleObj>
              </mc:Choice>
              <mc:Fallback>
                <p:oleObj name="Macro-Enabled Worksheet" r:id="rId6" imgW="5296056" imgH="304661" progId="Excel.SheetMacroEnabled.12">
                  <p:link updateAutomatic="1"/>
                  <p:pic>
                    <p:nvPicPr>
                      <p:cNvPr id="0" name=""/>
                      <p:cNvPicPr/>
                      <p:nvPr/>
                    </p:nvPicPr>
                    <p:blipFill>
                      <a:blip r:embed="rId7"/>
                      <a:stretch>
                        <a:fillRect/>
                      </a:stretch>
                    </p:blipFill>
                    <p:spPr>
                      <a:xfrm>
                        <a:off x="3448050" y="5017033"/>
                        <a:ext cx="5295900"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rmAutofit fontScale="85000" lnSpcReduction="20000"/>
          </a:bodyPr>
          <a:lstStyle/>
          <a:p>
            <a:pPr marL="0" indent="0">
              <a:buNone/>
            </a:pPr>
            <a:r>
              <a:rPr lang="en-ZA" sz="1800" dirty="0"/>
              <a:t>A virtual appraisal code of conduct must include the following rules at a minimum: (ISACA MDD v2.2)</a:t>
            </a:r>
          </a:p>
          <a:p>
            <a:pPr marL="0" indent="0">
              <a:buNone/>
            </a:pPr>
            <a:r>
              <a:rPr lang="zh-CN" altLang="en-US" sz="1800" dirty="0">
                <a:solidFill>
                  <a:schemeClr val="accent1"/>
                </a:solidFill>
              </a:rPr>
              <a:t>远程评估行为准则必须包括以下规则：</a:t>
            </a:r>
            <a:r>
              <a:rPr lang="en-US" altLang="zh-CN" sz="1800" dirty="0">
                <a:solidFill>
                  <a:schemeClr val="accent1"/>
                </a:solidFill>
              </a:rPr>
              <a:t>(</a:t>
            </a:r>
            <a:r>
              <a:rPr lang="en-US" altLang="zh-CN" sz="1800" dirty="0" err="1">
                <a:solidFill>
                  <a:schemeClr val="accent1"/>
                </a:solidFill>
              </a:rPr>
              <a:t>ISACA</a:t>
            </a:r>
            <a:r>
              <a:rPr lang="en-US" altLang="zh-CN" sz="1800" dirty="0">
                <a:solidFill>
                  <a:schemeClr val="accent1"/>
                </a:solidFill>
              </a:rPr>
              <a:t> </a:t>
            </a:r>
            <a:r>
              <a:rPr lang="en-US" altLang="zh-CN" sz="1800" dirty="0" err="1">
                <a:solidFill>
                  <a:schemeClr val="accent1"/>
                </a:solidFill>
              </a:rPr>
              <a:t>MDD</a:t>
            </a:r>
            <a:r>
              <a:rPr lang="en-US" altLang="zh-CN" sz="1800" dirty="0">
                <a:solidFill>
                  <a:schemeClr val="accent1"/>
                </a:solidFill>
              </a:rPr>
              <a:t> v2.2)</a:t>
            </a:r>
            <a:endParaRPr lang="en-ZA" sz="1800" dirty="0">
              <a:solidFill>
                <a:schemeClr val="accent1"/>
              </a:solidFill>
            </a:endParaRPr>
          </a:p>
          <a:p>
            <a:r>
              <a:rPr lang="en-ZA" sz="1800" dirty="0"/>
              <a:t>Participate actively in appraisal activities</a:t>
            </a:r>
            <a:br>
              <a:rPr lang="en-ZA" sz="1800" dirty="0"/>
            </a:br>
            <a:r>
              <a:rPr lang="zh-CN" altLang="en-US" sz="1800" dirty="0">
                <a:solidFill>
                  <a:schemeClr val="accent1"/>
                </a:solidFill>
              </a:rPr>
              <a:t>积极参与评估活动。</a:t>
            </a:r>
            <a:endParaRPr lang="en-ZA" sz="1800" dirty="0">
              <a:solidFill>
                <a:schemeClr val="accent1"/>
              </a:solidFill>
            </a:endParaRPr>
          </a:p>
          <a:p>
            <a:r>
              <a:rPr lang="en-ZA" sz="1800" dirty="0"/>
              <a:t>No sleeping, multitasking, etc.</a:t>
            </a:r>
            <a:br>
              <a:rPr lang="en-ZA" sz="1800" dirty="0"/>
            </a:br>
            <a:r>
              <a:rPr lang="zh-CN" altLang="en-US" sz="1800" dirty="0">
                <a:solidFill>
                  <a:schemeClr val="accent1"/>
                </a:solidFill>
              </a:rPr>
              <a:t>不允许睡觉，或进行其他工作等。</a:t>
            </a:r>
            <a:endParaRPr lang="en-ZA" sz="1800" dirty="0">
              <a:solidFill>
                <a:schemeClr val="accent1"/>
              </a:solidFill>
            </a:endParaRPr>
          </a:p>
          <a:p>
            <a:r>
              <a:rPr lang="en-ZA" sz="1800" dirty="0"/>
              <a:t>To meet confidentiality requirements, ATL may require no additional media or writing materials, laptops, or mobile devices other than those agreed as necessary for conducting virtual activities for some or all interviews</a:t>
            </a:r>
            <a:br>
              <a:rPr lang="en-ZA" sz="1800" dirty="0"/>
            </a:br>
            <a:r>
              <a:rPr lang="zh-CN" altLang="en-US" sz="1800" dirty="0">
                <a:solidFill>
                  <a:schemeClr val="accent1"/>
                </a:solidFill>
              </a:rPr>
              <a:t>为了满足保密需求，除了评估所需的设备和材料外，主任评估师可能不需要其他设备或材料：包括纸质材料，其他笔记本电脑，移动设备等</a:t>
            </a:r>
            <a:r>
              <a:rPr lang="zh-CN" altLang="en-US" sz="1800" dirty="0"/>
              <a:t>。</a:t>
            </a:r>
            <a:endParaRPr lang="en-ZA" sz="1800" dirty="0"/>
          </a:p>
          <a:p>
            <a:r>
              <a:rPr lang="en-ZA" sz="1800" dirty="0"/>
              <a:t>One person speaks at a time </a:t>
            </a:r>
            <a:br>
              <a:rPr lang="en-ZA" sz="1800" dirty="0"/>
            </a:br>
            <a:r>
              <a:rPr lang="zh-CN" altLang="en-US" sz="1800" dirty="0">
                <a:solidFill>
                  <a:schemeClr val="accent1"/>
                </a:solidFill>
              </a:rPr>
              <a:t>每次只允许一个人说话。</a:t>
            </a:r>
            <a:endParaRPr lang="en-ZA" sz="1800" dirty="0">
              <a:solidFill>
                <a:schemeClr val="accent1"/>
              </a:solidFill>
            </a:endParaRPr>
          </a:p>
          <a:p>
            <a:r>
              <a:rPr lang="en-ZA" sz="1800" b="1" dirty="0"/>
              <a:t>All participants identify themselves when needed, including when asked by ATL, to verify their identity with a government issued photo ID.</a:t>
            </a:r>
            <a:br>
              <a:rPr lang="en-ZA" sz="1800" b="1" dirty="0"/>
            </a:br>
            <a:r>
              <a:rPr lang="zh-CN" altLang="en-US" sz="1800" b="1" dirty="0">
                <a:solidFill>
                  <a:schemeClr val="accent1"/>
                </a:solidFill>
              </a:rPr>
              <a:t>评估师要求时，所有访谈人员需要出示身份证验证身份，身份证由政府发放且附带个人照片。</a:t>
            </a:r>
            <a:endParaRPr lang="en-ZA" sz="1800" b="1" dirty="0">
              <a:solidFill>
                <a:schemeClr val="accent1"/>
              </a:solidFill>
            </a:endParaRPr>
          </a:p>
          <a:p>
            <a:endParaRPr lang="en-ZA" sz="1800" dirty="0"/>
          </a:p>
          <a:p>
            <a:pPr marL="0" indent="0">
              <a:buNone/>
            </a:pPr>
            <a:r>
              <a:rPr lang="en-ZA" sz="1800" dirty="0"/>
              <a:t>Additional required actions </a:t>
            </a:r>
            <a:r>
              <a:rPr lang="zh-CN" altLang="en-US" sz="1800" dirty="0">
                <a:solidFill>
                  <a:schemeClr val="accent1"/>
                </a:solidFill>
              </a:rPr>
              <a:t>其他行为准则：</a:t>
            </a:r>
            <a:endParaRPr lang="en-ZA" sz="1800" dirty="0">
              <a:solidFill>
                <a:schemeClr val="accent1"/>
              </a:solidFill>
            </a:endParaRPr>
          </a:p>
          <a:p>
            <a:r>
              <a:rPr lang="en-ZA" sz="1800" dirty="0"/>
              <a:t>Video cameras should be on at all time.</a:t>
            </a:r>
            <a:br>
              <a:rPr lang="en-ZA" sz="1800" dirty="0"/>
            </a:br>
            <a:r>
              <a:rPr lang="zh-CN" altLang="en-US" sz="1800" dirty="0">
                <a:solidFill>
                  <a:schemeClr val="accent1"/>
                </a:solidFill>
              </a:rPr>
              <a:t>摄像机需要一直保持开启状态。</a:t>
            </a:r>
            <a:endParaRPr lang="en-ZA" sz="18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459102"/>
            <a:ext cx="10825900"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800" dirty="0">
                <a:latin typeface="+mn-lt"/>
              </a:rPr>
              <a:t>The </a:t>
            </a:r>
            <a:r>
              <a:rPr lang="en-ZA" altLang="zh-CN" sz="1800" b="1" dirty="0">
                <a:solidFill>
                  <a:srgbClr val="0070C0"/>
                </a:solidFill>
                <a:latin typeface="+mn-lt"/>
              </a:rPr>
              <a:t>CMMI Institute </a:t>
            </a:r>
            <a:r>
              <a:rPr lang="en-ZA" altLang="zh-CN" sz="1800" dirty="0">
                <a:latin typeface="+mn-lt"/>
              </a:rPr>
              <a:t>was acquired by </a:t>
            </a:r>
            <a:r>
              <a:rPr lang="en-ZA" altLang="zh-CN" sz="1800" dirty="0">
                <a:solidFill>
                  <a:schemeClr val="accent1">
                    <a:lumMod val="50000"/>
                  </a:schemeClr>
                </a:solidFill>
                <a:latin typeface="+mn-lt"/>
              </a:rPr>
              <a:t>ISACA</a:t>
            </a:r>
            <a:r>
              <a:rPr lang="en-ZA" altLang="zh-CN" sz="1800" dirty="0">
                <a:latin typeface="+mn-lt"/>
              </a:rPr>
              <a:t>, hence the slide templates now referring to </a:t>
            </a:r>
            <a:r>
              <a:rPr lang="en-ZA" altLang="zh-CN" sz="1800" b="1" dirty="0">
                <a:latin typeface="+mn-lt"/>
              </a:rPr>
              <a:t>ISACA</a:t>
            </a:r>
            <a:r>
              <a:rPr lang="en-ZA" altLang="zh-CN" sz="1800" dirty="0">
                <a:latin typeface="+mn-lt"/>
              </a:rPr>
              <a:t>.</a:t>
            </a:r>
          </a:p>
          <a:p>
            <a:pPr marL="285750" indent="-285750" algn="just" eaLnBrk="1" hangingPunct="1">
              <a:buFont typeface="Arial" panose="020B0604020202020204" pitchFamily="34" charset="0"/>
              <a:buChar char="•"/>
            </a:pPr>
            <a:r>
              <a:rPr lang="zh-CN" altLang="en-US" sz="18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800" dirty="0">
                <a:latin typeface="+mn-lt"/>
              </a:rPr>
              <a:t>As documented in the CMMI model Executive Summary, </a:t>
            </a:r>
            <a:br>
              <a:rPr lang="en-ZA" altLang="zh-CN" sz="1800" dirty="0">
                <a:latin typeface="+mn-lt"/>
              </a:rPr>
            </a:br>
            <a:r>
              <a:rPr lang="en-ZA" sz="1800" b="1" i="0" u="none" strike="noStrike" baseline="0" dirty="0">
                <a:latin typeface="+mn-lt"/>
              </a:rPr>
              <a:t>CMMI® (Capability Maturity Model® Integration) </a:t>
            </a:r>
            <a:r>
              <a:rPr lang="en-ZA" sz="18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8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8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8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800" dirty="0">
              <a:latin typeface="+mn-lt"/>
            </a:endParaRPr>
          </a:p>
          <a:p>
            <a:r>
              <a:rPr lang="en-ZA" altLang="zh-CN" sz="1800" u="sng" dirty="0">
                <a:solidFill>
                  <a:srgbClr val="0070C0"/>
                </a:solidFill>
                <a:latin typeface="+mn-lt"/>
              </a:rPr>
              <a:t>Note</a:t>
            </a:r>
            <a:r>
              <a:rPr lang="en-ZA" altLang="zh-CN" sz="1800" dirty="0">
                <a:solidFill>
                  <a:srgbClr val="0070C0"/>
                </a:solidFill>
                <a:latin typeface="+mn-lt"/>
              </a:rPr>
              <a:t>:</a:t>
            </a:r>
            <a:r>
              <a:rPr lang="zh-CN" altLang="en-US" sz="1800" dirty="0">
                <a:solidFill>
                  <a:srgbClr val="0070C0"/>
                </a:solidFill>
                <a:latin typeface="+mn-lt"/>
              </a:rPr>
              <a:t>注：</a:t>
            </a:r>
            <a:endParaRPr lang="en-ZA" altLang="zh-CN" sz="1800" dirty="0">
              <a:solidFill>
                <a:srgbClr val="0070C0"/>
              </a:solidFill>
              <a:latin typeface="+mn-lt"/>
            </a:endParaRPr>
          </a:p>
          <a:p>
            <a:r>
              <a:rPr lang="en-ZA" altLang="zh-CN" sz="1800" dirty="0">
                <a:solidFill>
                  <a:srgbClr val="0070C0"/>
                </a:solidFill>
                <a:latin typeface="+mn-lt"/>
              </a:rPr>
              <a:t>With the above as background, refence to </a:t>
            </a:r>
            <a:r>
              <a:rPr lang="en-ZA" altLang="zh-CN" sz="1800" b="1" dirty="0">
                <a:solidFill>
                  <a:srgbClr val="0070C0"/>
                </a:solidFill>
                <a:latin typeface="+mn-lt"/>
              </a:rPr>
              <a:t>CMMI is now only used in relation to the model </a:t>
            </a:r>
            <a:r>
              <a:rPr lang="en-ZA" altLang="zh-CN" sz="18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8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50FDF278-D4FF-467E-A368-C1A18D31416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3CCB2D8F-7E83-40F0-8CF5-4B1B2205A61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A7482B47-3C8E-45DA-8DEE-31B05900E58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3704AF88-DE67-4AA0-8DC2-ECC3A67C5CF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EA455197-5916-4965-BB32-16864E96296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8B779CFF-1B3F-45E6-836E-91D1DBB67C6B}"/>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E5A2967C-2D16-4A7E-B882-AB9382B4B07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68E4866B-C3AA-450D-837C-CA20F2A854E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09D3DD78-DFED-4C22-BC79-2BC8704DF12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62" name="Picture 61">
            <a:extLst>
              <a:ext uri="{FF2B5EF4-FFF2-40B4-BE49-F238E27FC236}">
                <a16:creationId xmlns:a16="http://schemas.microsoft.com/office/drawing/2014/main" id="{30620BD8-B201-4BF0-ACFE-B8B270C5B65F}"/>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63" name="Picture 2" descr="Flag of the United Arab Emirates.svg">
            <a:extLst>
              <a:ext uri="{FF2B5EF4-FFF2-40B4-BE49-F238E27FC236}">
                <a16:creationId xmlns:a16="http://schemas.microsoft.com/office/drawing/2014/main" id="{22CCF12C-634B-446F-9AA7-720D2C10CC2A}"/>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Tree>
    <p:extLst>
      <p:ext uri="{BB962C8B-B14F-4D97-AF65-F5344CB8AC3E}">
        <p14:creationId xmlns:p14="http://schemas.microsoft.com/office/powerpoint/2010/main" val="126530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8061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336752B9-EAC9-46F7-800B-4FB0522ECE90}"/>
              </a:ext>
            </a:extLst>
          </p:cNvPr>
          <p:cNvGraphicFramePr>
            <a:graphicFrameLocks noChangeAspect="1"/>
          </p:cNvGraphicFramePr>
          <p:nvPr>
            <p:extLst>
              <p:ext uri="{D42A27DB-BD31-4B8C-83A1-F6EECF244321}">
                <p14:modId xmlns:p14="http://schemas.microsoft.com/office/powerpoint/2010/main" val="4197198172"/>
              </p:ext>
            </p:extLst>
          </p:nvPr>
        </p:nvGraphicFramePr>
        <p:xfrm>
          <a:off x="1173163" y="1900238"/>
          <a:ext cx="8407400" cy="1598612"/>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173163" y="1900238"/>
                        <a:ext cx="8407400" cy="1598612"/>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616F976-4E70-4045-9C76-C212AF8E0A74}"/>
              </a:ext>
            </a:extLst>
          </p:cNvPr>
          <p:cNvGraphicFramePr>
            <a:graphicFrameLocks noChangeAspect="1"/>
          </p:cNvGraphicFramePr>
          <p:nvPr>
            <p:extLst>
              <p:ext uri="{D42A27DB-BD31-4B8C-83A1-F6EECF244321}">
                <p14:modId xmlns:p14="http://schemas.microsoft.com/office/powerpoint/2010/main" val="1620107779"/>
              </p:ext>
            </p:extLst>
          </p:nvPr>
        </p:nvGraphicFramePr>
        <p:xfrm>
          <a:off x="1199842" y="2068729"/>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199842" y="2068729"/>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EA79724A-B99F-4803-8DB5-3CDE25C5723E}"/>
              </a:ext>
            </a:extLst>
          </p:cNvPr>
          <p:cNvGraphicFramePr>
            <a:graphicFrameLocks noChangeAspect="1"/>
          </p:cNvGraphicFramePr>
          <p:nvPr>
            <p:extLst>
              <p:ext uri="{D42A27DB-BD31-4B8C-83A1-F6EECF244321}">
                <p14:modId xmlns:p14="http://schemas.microsoft.com/office/powerpoint/2010/main" val="3644221512"/>
              </p:ext>
            </p:extLst>
          </p:nvPr>
        </p:nvGraphicFramePr>
        <p:xfrm>
          <a:off x="1244230" y="2167307"/>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44230" y="2167307"/>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schemas.openxmlformats.org/package/2006/metadata/core-properties"/>
    <ds:schemaRef ds:uri="72e3a154-4955-46c3-9573-e9dec3e1f195"/>
    <ds:schemaRef ds:uri="http://purl.org/dc/dcmitype/"/>
    <ds:schemaRef ds:uri="http://schemas.microsoft.com/office/infopath/2007/PartnerControls"/>
    <ds:schemaRef ds:uri="http://schemas.microsoft.com/office/2006/documentManagement/types"/>
    <ds:schemaRef ds:uri="http://purl.org/dc/elements/1.1/"/>
    <ds:schemaRef ds:uri="ec500478-62e0-46fc-87f1-cfa988e486b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509</TotalTime>
  <Words>1218</Words>
  <Application>Microsoft Office PowerPoint</Application>
  <PresentationFormat>Widescreen</PresentationFormat>
  <Paragraphs>80</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file:///G:\2021-04-12to04-16%20(A5)%20C53517%20SoftMARS\00_Data_Reference.xlsm!pptxCover!R23C2</vt:lpstr>
      <vt:lpstr>file:///G:\2021-04-12to04-16%20(A5)%20C53517%20SoftMARS\00_Data_Reference.xlsm!pptxLink1!R1C1:R7C2</vt:lpstr>
      <vt:lpstr>file:///G:\2021-04-12to04-16%20(A5)%20C53517%20SoftMARS\00_Data_Reference.xlsm!pptxLink1!R9C1:R17C2</vt:lpstr>
      <vt:lpstr>file:///G:\2021-04-12to04-16%20(A5)%20C53517%20SoftMARS\00_Data_Reference.xlsm!pptxLink1!R19C1:R30C2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57</cp:revision>
  <dcterms:created xsi:type="dcterms:W3CDTF">2018-03-14T12:19:45Z</dcterms:created>
  <dcterms:modified xsi:type="dcterms:W3CDTF">2021-06-06T12:05:21Z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