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1540" r:id="rId6"/>
    <p:sldId id="493" r:id="rId7"/>
    <p:sldId id="1517" r:id="rId8"/>
    <p:sldId id="1541" r:id="rId9"/>
    <p:sldId id="270" r:id="rId10"/>
    <p:sldId id="928" r:id="rId11"/>
    <p:sldId id="913" r:id="rId12"/>
    <p:sldId id="1497" r:id="rId13"/>
    <p:sldId id="1543" r:id="rId14"/>
    <p:sldId id="310" r:id="rId15"/>
    <p:sldId id="274" r:id="rId16"/>
    <p:sldId id="1513" r:id="rId17"/>
    <p:sldId id="914" r:id="rId18"/>
    <p:sldId id="915" r:id="rId19"/>
    <p:sldId id="1506" r:id="rId20"/>
    <p:sldId id="1507" r:id="rId21"/>
    <p:sldId id="912" r:id="rId22"/>
    <p:sldId id="919" r:id="rId23"/>
    <p:sldId id="1498" r:id="rId24"/>
    <p:sldId id="924" r:id="rId25"/>
    <p:sldId id="1514" r:id="rId26"/>
    <p:sldId id="483" r:id="rId27"/>
    <p:sldId id="298" r:id="rId28"/>
    <p:sldId id="15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392117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19</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24</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19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R24C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4.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5C1:R7C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4!R10C1:R27C2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OULC!R50C2:R89C2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G:\2021-04-12to04-16%20(A5)%20C53517%20SoftMARS\00_Data_Reference.xlsm!pptxLink2!R6C1:R19C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file:///G:\2021-04-12to04-16%20(A5)%20C53517%20SoftMARS\00_Data_Reference.xlsm!pptxLink1!R32C1:R39C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2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19708536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2506626"/>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3677353197"/>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Autofit/>
          </a:bodyPr>
          <a:lstStyle/>
          <a:p>
            <a:pPr marL="0" indent="0">
              <a:spcBef>
                <a:spcPts val="300"/>
              </a:spcBef>
              <a:buNone/>
            </a:pPr>
            <a:r>
              <a:rPr lang="en-ZA" sz="1400" dirty="0"/>
              <a:t>A virtual appraisal code of conduct must include the following rules at a minimum: (ISACA MDD v2.2)</a:t>
            </a:r>
          </a:p>
          <a:p>
            <a:pPr marL="0" indent="0">
              <a:spcBef>
                <a:spcPts val="300"/>
              </a:spcBef>
              <a:buNone/>
            </a:pPr>
            <a:r>
              <a:rPr lang="zh-CN" altLang="en-US" sz="1400" dirty="0">
                <a:solidFill>
                  <a:schemeClr val="accent1"/>
                </a:solidFill>
              </a:rPr>
              <a:t>远程评估行为准则必须包括以下规则：</a:t>
            </a:r>
            <a:r>
              <a:rPr lang="en-US" altLang="zh-CN" sz="1400" dirty="0">
                <a:solidFill>
                  <a:schemeClr val="accent1"/>
                </a:solidFill>
              </a:rPr>
              <a:t>(</a:t>
            </a:r>
            <a:r>
              <a:rPr lang="en-US" altLang="zh-CN" sz="1400" dirty="0" err="1">
                <a:solidFill>
                  <a:schemeClr val="accent1"/>
                </a:solidFill>
              </a:rPr>
              <a:t>ISACA</a:t>
            </a:r>
            <a:r>
              <a:rPr lang="en-US" altLang="zh-CN" sz="1400" dirty="0">
                <a:solidFill>
                  <a:schemeClr val="accent1"/>
                </a:solidFill>
              </a:rPr>
              <a:t> </a:t>
            </a:r>
            <a:r>
              <a:rPr lang="en-US" altLang="zh-CN" sz="1400" dirty="0" err="1">
                <a:solidFill>
                  <a:schemeClr val="accent1"/>
                </a:solidFill>
              </a:rPr>
              <a:t>MDD</a:t>
            </a:r>
            <a:r>
              <a:rPr lang="en-US" altLang="zh-CN" sz="1400" dirty="0">
                <a:solidFill>
                  <a:schemeClr val="accent1"/>
                </a:solidFill>
              </a:rPr>
              <a:t> v2.2)</a:t>
            </a:r>
            <a:endParaRPr lang="en-ZA" sz="1400" dirty="0">
              <a:solidFill>
                <a:schemeClr val="accent1"/>
              </a:solidFill>
            </a:endParaRPr>
          </a:p>
          <a:p>
            <a:pPr>
              <a:spcBef>
                <a:spcPts val="300"/>
              </a:spcBef>
            </a:pPr>
            <a:r>
              <a:rPr lang="en-ZA" sz="1400" dirty="0"/>
              <a:t>Participate actively in appraisal activities</a:t>
            </a:r>
            <a:br>
              <a:rPr lang="en-ZA" sz="1400" dirty="0"/>
            </a:br>
            <a:r>
              <a:rPr lang="zh-CN" altLang="en-US" sz="1400" dirty="0">
                <a:solidFill>
                  <a:schemeClr val="accent1"/>
                </a:solidFill>
              </a:rPr>
              <a:t>积极参与评估活动。</a:t>
            </a:r>
            <a:endParaRPr lang="en-ZA" altLang="zh-CN" sz="1400" dirty="0">
              <a:solidFill>
                <a:schemeClr val="accent1"/>
              </a:solidFill>
            </a:endParaRPr>
          </a:p>
          <a:p>
            <a:pPr>
              <a:spcBef>
                <a:spcPts val="300"/>
              </a:spcBef>
            </a:pPr>
            <a:r>
              <a:rPr lang="en-ZA" sz="1400" dirty="0"/>
              <a:t>No sleeping, multitasking, etc.</a:t>
            </a:r>
            <a:br>
              <a:rPr lang="en-ZA" sz="1400" dirty="0"/>
            </a:br>
            <a:r>
              <a:rPr lang="zh-CN" altLang="en-US" sz="1400" dirty="0">
                <a:solidFill>
                  <a:schemeClr val="accent1"/>
                </a:solidFill>
              </a:rPr>
              <a:t>不允许睡觉，或进行其他工作等。</a:t>
            </a:r>
            <a:endParaRPr lang="en-ZA" sz="1400" dirty="0">
              <a:solidFill>
                <a:schemeClr val="accent1"/>
              </a:solidFill>
            </a:endParaRPr>
          </a:p>
          <a:p>
            <a:pPr>
              <a:spcBef>
                <a:spcPts val="300"/>
              </a:spcBef>
            </a:pPr>
            <a:r>
              <a:rPr lang="en-ZA" sz="1400" dirty="0"/>
              <a:t>To meet confidentiality requirements, ATL may require no additional media or writing materials, laptops, or mobile devices other than those agreed as necessary for conducting virtual activities for some or all interviews</a:t>
            </a:r>
            <a:br>
              <a:rPr lang="en-ZA" sz="1400" dirty="0"/>
            </a:br>
            <a:r>
              <a:rPr lang="zh-CN" altLang="en-US" sz="1400" dirty="0">
                <a:solidFill>
                  <a:schemeClr val="accent1"/>
                </a:solidFill>
              </a:rPr>
              <a:t>为了满足保密需求，除了评估所需的设备和材料外，主任评估师可能不需要其他设备或材料：包括纸质材料，其他笔记本电脑，移动设备等</a:t>
            </a:r>
            <a:r>
              <a:rPr lang="zh-CN" altLang="en-US" sz="1400" dirty="0"/>
              <a:t>。</a:t>
            </a:r>
            <a:endParaRPr lang="en-ZA" sz="1400" dirty="0"/>
          </a:p>
          <a:p>
            <a:pPr>
              <a:spcBef>
                <a:spcPts val="300"/>
              </a:spcBef>
            </a:pPr>
            <a:r>
              <a:rPr lang="en-ZA" sz="1400" dirty="0"/>
              <a:t>One person speaks at a time </a:t>
            </a:r>
            <a:br>
              <a:rPr lang="en-ZA" sz="1400" dirty="0"/>
            </a:br>
            <a:r>
              <a:rPr lang="zh-CN" altLang="en-US" sz="1400" dirty="0">
                <a:solidFill>
                  <a:schemeClr val="accent1"/>
                </a:solidFill>
              </a:rPr>
              <a:t>每次只允许一个人说话。</a:t>
            </a:r>
            <a:endParaRPr lang="en-ZA" sz="1400" dirty="0">
              <a:solidFill>
                <a:schemeClr val="accent1"/>
              </a:solidFill>
            </a:endParaRPr>
          </a:p>
          <a:p>
            <a:pPr>
              <a:spcBef>
                <a:spcPts val="300"/>
              </a:spcBef>
            </a:pPr>
            <a:r>
              <a:rPr lang="en-ZA" sz="1400" b="1" dirty="0"/>
              <a:t>All participants identify themselves when needed, including when asked by ATL, to verify their identity with a government issued photo ID.</a:t>
            </a:r>
            <a:br>
              <a:rPr lang="en-ZA" sz="1400" b="1" dirty="0"/>
            </a:br>
            <a:r>
              <a:rPr lang="zh-CN" altLang="en-US" sz="1400" b="1" dirty="0">
                <a:solidFill>
                  <a:schemeClr val="accent1"/>
                </a:solidFill>
              </a:rPr>
              <a:t>评估师要求时，所有访谈人员需要出示身份证验证身份，身份证由政府发放且附带个人照片。</a:t>
            </a:r>
            <a:endParaRPr lang="en-ZA" sz="1400" b="1" dirty="0">
              <a:solidFill>
                <a:schemeClr val="accent1"/>
              </a:solidFill>
            </a:endParaRPr>
          </a:p>
          <a:p>
            <a:pPr>
              <a:spcBef>
                <a:spcPts val="300"/>
              </a:spcBef>
            </a:pPr>
            <a:endParaRPr lang="en-ZA" sz="1400" dirty="0"/>
          </a:p>
          <a:p>
            <a:pPr marL="0" indent="0">
              <a:spcBef>
                <a:spcPts val="300"/>
              </a:spcBef>
              <a:buNone/>
            </a:pPr>
            <a:r>
              <a:rPr lang="en-ZA" sz="1400" dirty="0"/>
              <a:t>Additional required actions </a:t>
            </a:r>
            <a:r>
              <a:rPr lang="zh-CN" altLang="en-US" sz="1400" dirty="0">
                <a:solidFill>
                  <a:schemeClr val="accent1"/>
                </a:solidFill>
              </a:rPr>
              <a:t>其他行为准则：</a:t>
            </a:r>
            <a:endParaRPr lang="en-ZA" sz="1400" dirty="0">
              <a:solidFill>
                <a:schemeClr val="accent1"/>
              </a:solidFill>
            </a:endParaRPr>
          </a:p>
          <a:p>
            <a:pPr>
              <a:spcBef>
                <a:spcPts val="300"/>
              </a:spcBef>
            </a:pPr>
            <a:r>
              <a:rPr lang="en-ZA" sz="1400" dirty="0"/>
              <a:t>Video cameras should be on at all time.</a:t>
            </a:r>
            <a:br>
              <a:rPr lang="en-ZA" sz="1400" dirty="0"/>
            </a:br>
            <a:r>
              <a:rPr lang="zh-CN" altLang="en-US" sz="1400" dirty="0">
                <a:solidFill>
                  <a:schemeClr val="accent1"/>
                </a:solidFill>
              </a:rPr>
              <a:t>摄像机需要一直保持开启状态。</a:t>
            </a:r>
            <a:endParaRPr lang="en-ZA" sz="14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7B3DED29-120D-471F-9378-D0E2D23DD0C2}"/>
              </a:ext>
            </a:extLst>
          </p:cNvPr>
          <p:cNvGraphicFramePr>
            <a:graphicFrameLocks noChangeAspect="1"/>
          </p:cNvGraphicFramePr>
          <p:nvPr>
            <p:extLst>
              <p:ext uri="{D42A27DB-BD31-4B8C-83A1-F6EECF244321}">
                <p14:modId xmlns:p14="http://schemas.microsoft.com/office/powerpoint/2010/main" val="2415012749"/>
              </p:ext>
            </p:extLst>
          </p:nvPr>
        </p:nvGraphicFramePr>
        <p:xfrm>
          <a:off x="1146575" y="2016388"/>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146575" y="2016388"/>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271C060-B5FB-4CAC-B3C0-335E978839A7}"/>
              </a:ext>
            </a:extLst>
          </p:cNvPr>
          <p:cNvGraphicFramePr>
            <a:graphicFrameLocks noChangeAspect="1"/>
          </p:cNvGraphicFramePr>
          <p:nvPr>
            <p:extLst>
              <p:ext uri="{D42A27DB-BD31-4B8C-83A1-F6EECF244321}">
                <p14:modId xmlns:p14="http://schemas.microsoft.com/office/powerpoint/2010/main" val="3728423317"/>
              </p:ext>
            </p:extLst>
          </p:nvPr>
        </p:nvGraphicFramePr>
        <p:xfrm>
          <a:off x="1385637" y="1494547"/>
          <a:ext cx="5284788" cy="4665662"/>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1385637" y="1494547"/>
                        <a:ext cx="5284788" cy="4665662"/>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B8C7DCB-D8D5-48F1-AB17-58B3C5992753}"/>
              </a:ext>
            </a:extLst>
          </p:cNvPr>
          <p:cNvGraphicFramePr>
            <a:graphicFrameLocks noChangeAspect="1"/>
          </p:cNvGraphicFramePr>
          <p:nvPr>
            <p:extLst>
              <p:ext uri="{D42A27DB-BD31-4B8C-83A1-F6EECF244321}">
                <p14:modId xmlns:p14="http://schemas.microsoft.com/office/powerpoint/2010/main" val="2388111991"/>
              </p:ext>
            </p:extLst>
          </p:nvPr>
        </p:nvGraphicFramePr>
        <p:xfrm>
          <a:off x="1309913" y="1494547"/>
          <a:ext cx="5704830" cy="4617953"/>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1309913" y="1494547"/>
                        <a:ext cx="5704830" cy="461795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3" name="Object 2">
            <a:extLst>
              <a:ext uri="{FF2B5EF4-FFF2-40B4-BE49-F238E27FC236}">
                <a16:creationId xmlns:a16="http://schemas.microsoft.com/office/drawing/2014/main" id="{BA708DE6-D001-4244-B98E-B63313BE2BAF}"/>
              </a:ext>
            </a:extLst>
          </p:cNvPr>
          <p:cNvGraphicFramePr>
            <a:graphicFrameLocks noChangeAspect="1"/>
          </p:cNvGraphicFramePr>
          <p:nvPr>
            <p:extLst>
              <p:ext uri="{D42A27DB-BD31-4B8C-83A1-F6EECF244321}">
                <p14:modId xmlns:p14="http://schemas.microsoft.com/office/powerpoint/2010/main" val="2200356906"/>
              </p:ext>
            </p:extLst>
          </p:nvPr>
        </p:nvGraphicFramePr>
        <p:xfrm>
          <a:off x="1288618" y="2655457"/>
          <a:ext cx="8407400" cy="336550"/>
        </p:xfrm>
        <a:graphic>
          <a:graphicData uri="http://schemas.openxmlformats.org/presentationml/2006/ole">
            <mc:AlternateContent xmlns:mc="http://schemas.openxmlformats.org/markup-compatibility/2006">
              <mc:Choice xmlns:v="urn:schemas-microsoft-com:vml" Requires="v">
                <p:oleObj name="Macro-Enabled Worksheet" r:id="rId3" imgW="8407504" imgH="336665" progId="Excel.SheetMacroEnabled.12">
                  <p:link updateAutomatic="1"/>
                </p:oleObj>
              </mc:Choice>
              <mc:Fallback>
                <p:oleObj name="Macro-Enabled Worksheet" r:id="rId3" imgW="8407504" imgH="336665" progId="Excel.SheetMacroEnabled.12">
                  <p:link updateAutomatic="1"/>
                  <p:pic>
                    <p:nvPicPr>
                      <p:cNvPr id="0" name=""/>
                      <p:cNvPicPr/>
                      <p:nvPr/>
                    </p:nvPicPr>
                    <p:blipFill>
                      <a:blip r:embed="rId4"/>
                      <a:stretch>
                        <a:fillRect/>
                      </a:stretch>
                    </p:blipFill>
                    <p:spPr>
                      <a:xfrm>
                        <a:off x="1288618" y="2655457"/>
                        <a:ext cx="8407400" cy="3365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3344996264"/>
              </p:ext>
            </p:extLst>
          </p:nvPr>
        </p:nvGraphicFramePr>
        <p:xfrm>
          <a:off x="1144233" y="1954536"/>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144233" y="1954536"/>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46231BD-1CF8-4E2C-91EE-CA03ACCEAF37}"/>
              </a:ext>
            </a:extLst>
          </p:cNvPr>
          <p:cNvGraphicFramePr>
            <a:graphicFrameLocks noChangeAspect="1"/>
          </p:cNvGraphicFramePr>
          <p:nvPr>
            <p:extLst>
              <p:ext uri="{D42A27DB-BD31-4B8C-83A1-F6EECF244321}">
                <p14:modId xmlns:p14="http://schemas.microsoft.com/office/powerpoint/2010/main" val="2955554855"/>
              </p:ext>
            </p:extLst>
          </p:nvPr>
        </p:nvGraphicFramePr>
        <p:xfrm>
          <a:off x="1183812" y="2189316"/>
          <a:ext cx="7215873" cy="161032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83812" y="2189316"/>
                        <a:ext cx="7215873" cy="1610327"/>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91241FDA-B478-4897-9165-9C37E1FE21FE}"/>
              </a:ext>
            </a:extLst>
          </p:cNvPr>
          <p:cNvGraphicFramePr>
            <a:graphicFrameLocks noChangeAspect="1"/>
          </p:cNvGraphicFramePr>
          <p:nvPr>
            <p:extLst>
              <p:ext uri="{D42A27DB-BD31-4B8C-83A1-F6EECF244321}">
                <p14:modId xmlns:p14="http://schemas.microsoft.com/office/powerpoint/2010/main" val="1066768676"/>
              </p:ext>
            </p:extLst>
          </p:nvPr>
        </p:nvGraphicFramePr>
        <p:xfrm>
          <a:off x="1162506" y="1882390"/>
          <a:ext cx="7883839" cy="2538690"/>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62506" y="1882390"/>
                        <a:ext cx="7883839" cy="2538690"/>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2344390045"/>
              </p:ext>
            </p:extLst>
          </p:nvPr>
        </p:nvGraphicFramePr>
        <p:xfrm>
          <a:off x="1301149" y="1088336"/>
          <a:ext cx="7324832" cy="4917961"/>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301149" y="1088336"/>
                        <a:ext cx="7324832" cy="491796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7195353" y="4549951"/>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spTree>
    <p:extLst>
      <p:ext uri="{BB962C8B-B14F-4D97-AF65-F5344CB8AC3E}">
        <p14:creationId xmlns:p14="http://schemas.microsoft.com/office/powerpoint/2010/main" val="400673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674673"/>
            <a:ext cx="1082590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400" dirty="0">
                <a:latin typeface="+mn-lt"/>
              </a:rPr>
              <a:t>The </a:t>
            </a:r>
            <a:r>
              <a:rPr lang="en-ZA" altLang="zh-CN" sz="1400" b="1" dirty="0">
                <a:solidFill>
                  <a:srgbClr val="0070C0"/>
                </a:solidFill>
                <a:latin typeface="+mn-lt"/>
              </a:rPr>
              <a:t>CMMI Institute </a:t>
            </a:r>
            <a:r>
              <a:rPr lang="en-ZA" altLang="zh-CN" sz="1400" dirty="0">
                <a:latin typeface="+mn-lt"/>
              </a:rPr>
              <a:t>was acquired by </a:t>
            </a:r>
            <a:r>
              <a:rPr lang="en-ZA" altLang="zh-CN" sz="1400" dirty="0">
                <a:solidFill>
                  <a:schemeClr val="accent1">
                    <a:lumMod val="50000"/>
                  </a:schemeClr>
                </a:solidFill>
                <a:latin typeface="+mn-lt"/>
              </a:rPr>
              <a:t>ISACA</a:t>
            </a:r>
            <a:r>
              <a:rPr lang="en-ZA" altLang="zh-CN" sz="1400" dirty="0">
                <a:latin typeface="+mn-lt"/>
              </a:rPr>
              <a:t>, hence the slide templates now referring to </a:t>
            </a:r>
            <a:r>
              <a:rPr lang="en-ZA" altLang="zh-CN" sz="1400" b="1" dirty="0">
                <a:latin typeface="+mn-lt"/>
              </a:rPr>
              <a:t>ISACA</a:t>
            </a:r>
            <a:r>
              <a:rPr lang="en-ZA" altLang="zh-CN" sz="1400" dirty="0">
                <a:latin typeface="+mn-lt"/>
              </a:rPr>
              <a:t>.</a:t>
            </a:r>
          </a:p>
          <a:p>
            <a:pPr marL="285750" indent="-285750" algn="just" eaLnBrk="1" hangingPunct="1">
              <a:buFont typeface="Arial" panose="020B0604020202020204" pitchFamily="34" charset="0"/>
              <a:buChar char="•"/>
            </a:pPr>
            <a:r>
              <a:rPr lang="zh-CN" altLang="en-US" sz="1400" dirty="0">
                <a:latin typeface="+mn-lt"/>
              </a:rPr>
              <a:t>  </a:t>
            </a:r>
            <a:r>
              <a:rPr lang="en-US" altLang="zh-CN" sz="1400" dirty="0">
                <a:latin typeface="+mn-lt"/>
              </a:rPr>
              <a:t>CMMI</a:t>
            </a:r>
            <a:r>
              <a:rPr lang="zh-CN" altLang="en-US" sz="1400" dirty="0">
                <a:latin typeface="+mn-lt"/>
              </a:rPr>
              <a:t>研究所已被</a:t>
            </a:r>
            <a:r>
              <a:rPr lang="en-US" altLang="zh-CN" sz="1400" dirty="0">
                <a:latin typeface="+mn-lt"/>
              </a:rPr>
              <a:t>ISACA</a:t>
            </a:r>
            <a:r>
              <a:rPr lang="zh-CN" altLang="en-US" sz="1400" dirty="0">
                <a:latin typeface="+mn-lt"/>
              </a:rPr>
              <a:t>收购，所以现在幻灯片模板上指的都是</a:t>
            </a:r>
            <a:r>
              <a:rPr lang="en-US" altLang="zh-CN" sz="1400" dirty="0">
                <a:latin typeface="+mn-lt"/>
              </a:rPr>
              <a:t>ISACA</a:t>
            </a:r>
            <a:r>
              <a:rPr lang="zh-CN" altLang="en-US" sz="1400" dirty="0">
                <a:latin typeface="+mn-lt"/>
              </a:rPr>
              <a:t>。</a:t>
            </a:r>
            <a:endParaRPr lang="en-ZA" altLang="zh-CN" sz="1400" dirty="0">
              <a:latin typeface="+mn-lt"/>
            </a:endParaRPr>
          </a:p>
          <a:p>
            <a:pPr marL="285750" indent="-285750" algn="l">
              <a:buFont typeface="Arial" panose="020B0604020202020204" pitchFamily="34" charset="0"/>
              <a:buChar char="•"/>
            </a:pPr>
            <a:r>
              <a:rPr lang="en-ZA" altLang="zh-CN" sz="1400" dirty="0">
                <a:latin typeface="+mn-lt"/>
              </a:rPr>
              <a:t>As documented in the CMMI model Executive Summary, </a:t>
            </a:r>
            <a:br>
              <a:rPr lang="en-ZA" altLang="zh-CN" sz="1400" dirty="0">
                <a:latin typeface="+mn-lt"/>
              </a:rPr>
            </a:br>
            <a:r>
              <a:rPr lang="en-ZA" sz="1400" b="1" i="0" u="none" strike="noStrike" baseline="0" dirty="0">
                <a:latin typeface="+mn-lt"/>
              </a:rPr>
              <a:t>CMMI® (Capability Maturity Model® Integration) </a:t>
            </a:r>
            <a:r>
              <a:rPr lang="en-ZA" sz="14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400" dirty="0">
                <a:latin typeface="+mn-lt"/>
              </a:rPr>
              <a:t>正如</a:t>
            </a:r>
            <a:r>
              <a:rPr lang="en-ZA" sz="1400" dirty="0">
                <a:latin typeface="+mn-lt"/>
              </a:rPr>
              <a:t>CMMI</a:t>
            </a:r>
            <a:r>
              <a:rPr lang="zh-CN" altLang="en-US" sz="1400" dirty="0">
                <a:latin typeface="+mn-lt"/>
              </a:rPr>
              <a:t>模型执行概要中所描述的，</a:t>
            </a:r>
            <a:r>
              <a:rPr lang="en-ZA" sz="1400" dirty="0" err="1">
                <a:latin typeface="+mn-lt"/>
              </a:rPr>
              <a:t>CMMI（Capability</a:t>
            </a:r>
            <a:r>
              <a:rPr lang="en-ZA" sz="1400" dirty="0">
                <a:latin typeface="+mn-lt"/>
              </a:rPr>
              <a:t> Maturity Model Integration）</a:t>
            </a:r>
            <a:r>
              <a:rPr lang="zh-CN" altLang="en-US" sz="1400" dirty="0">
                <a:latin typeface="+mn-lt"/>
              </a:rPr>
              <a:t>是使企业能够改进他们的关键业务过程性能的一组最佳实践集。</a:t>
            </a:r>
            <a:endParaRPr lang="en-ZA" sz="1400" dirty="0">
              <a:latin typeface="+mn-lt"/>
            </a:endParaRPr>
          </a:p>
          <a:p>
            <a:pPr marL="285750" indent="-285750" algn="l">
              <a:buFont typeface="Arial" panose="020B0604020202020204" pitchFamily="34" charset="0"/>
              <a:buChar char="•"/>
            </a:pPr>
            <a:r>
              <a:rPr lang="en-ZA" sz="14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400" b="0" i="0" u="none" strike="noStrike" baseline="0" dirty="0">
                <a:latin typeface="+mn-lt"/>
              </a:rPr>
              <a:t> </a:t>
            </a:r>
            <a:r>
              <a:rPr lang="en-US" altLang="zh-CN" sz="1400" dirty="0">
                <a:latin typeface="+mn-lt"/>
              </a:rPr>
              <a:t>CMMI</a:t>
            </a:r>
            <a:r>
              <a:rPr lang="zh-CN" altLang="en-US" sz="1400" dirty="0">
                <a:latin typeface="+mn-lt"/>
              </a:rPr>
              <a:t>模型是由来自行业的和</a:t>
            </a:r>
            <a:r>
              <a:rPr lang="en-US" altLang="zh-CN" sz="1400" dirty="0">
                <a:latin typeface="+mn-lt"/>
              </a:rPr>
              <a:t>CMMI</a:t>
            </a:r>
            <a:r>
              <a:rPr lang="zh-CN" altLang="en-US" sz="1400" dirty="0">
                <a:latin typeface="+mn-lt"/>
              </a:rPr>
              <a:t>研究所的成员组成的产品团队开发的。</a:t>
            </a:r>
            <a:endParaRPr lang="en-ZA" sz="1400" dirty="0">
              <a:latin typeface="+mn-lt"/>
            </a:endParaRPr>
          </a:p>
          <a:p>
            <a:pPr marL="285750" indent="-285750" algn="l">
              <a:buFont typeface="Arial" panose="020B0604020202020204" pitchFamily="34" charset="0"/>
              <a:buChar char="•"/>
            </a:pPr>
            <a:r>
              <a:rPr lang="en-ZA" sz="14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400" dirty="0">
                <a:latin typeface="+mn-lt"/>
              </a:rPr>
              <a:t>其核心是，</a:t>
            </a:r>
            <a:r>
              <a:rPr lang="en-US" altLang="zh-CN" sz="1400" dirty="0">
                <a:latin typeface="+mn-lt"/>
              </a:rPr>
              <a:t>CMMI</a:t>
            </a:r>
            <a:r>
              <a:rPr lang="zh-CN" altLang="en-US" sz="1400" dirty="0">
                <a:latin typeface="+mn-lt"/>
              </a:rPr>
              <a:t>模型为构建、改进和保持能力稳定提供了清晰的路线图。</a:t>
            </a:r>
            <a:endParaRPr lang="en-US" altLang="zh-CN" sz="1400" dirty="0">
              <a:latin typeface="+mn-lt"/>
            </a:endParaRPr>
          </a:p>
          <a:p>
            <a:pPr marL="285750" indent="-285750">
              <a:buFont typeface="Arial" panose="020B0604020202020204" pitchFamily="34" charset="0"/>
              <a:buChar char="•"/>
            </a:pPr>
            <a:endParaRPr lang="en-ZA" altLang="zh-CN" sz="1400" dirty="0">
              <a:latin typeface="+mn-lt"/>
            </a:endParaRPr>
          </a:p>
          <a:p>
            <a:r>
              <a:rPr lang="en-ZA" altLang="zh-CN" sz="1400" u="sng" dirty="0">
                <a:solidFill>
                  <a:srgbClr val="0070C0"/>
                </a:solidFill>
                <a:latin typeface="+mn-lt"/>
              </a:rPr>
              <a:t>Note</a:t>
            </a:r>
            <a:r>
              <a:rPr lang="en-ZA" altLang="zh-CN" sz="1400" dirty="0">
                <a:solidFill>
                  <a:srgbClr val="0070C0"/>
                </a:solidFill>
                <a:latin typeface="+mn-lt"/>
              </a:rPr>
              <a:t>:</a:t>
            </a:r>
            <a:r>
              <a:rPr lang="zh-CN" altLang="en-US" sz="1400" dirty="0">
                <a:solidFill>
                  <a:srgbClr val="0070C0"/>
                </a:solidFill>
                <a:latin typeface="+mn-lt"/>
              </a:rPr>
              <a:t>注：</a:t>
            </a:r>
            <a:endParaRPr lang="en-ZA" altLang="zh-CN" sz="1400" dirty="0">
              <a:solidFill>
                <a:srgbClr val="0070C0"/>
              </a:solidFill>
              <a:latin typeface="+mn-lt"/>
            </a:endParaRPr>
          </a:p>
          <a:p>
            <a:r>
              <a:rPr lang="en-ZA" altLang="zh-CN" sz="1400" dirty="0">
                <a:solidFill>
                  <a:srgbClr val="0070C0"/>
                </a:solidFill>
                <a:latin typeface="+mn-lt"/>
              </a:rPr>
              <a:t>With the above as background, refence to </a:t>
            </a:r>
            <a:r>
              <a:rPr lang="en-ZA" altLang="zh-CN" sz="1400" b="1" dirty="0">
                <a:solidFill>
                  <a:srgbClr val="0070C0"/>
                </a:solidFill>
                <a:latin typeface="+mn-lt"/>
              </a:rPr>
              <a:t>CMMI is now only used in relation to the model </a:t>
            </a:r>
            <a:r>
              <a:rPr lang="en-ZA" altLang="zh-CN" sz="1400" dirty="0">
                <a:solidFill>
                  <a:srgbClr val="0070C0"/>
                </a:solidFill>
                <a:latin typeface="+mn-lt"/>
              </a:rPr>
              <a:t>and its use, and not as an organization anymore. </a:t>
            </a:r>
          </a:p>
          <a:p>
            <a:r>
              <a:rPr lang="zh-CN" altLang="en-US" sz="1400" dirty="0">
                <a:solidFill>
                  <a:srgbClr val="0070C0"/>
                </a:solidFill>
                <a:latin typeface="+mn-lt"/>
              </a:rPr>
              <a:t>在上述背景下，现在对于</a:t>
            </a:r>
            <a:r>
              <a:rPr lang="en-US" altLang="zh-CN" sz="1400" dirty="0">
                <a:solidFill>
                  <a:srgbClr val="0070C0"/>
                </a:solidFill>
                <a:latin typeface="+mn-lt"/>
              </a:rPr>
              <a:t>CMMI</a:t>
            </a:r>
            <a:r>
              <a:rPr lang="zh-CN" altLang="en-US" sz="1400" dirty="0">
                <a:solidFill>
                  <a:srgbClr val="0070C0"/>
                </a:solidFill>
                <a:latin typeface="+mn-lt"/>
              </a:rPr>
              <a:t>的引用只涉及模型本身及其使用，而不再视之为一个组织。</a:t>
            </a:r>
            <a:endParaRPr lang="en-ZA" altLang="zh-CN" sz="1400" dirty="0">
              <a:solidFill>
                <a:srgbClr val="0070C0"/>
              </a:solidFill>
              <a:latin typeface="+mn-lt"/>
            </a:endParaRPr>
          </a:p>
          <a:p>
            <a:r>
              <a:rPr lang="en-ZA" sz="1400" b="0" i="0" u="none" strike="noStrike" baseline="0" dirty="0">
                <a:solidFill>
                  <a:srgbClr val="0070C0"/>
                </a:solidFill>
                <a:latin typeface="+mn-lt"/>
              </a:rPr>
              <a:t>ISACA owns all copyright, trademark, and all other intellectual property rights of the CMMI Content.</a:t>
            </a:r>
          </a:p>
          <a:p>
            <a:r>
              <a:rPr lang="en-US" altLang="zh-CN" sz="1400" dirty="0">
                <a:solidFill>
                  <a:srgbClr val="0070C0"/>
                </a:solidFill>
                <a:latin typeface="+mn-lt"/>
              </a:rPr>
              <a:t>ISACA</a:t>
            </a:r>
            <a:r>
              <a:rPr lang="zh-CN" altLang="en-US" sz="1400" dirty="0">
                <a:solidFill>
                  <a:srgbClr val="0070C0"/>
                </a:solidFill>
                <a:latin typeface="+mn-lt"/>
              </a:rPr>
              <a:t>拥有</a:t>
            </a:r>
            <a:r>
              <a:rPr lang="en-US" altLang="zh-CN" sz="1400" dirty="0">
                <a:solidFill>
                  <a:srgbClr val="0070C0"/>
                </a:solidFill>
                <a:latin typeface="+mn-lt"/>
              </a:rPr>
              <a:t>CMMI</a:t>
            </a:r>
            <a:r>
              <a:rPr lang="zh-CN" altLang="en-US" sz="1400" dirty="0">
                <a:solidFill>
                  <a:srgbClr val="0070C0"/>
                </a:solidFill>
                <a:latin typeface="+mn-lt"/>
              </a:rPr>
              <a:t>的内容的所有版权、商标及所有其他知识产权。</a:t>
            </a:r>
            <a:endParaRPr lang="en-ZA" altLang="zh-CN" sz="14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600" dirty="0">
                <a:solidFill>
                  <a:srgbClr val="1F497D"/>
                </a:solidFill>
              </a:rPr>
              <a:t>弱项</a:t>
            </a:r>
            <a:r>
              <a:rPr lang="en-US" altLang="zh-CN" sz="1600" dirty="0">
                <a:solidFill>
                  <a:srgbClr val="1F497D"/>
                </a:solidFill>
              </a:rPr>
              <a:t>——</a:t>
            </a:r>
            <a:r>
              <a:rPr lang="zh-CN" altLang="en-US" sz="1600" dirty="0">
                <a:solidFill>
                  <a:srgbClr val="1F497D"/>
                </a:solidFill>
              </a:rPr>
              <a:t>一种初步或最终发现</a:t>
            </a:r>
            <a:r>
              <a:rPr lang="en-US" altLang="zh-CN" sz="1600" dirty="0">
                <a:solidFill>
                  <a:srgbClr val="1F497D"/>
                </a:solidFill>
              </a:rPr>
              <a:t>,</a:t>
            </a:r>
            <a:r>
              <a:rPr lang="zh-CN" altLang="en-US" sz="1600" dirty="0">
                <a:solidFill>
                  <a:srgbClr val="1F497D"/>
                </a:solidFill>
              </a:rPr>
              <a:t>这是一个无效</a:t>
            </a:r>
            <a:r>
              <a:rPr lang="en-US" altLang="zh-CN" sz="1600" dirty="0">
                <a:solidFill>
                  <a:srgbClr val="1F497D"/>
                </a:solidFill>
              </a:rPr>
              <a:t>,</a:t>
            </a:r>
            <a:r>
              <a:rPr lang="zh-CN" altLang="en-US" sz="1600" dirty="0">
                <a:solidFill>
                  <a:srgbClr val="1F497D"/>
                </a:solidFill>
              </a:rPr>
              <a:t>或缺乏</a:t>
            </a:r>
            <a:r>
              <a:rPr lang="en-US" altLang="zh-CN" sz="1600" dirty="0">
                <a:solidFill>
                  <a:srgbClr val="1F497D"/>
                </a:solidFill>
              </a:rPr>
              <a:t>,</a:t>
            </a:r>
            <a:r>
              <a:rPr lang="zh-CN" altLang="en-US" sz="1600" dirty="0">
                <a:solidFill>
                  <a:srgbClr val="1F497D"/>
                </a:solidFill>
              </a:rPr>
              <a:t>实现一个或多个过程满足的意图和价值实践验证客观证据的基础上</a:t>
            </a:r>
            <a:r>
              <a:rPr lang="en-US" altLang="zh-CN" sz="1600" dirty="0">
                <a:solidFill>
                  <a:srgbClr val="1F497D"/>
                </a:solidFill>
              </a:rPr>
              <a:t>,</a:t>
            </a:r>
            <a:r>
              <a:rPr lang="zh-CN" altLang="en-US" sz="1600" dirty="0">
                <a:solidFill>
                  <a:srgbClr val="1F497D"/>
                </a:solidFill>
              </a:rPr>
              <a:t>和适用的项目</a:t>
            </a:r>
            <a:r>
              <a:rPr lang="en-US" altLang="zh-CN" sz="1600" dirty="0">
                <a:solidFill>
                  <a:srgbClr val="1F497D"/>
                </a:solidFill>
              </a:rPr>
              <a:t>(s)</a:t>
            </a:r>
            <a:r>
              <a:rPr lang="zh-CN" altLang="en-US" sz="1600" dirty="0">
                <a:solidFill>
                  <a:srgbClr val="1F497D"/>
                </a:solidFill>
              </a:rPr>
              <a:t>和组织支持函数或组织单元作为一个整体。这要么是由</a:t>
            </a:r>
            <a:r>
              <a:rPr lang="en-US" altLang="zh-CN" sz="1600" dirty="0">
                <a:solidFill>
                  <a:srgbClr val="1F497D"/>
                </a:solidFill>
              </a:rPr>
              <a:t>a)</a:t>
            </a:r>
            <a:r>
              <a:rPr lang="zh-CN" altLang="en-US" sz="1600" dirty="0">
                <a:solidFill>
                  <a:srgbClr val="1F497D"/>
                </a:solidFill>
              </a:rPr>
              <a:t>过程本身没有满足</a:t>
            </a:r>
            <a:r>
              <a:rPr lang="en-US" altLang="zh-CN" sz="1600" dirty="0">
                <a:solidFill>
                  <a:srgbClr val="1F497D"/>
                </a:solidFill>
              </a:rPr>
              <a:t>CMMI</a:t>
            </a:r>
            <a:r>
              <a:rPr lang="zh-CN" altLang="en-US" sz="1600" dirty="0">
                <a:solidFill>
                  <a:srgbClr val="1F497D"/>
                </a:solidFill>
              </a:rPr>
              <a:t>实践需求，要么是由</a:t>
            </a:r>
            <a:r>
              <a:rPr lang="en-US" altLang="zh-CN" sz="1600" dirty="0">
                <a:solidFill>
                  <a:srgbClr val="1F497D"/>
                </a:solidFill>
              </a:rPr>
              <a:t>b)</a:t>
            </a:r>
            <a:r>
              <a:rPr lang="zh-CN" altLang="en-US" sz="1600" dirty="0">
                <a:solidFill>
                  <a:srgbClr val="1F497D"/>
                </a:solidFill>
              </a:rPr>
              <a:t>项目或组织支持功能没有遵循它们的过程，而这些过程与适用的</a:t>
            </a:r>
            <a:r>
              <a:rPr lang="en-US" altLang="zh-CN" sz="1600" dirty="0">
                <a:solidFill>
                  <a:srgbClr val="1F497D"/>
                </a:solidFill>
              </a:rPr>
              <a:t>CMMI</a:t>
            </a:r>
            <a:r>
              <a:rPr lang="zh-CN" altLang="en-US" sz="1600" dirty="0">
                <a:solidFill>
                  <a:srgbClr val="1F497D"/>
                </a:solidFill>
              </a:rPr>
              <a:t>实践的意图和价值是一致的。</a:t>
            </a:r>
            <a:endParaRPr lang="en-ZA" altLang="zh-CN" sz="1600" dirty="0">
              <a:solidFill>
                <a:srgbClr val="1F497D"/>
              </a:solidFill>
            </a:endParaRPr>
          </a:p>
          <a:p>
            <a:pPr lvl="1"/>
            <a:r>
              <a:rPr lang="zh-CN" altLang="en-US" sz="1600" dirty="0">
                <a:solidFill>
                  <a:srgbClr val="1F497D"/>
                </a:solidFill>
              </a:rPr>
              <a:t>优势 </a:t>
            </a:r>
            <a:r>
              <a:rPr lang="en-US" altLang="zh-CN" sz="1600" dirty="0">
                <a:solidFill>
                  <a:srgbClr val="1F497D"/>
                </a:solidFill>
              </a:rPr>
              <a:t>- </a:t>
            </a:r>
            <a:r>
              <a:rPr lang="zh-CN" altLang="en-US" sz="1600" dirty="0">
                <a:solidFill>
                  <a:srgbClr val="1F497D"/>
                </a:solidFill>
              </a:rPr>
              <a:t>一种初步或最终发现，是符合 </a:t>
            </a:r>
            <a:r>
              <a:rPr lang="en-US" altLang="zh-CN" sz="1600" dirty="0">
                <a:solidFill>
                  <a:srgbClr val="1F497D"/>
                </a:solidFill>
              </a:rPr>
              <a:t>CMMI </a:t>
            </a:r>
            <a:r>
              <a:rPr lang="zh-CN" altLang="en-US" sz="1600" dirty="0">
                <a:solidFill>
                  <a:srgbClr val="1F497D"/>
                </a:solidFill>
              </a:rPr>
              <a:t>模型实践意图和价值的过程的模范或值得注意的执行。</a:t>
            </a:r>
          </a:p>
          <a:p>
            <a:pPr lvl="1"/>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768446509"/>
              </p:ext>
            </p:extLst>
          </p:nvPr>
        </p:nvGraphicFramePr>
        <p:xfrm>
          <a:off x="1055688" y="1563688"/>
          <a:ext cx="7569200" cy="3155950"/>
        </p:xfrm>
        <a:graphic>
          <a:graphicData uri="http://schemas.openxmlformats.org/presentationml/2006/ole">
            <mc:AlternateContent xmlns:mc="http://schemas.openxmlformats.org/markup-compatibility/2006">
              <mc:Choice xmlns:v="urn:schemas-microsoft-com:vml" Requires="v">
                <p:oleObj name="Macro-Enabled Worksheet" r:id="rId2" imgW="7569407" imgH="3155927" progId="Excel.SheetMacroEnabled.12">
                  <p:link updateAutomatic="1"/>
                </p:oleObj>
              </mc:Choice>
              <mc:Fallback>
                <p:oleObj name="Macro-Enabled Worksheet" r:id="rId2" imgW="7569407" imgH="3155927" progId="Excel.SheetMacroEnabled.12">
                  <p:link updateAutomatic="1"/>
                  <p:pic>
                    <p:nvPicPr>
                      <p:cNvPr id="0" name=""/>
                      <p:cNvPicPr/>
                      <p:nvPr/>
                    </p:nvPicPr>
                    <p:blipFill>
                      <a:blip r:embed="rId3"/>
                      <a:stretch>
                        <a:fillRect/>
                      </a:stretch>
                    </p:blipFill>
                    <p:spPr>
                      <a:xfrm>
                        <a:off x="1055688" y="1563688"/>
                        <a:ext cx="7569200" cy="3155950"/>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3" name="Object 2">
            <a:extLst>
              <a:ext uri="{FF2B5EF4-FFF2-40B4-BE49-F238E27FC236}">
                <a16:creationId xmlns:a16="http://schemas.microsoft.com/office/drawing/2014/main" id="{04EF63E8-7549-4BEB-A50D-A9F4321F3400}"/>
              </a:ext>
            </a:extLst>
          </p:cNvPr>
          <p:cNvGraphicFramePr>
            <a:graphicFrameLocks noChangeAspect="1"/>
          </p:cNvGraphicFramePr>
          <p:nvPr>
            <p:extLst>
              <p:ext uri="{D42A27DB-BD31-4B8C-83A1-F6EECF244321}">
                <p14:modId xmlns:p14="http://schemas.microsoft.com/office/powerpoint/2010/main" val="3929168256"/>
              </p:ext>
            </p:extLst>
          </p:nvPr>
        </p:nvGraphicFramePr>
        <p:xfrm>
          <a:off x="1119188" y="1630363"/>
          <a:ext cx="8407400" cy="2813050"/>
        </p:xfrm>
        <a:graphic>
          <a:graphicData uri="http://schemas.openxmlformats.org/presentationml/2006/ole">
            <mc:AlternateContent xmlns:mc="http://schemas.openxmlformats.org/markup-compatibility/2006">
              <mc:Choice xmlns:v="urn:schemas-microsoft-com:vml" Requires="v">
                <p:oleObj name="Macro-Enabled Worksheet" r:id="rId2" imgW="8407504" imgH="2813027" progId="Excel.SheetMacroEnabled.12">
                  <p:link updateAutomatic="1"/>
                </p:oleObj>
              </mc:Choice>
              <mc:Fallback>
                <p:oleObj name="Macro-Enabled Worksheet" r:id="rId2" imgW="8407504" imgH="2813027" progId="Excel.SheetMacroEnabled.12">
                  <p:link updateAutomatic="1"/>
                  <p:pic>
                    <p:nvPicPr>
                      <p:cNvPr id="0" name=""/>
                      <p:cNvPicPr/>
                      <p:nvPr/>
                    </p:nvPicPr>
                    <p:blipFill>
                      <a:blip r:embed="rId3"/>
                      <a:stretch>
                        <a:fillRect/>
                      </a:stretch>
                    </p:blipFill>
                    <p:spPr>
                      <a:xfrm>
                        <a:off x="1119188" y="1630363"/>
                        <a:ext cx="8407400" cy="281305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F8ED0ECF-3A0F-48AA-AB5B-3634F68E032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729" y="123104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A40E6561-AE63-4D7D-AF73-D61126FBD6F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54861" y="123661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020D72D2-1345-4349-9384-48926A5A806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25623" y="124599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2AFDF454-7646-4BF8-A15A-C80E0053A4E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44197" y="210295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59C78418-5B09-4F3F-9C16-8D2F46DB87B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094474" y="213599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DC41EDA5-7672-438D-A354-60DCAB7CDB9C}"/>
              </a:ext>
            </a:extLst>
          </p:cNvPr>
          <p:cNvPicPr>
            <a:picLocks noChangeAspect="1"/>
          </p:cNvPicPr>
          <p:nvPr/>
        </p:nvPicPr>
        <p:blipFill>
          <a:blip r:embed="rId20"/>
          <a:stretch>
            <a:fillRect/>
          </a:stretch>
        </p:blipFill>
        <p:spPr>
          <a:xfrm>
            <a:off x="6241161" y="122828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825F9590-2647-4226-A3C5-C5E3DE75DDC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3205" y="124599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3A28B9EB-0448-488C-8BF9-00390EA7CAA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2034" y="123104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863F850D-3761-4CB6-899A-704C3B8F7DE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521521" y="2141246"/>
            <a:ext cx="1233910" cy="681927"/>
          </a:xfrm>
          <a:prstGeom prst="rect">
            <a:avLst/>
          </a:prstGeom>
        </p:spPr>
      </p:pic>
      <p:pic>
        <p:nvPicPr>
          <p:cNvPr id="62" name="Picture 61">
            <a:extLst>
              <a:ext uri="{FF2B5EF4-FFF2-40B4-BE49-F238E27FC236}">
                <a16:creationId xmlns:a16="http://schemas.microsoft.com/office/drawing/2014/main" id="{2F9DF30E-9369-4D20-A80C-36EA3BB7D7EC}"/>
              </a:ext>
            </a:extLst>
          </p:cNvPr>
          <p:cNvPicPr>
            <a:picLocks noChangeAspect="1"/>
          </p:cNvPicPr>
          <p:nvPr/>
        </p:nvPicPr>
        <p:blipFill>
          <a:blip r:embed="rId24"/>
          <a:stretch>
            <a:fillRect/>
          </a:stretch>
        </p:blipFill>
        <p:spPr>
          <a:xfrm>
            <a:off x="4329637" y="2102953"/>
            <a:ext cx="1264745" cy="735807"/>
          </a:xfrm>
          <a:prstGeom prst="rect">
            <a:avLst/>
          </a:prstGeom>
        </p:spPr>
      </p:pic>
      <p:pic>
        <p:nvPicPr>
          <p:cNvPr id="63" name="Picture 2" descr="Flag of the United Arab Emirates.svg">
            <a:extLst>
              <a:ext uri="{FF2B5EF4-FFF2-40B4-BE49-F238E27FC236}">
                <a16:creationId xmlns:a16="http://schemas.microsoft.com/office/drawing/2014/main" id="{F24BF515-17D5-4E4C-BF5B-9426286BEB0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15074" y="212126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98094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C0AE3C5-02B2-478A-9C10-6BAB587F3AF6}"/>
              </a:ext>
            </a:extLst>
          </p:cNvPr>
          <p:cNvGraphicFramePr>
            <a:graphicFrameLocks noChangeAspect="1"/>
          </p:cNvGraphicFramePr>
          <p:nvPr>
            <p:extLst>
              <p:ext uri="{D42A27DB-BD31-4B8C-83A1-F6EECF244321}">
                <p14:modId xmlns:p14="http://schemas.microsoft.com/office/powerpoint/2010/main" val="108414859"/>
              </p:ext>
            </p:extLst>
          </p:nvPr>
        </p:nvGraphicFramePr>
        <p:xfrm>
          <a:off x="1146575" y="2136174"/>
          <a:ext cx="8407400" cy="11620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146575" y="2136174"/>
                        <a:ext cx="8407400" cy="11620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5DE000F-8325-459E-8AB6-AF6BD5153F99}"/>
              </a:ext>
            </a:extLst>
          </p:cNvPr>
          <p:cNvGraphicFramePr>
            <a:graphicFrameLocks noChangeAspect="1"/>
          </p:cNvGraphicFramePr>
          <p:nvPr>
            <p:extLst>
              <p:ext uri="{D42A27DB-BD31-4B8C-83A1-F6EECF244321}">
                <p14:modId xmlns:p14="http://schemas.microsoft.com/office/powerpoint/2010/main" val="29014492"/>
              </p:ext>
            </p:extLst>
          </p:nvPr>
        </p:nvGraphicFramePr>
        <p:xfrm>
          <a:off x="1111065" y="2059852"/>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111065" y="2059852"/>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655856727"/>
              </p:ext>
            </p:extLst>
          </p:nvPr>
        </p:nvGraphicFramePr>
        <p:xfrm>
          <a:off x="1139825" y="212407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139825" y="212407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554</TotalTime>
  <Words>1812</Words>
  <Application>Microsoft Office PowerPoint</Application>
  <PresentationFormat>Widescreen</PresentationFormat>
  <Paragraphs>116</Paragraphs>
  <Slides>25</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25</vt:i4>
      </vt:variant>
    </vt:vector>
  </HeadingPairs>
  <TitlesOfParts>
    <vt:vector size="48"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file:///G:\2021-04-12to04-16%20(A5)%20C53517%20SoftMARS\00_Data_Reference.xlsm!pptxCover!R19C2</vt:lpstr>
      <vt:lpstr>file:///G:\2021-04-12to04-16%20(A5)%20C53517%20SoftMARS\00_Data_Reference.xlsm!pptxLink1!R1C1:R7C2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file:///G:\2021-04-12to04-16%20(A5)%20C53517%20SoftMARS\00_Data_Reference.xlsm!pptxLink3!R2C10:R24C15</vt:lpstr>
      <vt:lpstr>file:///G:\2021-04-12to04-16%20(A5)%20C53517%20SoftMARS\00_Data_Reference.xlsm!pptxLink3!R2C1:R24C3</vt:lpstr>
      <vt:lpstr>file:///G:\2021-04-12to04-16%20(A5)%20C53517%20SoftMARS\00_Data_Reference.xlsm!pptxLink1!R5C1:R7C2</vt:lpstr>
      <vt:lpstr>file:///G:\2021-04-12to04-16%20(A5)%20C53517%20SoftMARS\00_Data_Reference.xlsm!pptxLink4!R10C1:R27C20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file:///G:\2021-04-12to04-16%20(A5)%20C53517%20SoftMARS\00_Data_Reference.xlsm!OULC!R50C2:R89C22</vt:lpstr>
      <vt:lpstr>file:///G:\2021-04-12to04-16%20(A5)%20C53517%20SoftMARS\00_Data_Reference.xlsm!pptxLink2!R6C1:R19C1</vt:lpstr>
      <vt:lpstr>file:///G:\2021-04-12to04-16%20(A5)%20C53517%20SoftMARS\00_Data_Reference.xlsm!pptxLink1!R32C1:R39C2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 Technology Center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59</cp:revision>
  <dcterms:created xsi:type="dcterms:W3CDTF">2018-03-14T12:19:45Z</dcterms:created>
  <dcterms:modified xsi:type="dcterms:W3CDTF">2021-06-06T12:08:38Z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