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56" r:id="rId5"/>
    <p:sldId id="1545" r:id="rId6"/>
    <p:sldId id="1547" r:id="rId7"/>
    <p:sldId id="1549" r:id="rId8"/>
    <p:sldId id="270" r:id="rId9"/>
    <p:sldId id="928" r:id="rId10"/>
    <p:sldId id="310" r:id="rId11"/>
    <p:sldId id="1550" r:id="rId12"/>
    <p:sldId id="1551" r:id="rId13"/>
    <p:sldId id="912" r:id="rId14"/>
    <p:sldId id="298" r:id="rId15"/>
    <p:sldId id="151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9/9/2022</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9/9/2022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4</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5</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7</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10</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11</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pic>
        <p:nvPicPr>
          <p:cNvPr id="11" name="Picture 10">
            <a:extLst>
              <a:ext uri="{FF2B5EF4-FFF2-40B4-BE49-F238E27FC236}">
                <a16:creationId xmlns:a16="http://schemas.microsoft.com/office/drawing/2014/main" id="{CD099496-721A-4B0D-B357-5A8DC480C4E4}"/>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
        <p:nvSpPr>
          <p:cNvPr id="12" name="Slide Number Placeholder 5">
            <a:extLst>
              <a:ext uri="{FF2B5EF4-FFF2-40B4-BE49-F238E27FC236}">
                <a16:creationId xmlns:a16="http://schemas.microsoft.com/office/drawing/2014/main" id="{FB01FCCC-D92F-479A-AE81-4AF151999C1E}"/>
              </a:ext>
            </a:extLst>
          </p:cNvPr>
          <p:cNvSpPr txBox="1">
            <a:spLocks/>
          </p:cNvSpPr>
          <p:nvPr userDrawn="1"/>
        </p:nvSpPr>
        <p:spPr>
          <a:xfrm>
            <a:off x="7617887" y="636612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2022. All Rights Reserved.​</a:t>
            </a:r>
            <a:r>
              <a:rPr lang="en-US" dirty="0"/>
              <a:t>  |  </a:t>
            </a:r>
            <a:fld id="{85F78CEA-3B00-9E49-94E0-DC9AF1E86765}" type="slidenum">
              <a:rPr lang="en-US" smtClean="0"/>
              <a:pPr/>
              <a:t>‹#›</a:t>
            </a:fld>
            <a:endParaRPr lang="en-US" dirty="0"/>
          </a:p>
        </p:txBody>
      </p:sp>
      <p:pic>
        <p:nvPicPr>
          <p:cNvPr id="13" name="Picture 2">
            <a:extLst>
              <a:ext uri="{FF2B5EF4-FFF2-40B4-BE49-F238E27FC236}">
                <a16:creationId xmlns:a16="http://schemas.microsoft.com/office/drawing/2014/main" id="{CF4958DF-9AD5-4A3E-B744-025664AA9BB4}"/>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TextBox 13">
            <a:extLst>
              <a:ext uri="{FF2B5EF4-FFF2-40B4-BE49-F238E27FC236}">
                <a16:creationId xmlns:a16="http://schemas.microsoft.com/office/drawing/2014/main" id="{7E98DC70-FE5E-4AA2-B75F-8AFA6EF0CE40}"/>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572E7D29-D718-4785-BD74-CEDB36AEF0A1}"/>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X:\2021-04-12to04-16%20(A5)%20C53517%20SoftMARS\00_Data_Reference.xlsm!pptxCover!R4C2:R12C2" TargetMode="External"/><Relationship Id="rId7" Type="http://schemas.openxmlformats.org/officeDocument/2006/relationships/oleObject" Target="file:///X:\2021-04-12to04-16%20(A5)%20C53517%20SoftMARS\00_Data_Reference.xlsm!pptxCover!R24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X:\2021-04-12to04-16%20(A5)%20C53517%20SoftMARS\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6.svg"/></Relationships>
</file>

<file path=ppt/slides/_rels/slide12.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jpe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gif"/><Relationship Id="rId7" Type="http://schemas.openxmlformats.org/officeDocument/2006/relationships/image" Target="../media/image10.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2" Type="http://schemas.openxmlformats.org/officeDocument/2006/relationships/notesSlide" Target="../notesSlides/notesSlide1.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g"/><Relationship Id="rId24" Type="http://schemas.openxmlformats.org/officeDocument/2006/relationships/image" Target="../media/image27.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10" Type="http://schemas.openxmlformats.org/officeDocument/2006/relationships/image" Target="../media/image13.jpg"/><Relationship Id="rId19" Type="http://schemas.openxmlformats.org/officeDocument/2006/relationships/image" Target="../media/image22.png"/><Relationship Id="rId4" Type="http://schemas.openxmlformats.org/officeDocument/2006/relationships/image" Target="../media/image7.jpe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1.emf"/><Relationship Id="rId4" Type="http://schemas.openxmlformats.org/officeDocument/2006/relationships/oleObject" Target="file:///X:\2021-04-12to04-16%20(A5)%20C53517%20SoftMARS\00_Data_Reference.xlsm!pptxLink1!R1C1:R7C2"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2.emf"/><Relationship Id="rId4" Type="http://schemas.openxmlformats.org/officeDocument/2006/relationships/oleObject" Target="file:///X:\2021-04-12to04-16%20(A5)%20C53517%20SoftMARS\00_Data_Reference.xlsm!pptxLink1!R10C1:R18C2"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3.emf"/><Relationship Id="rId4" Type="http://schemas.openxmlformats.org/officeDocument/2006/relationships/oleObject" Target="file:///X:\2021-04-12to04-16%20(A5)%20C53517%20SoftMARS\00_Data_Reference.xlsm!pptxLink1!R20C1:R31C2"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Technology Test</a:t>
            </a:r>
            <a:endParaRPr lang="en-US" sz="4800" dirty="0"/>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1224272190"/>
              </p:ext>
            </p:extLst>
          </p:nvPr>
        </p:nvGraphicFramePr>
        <p:xfrm>
          <a:off x="3375025" y="2062163"/>
          <a:ext cx="5441950" cy="2886075"/>
        </p:xfrm>
        <a:graphic>
          <a:graphicData uri="http://schemas.openxmlformats.org/presentationml/2006/ole">
            <mc:AlternateContent xmlns:mc="http://schemas.openxmlformats.org/markup-compatibility/2006">
              <mc:Choice xmlns:v="urn:schemas-microsoft-com:vml" Requires="v">
                <p:oleObj spid="_x0000_s1050" name="Macro-Enabled Worksheet" r:id="rId3" imgW="5196769" imgH="2918310" progId="Excel.SheetMacroEnabled.12">
                  <p:link updateAutomatic="1"/>
                </p:oleObj>
              </mc:Choice>
              <mc:Fallback>
                <p:oleObj name="Macro-Enabled Worksheet" r:id="rId3" imgW="5196769" imgH="2918310" progId="Excel.SheetMacroEnabled.12">
                  <p:link updateAutomatic="1"/>
                  <p:pic>
                    <p:nvPicPr>
                      <p:cNvPr id="0" name=""/>
                      <p:cNvPicPr/>
                      <p:nvPr/>
                    </p:nvPicPr>
                    <p:blipFill>
                      <a:blip r:embed="rId4"/>
                      <a:stretch>
                        <a:fillRect/>
                      </a:stretch>
                    </p:blipFill>
                    <p:spPr>
                      <a:xfrm>
                        <a:off x="3375025" y="2062163"/>
                        <a:ext cx="5441950" cy="2886075"/>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241095620"/>
              </p:ext>
            </p:extLst>
          </p:nvPr>
        </p:nvGraphicFramePr>
        <p:xfrm>
          <a:off x="3375025" y="5383213"/>
          <a:ext cx="5441950" cy="661987"/>
        </p:xfrm>
        <a:graphic>
          <a:graphicData uri="http://schemas.openxmlformats.org/presentationml/2006/ole">
            <mc:AlternateContent xmlns:mc="http://schemas.openxmlformats.org/markup-compatibility/2006">
              <mc:Choice xmlns:v="urn:schemas-microsoft-com:vml" Requires="v">
                <p:oleObj spid="_x0000_s1051" name="Macro-Enabled Worksheet" r:id="rId5" imgW="5196769" imgH="670734" progId="Excel.SheetMacroEnabled.12">
                  <p:link updateAutomatic="1"/>
                </p:oleObj>
              </mc:Choice>
              <mc:Fallback>
                <p:oleObj name="Macro-Enabled Worksheet" r:id="rId5" imgW="5196769" imgH="670734" progId="Excel.SheetMacroEnabled.12">
                  <p:link updateAutomatic="1"/>
                  <p:pic>
                    <p:nvPicPr>
                      <p:cNvPr id="0" name=""/>
                      <p:cNvPicPr/>
                      <p:nvPr/>
                    </p:nvPicPr>
                    <p:blipFill>
                      <a:blip r:embed="rId6"/>
                      <a:stretch>
                        <a:fillRect/>
                      </a:stretch>
                    </p:blipFill>
                    <p:spPr>
                      <a:xfrm>
                        <a:off x="3375025" y="5383213"/>
                        <a:ext cx="5441950" cy="661987"/>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97DEC329-0B61-46C2-ACE8-B24E3494BCFC}"/>
              </a:ext>
            </a:extLst>
          </p:cNvPr>
          <p:cNvGraphicFramePr>
            <a:graphicFrameLocks noChangeAspect="1"/>
          </p:cNvGraphicFramePr>
          <p:nvPr>
            <p:extLst>
              <p:ext uri="{D42A27DB-BD31-4B8C-83A1-F6EECF244321}">
                <p14:modId xmlns:p14="http://schemas.microsoft.com/office/powerpoint/2010/main" val="298881534"/>
              </p:ext>
            </p:extLst>
          </p:nvPr>
        </p:nvGraphicFramePr>
        <p:xfrm>
          <a:off x="3497262" y="5078413"/>
          <a:ext cx="5197475" cy="304800"/>
        </p:xfrm>
        <a:graphic>
          <a:graphicData uri="http://schemas.openxmlformats.org/presentationml/2006/ole">
            <mc:AlternateContent xmlns:mc="http://schemas.openxmlformats.org/markup-compatibility/2006">
              <mc:Choice xmlns:v="urn:schemas-microsoft-com:vml" Requires="v">
                <p:oleObj spid="_x0000_s1052" name="Macro-Enabled Worksheet" r:id="rId7" imgW="5196769" imgH="304879" progId="Excel.SheetMacroEnabled.12">
                  <p:link updateAutomatic="1"/>
                </p:oleObj>
              </mc:Choice>
              <mc:Fallback>
                <p:oleObj name="Macro-Enabled Worksheet" r:id="rId7" imgW="5196769" imgH="304879" progId="Excel.SheetMacroEnabled.12">
                  <p:link updateAutomatic="1"/>
                  <p:pic>
                    <p:nvPicPr>
                      <p:cNvPr id="0" name=""/>
                      <p:cNvPicPr/>
                      <p:nvPr/>
                    </p:nvPicPr>
                    <p:blipFill>
                      <a:blip r:embed="rId8"/>
                      <a:stretch>
                        <a:fillRect/>
                      </a:stretch>
                    </p:blipFill>
                    <p:spPr>
                      <a:xfrm>
                        <a:off x="3497262" y="5078413"/>
                        <a:ext cx="5197475" cy="30480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522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05716" y="1052815"/>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3152701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sp>
        <p:nvSpPr>
          <p:cNvPr id="3077" name="TextBox 4"/>
          <p:cNvSpPr txBox="1">
            <a:spLocks noChangeArrowheads="1"/>
          </p:cNvSpPr>
          <p:nvPr/>
        </p:nvSpPr>
        <p:spPr bwMode="auto">
          <a:xfrm>
            <a:off x="2111571" y="3129444"/>
            <a:ext cx="8077201"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1800" dirty="0">
                <a:latin typeface="+mn-lt"/>
              </a:rPr>
              <a:t>It is a pleasure and an honour to be here with you today. We are looking forward to working with you and your team over the coming days.</a:t>
            </a:r>
          </a:p>
          <a:p>
            <a:pPr algn="ctr" eaLnBrk="1" hangingPunct="1"/>
            <a:r>
              <a:rPr lang="zh-TW" altLang="en-US" sz="2000" dirty="0">
                <a:solidFill>
                  <a:srgbClr val="1F497D"/>
                </a:solidFill>
                <a:latin typeface="宋体" panose="02010600030101010101" pitchFamily="2" charset="-122"/>
                <a:ea typeface="宋体" panose="02010600030101010101" pitchFamily="2" charset="-122"/>
              </a:rPr>
              <a:t>今天我很高興和榮幸來到這裡，我期待著在未來的几天里與您和您的團隊一起工作。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75266" y="1141496"/>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055861" y="115643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11571" y="2033638"/>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475266" y="2030960"/>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637809" y="2083297"/>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7637809" y="1133626"/>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32742" y="1156439"/>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1571" y="1141496"/>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049069" y="2079608"/>
            <a:ext cx="1233910" cy="681927"/>
          </a:xfrm>
          <a:prstGeom prst="rect">
            <a:avLst/>
          </a:prstGeom>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4837992" y="2013401"/>
            <a:ext cx="1264745" cy="735807"/>
          </a:xfrm>
          <a:prstGeom prst="rect">
            <a:avLst/>
          </a:prstGeom>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245725" y="2066165"/>
            <a:ext cx="1258708" cy="681631"/>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35060" y="1156637"/>
            <a:ext cx="1233910" cy="70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542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a:t>Demixium™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solidFill>
                  <a:srgbClr val="1F497D"/>
                </a:solidFill>
              </a:rPr>
              <a:t>Demixium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endParaRPr lang="en-ZA" dirty="0">
              <a:solidFill>
                <a:srgbClr val="1F497D"/>
              </a:solidFill>
            </a:endParaRPr>
          </a:p>
        </p:txBody>
      </p:sp>
    </p:spTree>
    <p:extLst>
      <p:ext uri="{BB962C8B-B14F-4D97-AF65-F5344CB8AC3E}">
        <p14:creationId xmlns:p14="http://schemas.microsoft.com/office/powerpoint/2010/main" val="3546818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5F159CF9-D190-4108-A66F-758467A67BA0}"/>
              </a:ext>
            </a:extLst>
          </p:cNvPr>
          <p:cNvGraphicFramePr>
            <a:graphicFrameLocks noChangeAspect="1"/>
          </p:cNvGraphicFramePr>
          <p:nvPr>
            <p:extLst>
              <p:ext uri="{D42A27DB-BD31-4B8C-83A1-F6EECF244321}">
                <p14:modId xmlns:p14="http://schemas.microsoft.com/office/powerpoint/2010/main" val="3153412178"/>
              </p:ext>
            </p:extLst>
          </p:nvPr>
        </p:nvGraphicFramePr>
        <p:xfrm>
          <a:off x="1060450" y="1860550"/>
          <a:ext cx="8245475" cy="1431925"/>
        </p:xfrm>
        <a:graphic>
          <a:graphicData uri="http://schemas.openxmlformats.org/presentationml/2006/ole">
            <mc:AlternateContent xmlns:mc="http://schemas.openxmlformats.org/markup-compatibility/2006">
              <mc:Choice xmlns:v="urn:schemas-microsoft-com:vml" Requires="v">
                <p:oleObj spid="_x0000_s2058" name="Macro-Enabled Worksheet" r:id="rId4" imgW="8244911" imgH="1432718" progId="Excel.SheetMacroEnabled.12">
                  <p:link updateAutomatic="1"/>
                </p:oleObj>
              </mc:Choice>
              <mc:Fallback>
                <p:oleObj name="Macro-Enabled Worksheet" r:id="rId4" imgW="8244911" imgH="1432718" progId="Excel.SheetMacroEnabled.12">
                  <p:link updateAutomatic="1"/>
                  <p:pic>
                    <p:nvPicPr>
                      <p:cNvPr id="0" name=""/>
                      <p:cNvPicPr/>
                      <p:nvPr/>
                    </p:nvPicPr>
                    <p:blipFill>
                      <a:blip r:embed="rId5"/>
                      <a:stretch>
                        <a:fillRect/>
                      </a:stretch>
                    </p:blipFill>
                    <p:spPr>
                      <a:xfrm>
                        <a:off x="1060450" y="1860550"/>
                        <a:ext cx="8245475" cy="1431925"/>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0070E001-535C-4B2C-BF94-3257A2286C13}"/>
              </a:ext>
            </a:extLst>
          </p:cNvPr>
          <p:cNvGraphicFramePr>
            <a:graphicFrameLocks noChangeAspect="1"/>
          </p:cNvGraphicFramePr>
          <p:nvPr>
            <p:extLst>
              <p:ext uri="{D42A27DB-BD31-4B8C-83A1-F6EECF244321}">
                <p14:modId xmlns:p14="http://schemas.microsoft.com/office/powerpoint/2010/main" val="468176143"/>
              </p:ext>
            </p:extLst>
          </p:nvPr>
        </p:nvGraphicFramePr>
        <p:xfrm>
          <a:off x="1082675" y="2003425"/>
          <a:ext cx="8664575" cy="1749425"/>
        </p:xfrm>
        <a:graphic>
          <a:graphicData uri="http://schemas.openxmlformats.org/presentationml/2006/ole">
            <mc:AlternateContent xmlns:mc="http://schemas.openxmlformats.org/markup-compatibility/2006">
              <mc:Choice xmlns:v="urn:schemas-microsoft-com:vml" Requires="v">
                <p:oleObj spid="_x0000_s3082" name="Macro-Enabled Worksheet" r:id="rId4" imgW="8244911" imgH="1584944" progId="Excel.SheetMacroEnabled.12">
                  <p:link updateAutomatic="1"/>
                </p:oleObj>
              </mc:Choice>
              <mc:Fallback>
                <p:oleObj name="Macro-Enabled Worksheet" r:id="rId4" imgW="8244911" imgH="1584944" progId="Excel.SheetMacroEnabled.12">
                  <p:link updateAutomatic="1"/>
                  <p:pic>
                    <p:nvPicPr>
                      <p:cNvPr id="0" name=""/>
                      <p:cNvPicPr/>
                      <p:nvPr/>
                    </p:nvPicPr>
                    <p:blipFill>
                      <a:blip r:embed="rId5"/>
                      <a:stretch>
                        <a:fillRect/>
                      </a:stretch>
                    </p:blipFill>
                    <p:spPr>
                      <a:xfrm>
                        <a:off x="1082675" y="2003425"/>
                        <a:ext cx="8664575" cy="1749425"/>
                      </a:xfrm>
                      <a:prstGeom prst="rect">
                        <a:avLst/>
                      </a:prstGeom>
                    </p:spPr>
                  </p:pic>
                </p:oleObj>
              </mc:Fallback>
            </mc:AlternateContent>
          </a:graphicData>
        </a:graphic>
      </p:graphicFrame>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spTree>
    <p:extLst>
      <p:ext uri="{BB962C8B-B14F-4D97-AF65-F5344CB8AC3E}">
        <p14:creationId xmlns:p14="http://schemas.microsoft.com/office/powerpoint/2010/main" val="2505805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2" name="Object 1">
            <a:extLst>
              <a:ext uri="{FF2B5EF4-FFF2-40B4-BE49-F238E27FC236}">
                <a16:creationId xmlns:a16="http://schemas.microsoft.com/office/drawing/2014/main" id="{1B50E02C-C716-4CC3-8BC3-51D125EDBC61}"/>
              </a:ext>
            </a:extLst>
          </p:cNvPr>
          <p:cNvGraphicFramePr>
            <a:graphicFrameLocks noChangeAspect="1"/>
          </p:cNvGraphicFramePr>
          <p:nvPr>
            <p:extLst>
              <p:ext uri="{D42A27DB-BD31-4B8C-83A1-F6EECF244321}">
                <p14:modId xmlns:p14="http://schemas.microsoft.com/office/powerpoint/2010/main" val="2400837956"/>
              </p:ext>
            </p:extLst>
          </p:nvPr>
        </p:nvGraphicFramePr>
        <p:xfrm>
          <a:off x="1131888" y="2087563"/>
          <a:ext cx="8245475" cy="2111375"/>
        </p:xfrm>
        <a:graphic>
          <a:graphicData uri="http://schemas.openxmlformats.org/presentationml/2006/ole">
            <mc:AlternateContent xmlns:mc="http://schemas.openxmlformats.org/markup-compatibility/2006">
              <mc:Choice xmlns:v="urn:schemas-microsoft-com:vml" Requires="v">
                <p:oleObj spid="_x0000_s4106" name="Macro-Enabled Worksheet" r:id="rId4" imgW="8244911" imgH="2110701" progId="Excel.SheetMacroEnabled.12">
                  <p:link updateAutomatic="1"/>
                </p:oleObj>
              </mc:Choice>
              <mc:Fallback>
                <p:oleObj name="Macro-Enabled Worksheet" r:id="rId4" imgW="8244911" imgH="2110701" progId="Excel.SheetMacroEnabled.12">
                  <p:link updateAutomatic="1"/>
                  <p:pic>
                    <p:nvPicPr>
                      <p:cNvPr id="0" name=""/>
                      <p:cNvPicPr/>
                      <p:nvPr/>
                    </p:nvPicPr>
                    <p:blipFill>
                      <a:blip r:embed="rId5"/>
                      <a:stretch>
                        <a:fillRect/>
                      </a:stretch>
                    </p:blipFill>
                    <p:spPr>
                      <a:xfrm>
                        <a:off x="1131888" y="2087563"/>
                        <a:ext cx="8245475" cy="2111375"/>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057247"/>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(ISACA MDD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rgbClr val="1F497D"/>
                </a:solidFill>
              </a:rPr>
              <a:t>每次只允许一个人说话。</a:t>
            </a:r>
            <a:endParaRPr lang="en-ZA" sz="1600" dirty="0">
              <a:solidFill>
                <a:srgbClr val="1F497D"/>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b="1" dirty="0">
                <a:solidFill>
                  <a:srgbClr val="1F497D"/>
                </a:solidFill>
              </a:rPr>
              <a:t>评估师要求时，所有访谈人员需要出示身份证验证身份，身份证由政府发放且附带个人照片</a:t>
            </a:r>
            <a:r>
              <a:rPr lang="zh-CN" altLang="en-US" sz="1600" dirty="0">
                <a:solidFill>
                  <a:srgbClr val="1F497D"/>
                </a:solidFill>
              </a:rPr>
              <a:t>。</a:t>
            </a:r>
            <a:endParaRPr lang="en-ZA" sz="1600"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258616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EC7A36-1D41-49F4-BCB2-B864FE70D8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07B0D7-F930-4230-933E-ABA84959494E}">
  <ds:schemaRefs>
    <ds:schemaRef ds:uri="http://schemas.microsoft.com/office/infopath/2007/PartnerControls"/>
    <ds:schemaRef ds:uri="http://schemas.openxmlformats.org/package/2006/metadata/core-properties"/>
    <ds:schemaRef ds:uri="http://www.w3.org/XML/1998/namespace"/>
    <ds:schemaRef ds:uri="ec500478-62e0-46fc-87f1-cfa988e486b4"/>
    <ds:schemaRef ds:uri="72e3a154-4955-46c3-9573-e9dec3e1f195"/>
    <ds:schemaRef ds:uri="http://purl.org/dc/terms/"/>
    <ds:schemaRef ds:uri="http://schemas.microsoft.com/office/2006/documentManagement/types"/>
    <ds:schemaRef ds:uri="http://schemas.microsoft.com/office/2006/metadata/properties"/>
    <ds:schemaRef ds:uri="http://purl.org/dc/dcmitype/"/>
    <ds:schemaRef ds:uri="http://purl.org/dc/elements/1.1/"/>
  </ds:schemaRefs>
</ds:datastoreItem>
</file>

<file path=customXml/itemProps3.xml><?xml version="1.0" encoding="utf-8"?>
<ds:datastoreItem xmlns:ds="http://schemas.openxmlformats.org/officeDocument/2006/customXml" ds:itemID="{B8B49826-D5EE-4D24-B649-7C3A19B527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516</TotalTime>
  <Words>840</Words>
  <Application>Microsoft Office PowerPoint</Application>
  <PresentationFormat>Widescreen</PresentationFormat>
  <Paragraphs>55</Paragraphs>
  <Slides>12</Slides>
  <Notes>8</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6</vt:i4>
      </vt:variant>
      <vt:variant>
        <vt:lpstr>Slide Titles</vt:lpstr>
      </vt:variant>
      <vt:variant>
        <vt:i4>12</vt:i4>
      </vt:variant>
    </vt:vector>
  </HeadingPairs>
  <TitlesOfParts>
    <vt:vector size="25" baseType="lpstr">
      <vt:lpstr>等线</vt:lpstr>
      <vt:lpstr>宋体</vt:lpstr>
      <vt:lpstr>Arial</vt:lpstr>
      <vt:lpstr>Calibri</vt:lpstr>
      <vt:lpstr>Calibri Light</vt:lpstr>
      <vt:lpstr>Open Sans</vt:lpstr>
      <vt:lpstr>Office Theme</vt:lpstr>
      <vt:lpstr>file:///X:\2021-04-12to04-16%20(A5)%20C53517%20SoftMARS\00_Data_Reference.xlsm!pptxCover!R4C2:R12C2</vt:lpstr>
      <vt:lpstr>file:///X:\2021-04-12to04-16%20(A5)%20C53517%20SoftMARS\00_Data_Reference.xlsm!pptxCover!R15C2:R17C2</vt:lpstr>
      <vt:lpstr>file:///X:\2021-04-12to04-16%20(A5)%20C53517%20SoftMARS\00_Data_Reference.xlsm!pptxCover!R24C2</vt:lpstr>
      <vt:lpstr>file:///X:\2021-04-12to04-16%20(A5)%20C53517%20SoftMARS\00_Data_Reference.xlsm!pptxLink1!R1C1:R7C2</vt:lpstr>
      <vt:lpstr>file:///X:\2021-04-12to04-16%20(A5)%20C53517%20SoftMARS\00_Data_Reference.xlsm!pptxLink1!R10C1:R18C2</vt:lpstr>
      <vt:lpstr>file:///X:\2021-04-12to04-16%20(A5)%20C53517%20SoftMARS\00_Data_Reference.xlsm!pptxLink1!R20C1:R31C2</vt:lpstr>
      <vt:lpstr>PowerPoint Presentation</vt:lpstr>
      <vt:lpstr>PowerPoint Presentation</vt:lpstr>
      <vt:lpstr>DEMIXIUM™</vt:lpstr>
      <vt:lpstr>Appraisal Overview  评估概述</vt:lpstr>
      <vt:lpstr>Appraisal Overview</vt:lpstr>
      <vt:lpstr>Appraisal Overview</vt:lpstr>
      <vt:lpstr>Appraisal Team and Support Personnel</vt:lpstr>
      <vt:lpstr>Appraisal Principles</vt:lpstr>
      <vt:lpstr>Virtual appraisals – code of conduct</vt:lpstr>
      <vt:lpstr>PowerPoint Presentation</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Pieter van Zyl</cp:lastModifiedBy>
  <cp:revision>69</cp:revision>
  <dcterms:created xsi:type="dcterms:W3CDTF">2018-03-14T12:19:45Z</dcterms:created>
  <dcterms:modified xsi:type="dcterms:W3CDTF">2022-09-09T06:17:31Z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