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handoutMasterIdLst>
    <p:handoutMasterId r:id="rId36"/>
  </p:handoutMasterIdLst>
  <p:sldIdLst>
    <p:sldId id="256" r:id="rId5"/>
    <p:sldId id="1546" r:id="rId6"/>
    <p:sldId id="493" r:id="rId7"/>
    <p:sldId id="439" r:id="rId8"/>
    <p:sldId id="923" r:id="rId9"/>
    <p:sldId id="1026" r:id="rId10"/>
    <p:sldId id="1543" r:id="rId11"/>
    <p:sldId id="926" r:id="rId12"/>
    <p:sldId id="1548" r:id="rId13"/>
    <p:sldId id="887" r:id="rId14"/>
    <p:sldId id="888" r:id="rId15"/>
    <p:sldId id="889" r:id="rId16"/>
    <p:sldId id="890" r:id="rId17"/>
    <p:sldId id="891" r:id="rId18"/>
    <p:sldId id="892" r:id="rId19"/>
    <p:sldId id="894" r:id="rId20"/>
    <p:sldId id="895" r:id="rId21"/>
    <p:sldId id="896" r:id="rId22"/>
    <p:sldId id="897" r:id="rId23"/>
    <p:sldId id="898" r:id="rId24"/>
    <p:sldId id="899" r:id="rId25"/>
    <p:sldId id="900" r:id="rId26"/>
    <p:sldId id="901" r:id="rId27"/>
    <p:sldId id="902" r:id="rId28"/>
    <p:sldId id="903" r:id="rId29"/>
    <p:sldId id="904" r:id="rId30"/>
    <p:sldId id="906" r:id="rId31"/>
    <p:sldId id="907" r:id="rId32"/>
    <p:sldId id="298" r:id="rId33"/>
    <p:sldId id="151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10" autoAdjust="0"/>
    <p:restoredTop sz="98018" autoAdjust="0"/>
  </p:normalViewPr>
  <p:slideViewPr>
    <p:cSldViewPr snapToGrid="0">
      <p:cViewPr varScale="1">
        <p:scale>
          <a:sx n="103" d="100"/>
          <a:sy n="103" d="100"/>
        </p:scale>
        <p:origin x="1044" y="102"/>
      </p:cViewPr>
      <p:guideLst>
        <p:guide orient="horz" pos="572"/>
        <p:guide pos="665"/>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6/27/2024</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6/27/2024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2</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dirty="0"/>
          </a:p>
        </p:txBody>
      </p:sp>
    </p:spTree>
    <p:extLst>
      <p:ext uri="{BB962C8B-B14F-4D97-AF65-F5344CB8AC3E}">
        <p14:creationId xmlns:p14="http://schemas.microsoft.com/office/powerpoint/2010/main" val="2365191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29</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3FC13DA5-2DE0-6D49-B0F1-8E4B6A1CBA23}" type="slidenum">
              <a:rPr lang="en-US" smtClean="0"/>
              <a:t>30</a:t>
            </a:fld>
            <a:endParaRPr lang="en-US"/>
          </a:p>
        </p:txBody>
      </p:sp>
    </p:spTree>
    <p:extLst>
      <p:ext uri="{BB962C8B-B14F-4D97-AF65-F5344CB8AC3E}">
        <p14:creationId xmlns:p14="http://schemas.microsoft.com/office/powerpoint/2010/main" val="3896035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1" name="Slide Number Placeholder 5">
            <a:extLst>
              <a:ext uri="{FF2B5EF4-FFF2-40B4-BE49-F238E27FC236}">
                <a16:creationId xmlns:a16="http://schemas.microsoft.com/office/drawing/2014/main" id="{4715B51E-F992-4C20-A31E-2C828A5DAA5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2024.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627B859E-7AE1-42C5-91B0-C99C8B2E8022}"/>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4039BE4B-7FAE-4D96-AE72-33674D67ECB2}"/>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TextBox 13">
            <a:extLst>
              <a:ext uri="{FF2B5EF4-FFF2-40B4-BE49-F238E27FC236}">
                <a16:creationId xmlns:a16="http://schemas.microsoft.com/office/drawing/2014/main" id="{87164027-697A-4253-8B65-BBBC5DAB0269}"/>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1B270D06-440C-4CC1-B029-90833AC8221F}"/>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G:\2024-05-04to05-10%20(A5)%20C384400%20NASA\00_Data_Reference.xlsm!pptxCover!R4C2:R12C2" TargetMode="External"/><Relationship Id="rId7" Type="http://schemas.openxmlformats.org/officeDocument/2006/relationships/oleObject" Target="file:///G:\2024-05-04to05-10%20(A5)%20C384400%20NASA\00_Data_Reference.xlsm!pptxCover!R21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G:\2024-05-04to05-10%20(A5)%20C384400%20NASA\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8.svg"/></Relationships>
</file>

<file path=ppt/slides/_rels/slide3.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gif"/><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33" Type="http://schemas.openxmlformats.org/officeDocument/2006/relationships/image" Target="../media/image36.png"/><Relationship Id="rId2" Type="http://schemas.openxmlformats.org/officeDocument/2006/relationships/notesSlide" Target="../notesSlides/notesSlide2.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g"/><Relationship Id="rId24" Type="http://schemas.openxmlformats.org/officeDocument/2006/relationships/image" Target="../media/image27.png"/><Relationship Id="rId32" Type="http://schemas.openxmlformats.org/officeDocument/2006/relationships/image" Target="../media/image35.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jpg"/><Relationship Id="rId19" Type="http://schemas.openxmlformats.org/officeDocument/2006/relationships/image" Target="../media/image22.png"/><Relationship Id="rId31" Type="http://schemas.openxmlformats.org/officeDocument/2006/relationships/image" Target="../media/image34.png"/><Relationship Id="rId4" Type="http://schemas.openxmlformats.org/officeDocument/2006/relationships/image" Target="../media/image7.jpe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8"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hyperlink" Target="http://www.demix.org/tool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Findings</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3440209513"/>
              </p:ext>
            </p:extLst>
          </p:nvPr>
        </p:nvGraphicFramePr>
        <p:xfrm>
          <a:off x="3375025" y="2052638"/>
          <a:ext cx="5440363" cy="2886075"/>
        </p:xfrm>
        <a:graphic>
          <a:graphicData uri="http://schemas.openxmlformats.org/presentationml/2006/ole">
            <mc:AlternateContent xmlns:mc="http://schemas.openxmlformats.org/markup-compatibility/2006">
              <mc:Choice xmlns:v="urn:schemas-microsoft-com:vml" Requires="v">
                <p:oleObj spid="_x0000_s1038" name="Macro-Enabled Worksheet" r:id="rId3" imgW="5196769" imgH="2918310" progId="Excel.SheetMacroEnabled.12">
                  <p:link updateAutomatic="1"/>
                </p:oleObj>
              </mc:Choice>
              <mc:Fallback>
                <p:oleObj name="Macro-Enabled Worksheet" r:id="rId3" imgW="5196769" imgH="2918310"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4"/>
                      <a:stretch>
                        <a:fillRect/>
                      </a:stretch>
                    </p:blipFill>
                    <p:spPr>
                      <a:xfrm>
                        <a:off x="3375025" y="2052638"/>
                        <a:ext cx="5440363" cy="288607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3680777322"/>
              </p:ext>
            </p:extLst>
          </p:nvPr>
        </p:nvGraphicFramePr>
        <p:xfrm>
          <a:off x="3375025" y="5383213"/>
          <a:ext cx="5440363" cy="661987"/>
        </p:xfrm>
        <a:graphic>
          <a:graphicData uri="http://schemas.openxmlformats.org/presentationml/2006/ole">
            <mc:AlternateContent xmlns:mc="http://schemas.openxmlformats.org/markup-compatibility/2006">
              <mc:Choice xmlns:v="urn:schemas-microsoft-com:vml" Requires="v">
                <p:oleObj spid="_x0000_s1039" name="Macro-Enabled Worksheet" r:id="rId5" imgW="5196769" imgH="670734" progId="Excel.SheetMacroEnabled.12">
                  <p:link updateAutomatic="1"/>
                </p:oleObj>
              </mc:Choice>
              <mc:Fallback>
                <p:oleObj name="Macro-Enabled Worksheet" r:id="rId5" imgW="5196769" imgH="670734"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6"/>
                      <a:stretch>
                        <a:fillRect/>
                      </a:stretch>
                    </p:blipFill>
                    <p:spPr>
                      <a:xfrm>
                        <a:off x="3375025" y="5383213"/>
                        <a:ext cx="5440363" cy="661987"/>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7D6EF492-3AD5-420C-95A3-EF7381239FB7}"/>
              </a:ext>
            </a:extLst>
          </p:cNvPr>
          <p:cNvGraphicFramePr>
            <a:graphicFrameLocks noChangeAspect="1"/>
          </p:cNvGraphicFramePr>
          <p:nvPr>
            <p:extLst>
              <p:ext uri="{D42A27DB-BD31-4B8C-83A1-F6EECF244321}">
                <p14:modId xmlns:p14="http://schemas.microsoft.com/office/powerpoint/2010/main" val="3672307671"/>
              </p:ext>
            </p:extLst>
          </p:nvPr>
        </p:nvGraphicFramePr>
        <p:xfrm>
          <a:off x="3497263" y="5108575"/>
          <a:ext cx="5197475" cy="274638"/>
        </p:xfrm>
        <a:graphic>
          <a:graphicData uri="http://schemas.openxmlformats.org/presentationml/2006/ole">
            <mc:AlternateContent xmlns:mc="http://schemas.openxmlformats.org/markup-compatibility/2006">
              <mc:Choice xmlns:v="urn:schemas-microsoft-com:vml" Requires="v">
                <p:oleObj spid="_x0000_s1040" name="Macro-Enabled Worksheet" r:id="rId7" imgW="5196769" imgH="274178" progId="Excel.SheetMacroEnabled.12">
                  <p:link updateAutomatic="1"/>
                </p:oleObj>
              </mc:Choice>
              <mc:Fallback>
                <p:oleObj name="Macro-Enabled Worksheet" r:id="rId7" imgW="5196769" imgH="274178" progId="Excel.SheetMacroEnabled.12">
                  <p:link updateAutomatic="1"/>
                  <p:pic>
                    <p:nvPicPr>
                      <p:cNvPr id="2" name="Object 1">
                        <a:extLst>
                          <a:ext uri="{FF2B5EF4-FFF2-40B4-BE49-F238E27FC236}">
                            <a16:creationId xmlns:a16="http://schemas.microsoft.com/office/drawing/2014/main" id="{7D6EF492-3AD5-420C-95A3-EF7381239FB7}"/>
                          </a:ext>
                        </a:extLst>
                      </p:cNvPr>
                      <p:cNvPicPr/>
                      <p:nvPr/>
                    </p:nvPicPr>
                    <p:blipFill>
                      <a:blip r:embed="rId8"/>
                      <a:stretch>
                        <a:fillRect/>
                      </a:stretch>
                    </p:blipFill>
                    <p:spPr>
                      <a:xfrm>
                        <a:off x="3497263" y="5108575"/>
                        <a:ext cx="5197475" cy="274638"/>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a:xfrm>
            <a:off x="1709928" y="965640"/>
            <a:ext cx="10021824" cy="539496"/>
          </a:xfrm>
        </p:spPr>
        <p:txBody>
          <a:bodyPr>
            <a:normAutofit/>
          </a:bodyPr>
          <a:lstStyle/>
          <a:p>
            <a:r>
              <a:rPr lang="en-US" sz="2800" dirty="0"/>
              <a:t>Causal Analysis and Resolution (CAR) </a:t>
            </a:r>
            <a:r>
              <a:rPr lang="zh-CN" altLang="en-US" sz="2800" dirty="0">
                <a:solidFill>
                  <a:schemeClr val="accent1">
                    <a:lumMod val="75000"/>
                  </a:schemeClr>
                </a:solidFill>
              </a:rPr>
              <a:t>原因分析与解决</a:t>
            </a:r>
            <a:endParaRPr lang="en-US" sz="2800"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70149" y="1435400"/>
            <a:ext cx="11265408" cy="1572768"/>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Identifies causes of selected outcomes and takes action to either prevent recurrence of undesirable outcomes or ensure recurrence 	of positive outcomes.</a:t>
            </a:r>
            <a:br>
              <a:rPr lang="en-GB" sz="1400" b="0" i="0" dirty="0">
                <a:solidFill>
                  <a:srgbClr val="505050"/>
                </a:solidFill>
                <a:effectLst/>
                <a:highlight>
                  <a:srgbClr val="FFFFFF"/>
                </a:highlight>
                <a:latin typeface="Gotham A"/>
              </a:rPr>
            </a:br>
            <a:r>
              <a:rPr lang="en-GB"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确定所选结果的原因，并采取行动防止不良结果的再次发生或确保积极结果的再次出现</a:t>
            </a:r>
            <a:r>
              <a:rPr lang="zh-CN" altLang="en-US" sz="1400" b="0" i="0" dirty="0">
                <a:solidFill>
                  <a:srgbClr val="0D0D0D"/>
                </a:solidFill>
                <a:effectLst/>
                <a:highlight>
                  <a:srgbClr val="FFFFFF"/>
                </a:highlight>
                <a:latin typeface="Söhne"/>
              </a:rPr>
              <a:t>。</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Addresses causes of issues, eliminating rework and directly improving quality and productivity.</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解决问题的根源，消除返工，直接提高质量和生产力。</a:t>
            </a:r>
            <a:endParaRPr lang="en-US" sz="1400" dirty="0">
              <a:solidFill>
                <a:srgbClr val="1F497D"/>
              </a:solidFill>
              <a:latin typeface="DengXian" panose="02010600030101010101" pitchFamily="2" charset="-122"/>
              <a:ea typeface="DengXian" panose="02010600030101010101" pitchFamily="2" charset="-122"/>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a:xfrm>
            <a:off x="1500949" y="906860"/>
            <a:ext cx="10021824" cy="539496"/>
          </a:xfrm>
        </p:spPr>
        <p:txBody>
          <a:bodyPr>
            <a:normAutofit/>
          </a:bodyPr>
          <a:lstStyle/>
          <a:p>
            <a:r>
              <a:rPr lang="en-US" sz="2800" dirty="0"/>
              <a:t>Configuration Management (CM) </a:t>
            </a:r>
            <a:r>
              <a:rPr lang="ja-JP" altLang="en-US" sz="2800" dirty="0">
                <a:solidFill>
                  <a:schemeClr val="accent1">
                    <a:lumMod val="75000"/>
                  </a:schemeClr>
                </a:solidFill>
              </a:rPr>
              <a:t>配置管理</a:t>
            </a:r>
            <a:endParaRPr lang="en-US" sz="2800"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46356"/>
            <a:ext cx="11265408" cy="1388315"/>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Manages the integrity of work products using configuration identification, version control, change control, and audits.</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rPr>
              <a:t>通过配置识别、版本控制、变更控制和审计来管理工作产品的完整性。</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Reduces loss of work and increases the ability to deliver the correct version of the solution to the customer.</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rPr>
              <a:t>减少工作丢失并提高向客户交付正确版本解决方案的能力。</a:t>
            </a:r>
            <a:endParaRPr lang="en-US" sz="1400" dirty="0">
              <a:solidFill>
                <a:srgbClr val="1F497D"/>
              </a:solidFill>
            </a:endParaRPr>
          </a:p>
          <a:p>
            <a:endParaRPr lang="en-US" sz="14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212394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a:xfrm>
            <a:off x="1500949" y="926038"/>
            <a:ext cx="10021824" cy="539496"/>
          </a:xfrm>
        </p:spPr>
        <p:txBody>
          <a:bodyPr>
            <a:normAutofit/>
          </a:bodyPr>
          <a:lstStyle/>
          <a:p>
            <a:r>
              <a:rPr lang="en-US" sz="2800" dirty="0"/>
              <a:t>Decision Analysis and Resolution (DAR) </a:t>
            </a:r>
            <a:r>
              <a:rPr lang="zh-CN" altLang="en-US" sz="2800" dirty="0">
                <a:solidFill>
                  <a:srgbClr val="1F497D"/>
                </a:solidFill>
              </a:rPr>
              <a:t>决策分析与解决</a:t>
            </a:r>
            <a:endParaRPr lang="en-US" sz="2800"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0248" y="1465534"/>
            <a:ext cx="11265408" cy="1222262"/>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Makes and records decisions using a recorded process that </a:t>
            </a:r>
            <a:r>
              <a:rPr lang="en-GB" sz="1400" b="0" i="0" dirty="0" err="1">
                <a:solidFill>
                  <a:srgbClr val="505050"/>
                </a:solidFill>
                <a:effectLst/>
                <a:highlight>
                  <a:srgbClr val="FFFFFF"/>
                </a:highlight>
                <a:latin typeface="Gotham A"/>
              </a:rPr>
              <a:t>analyzes</a:t>
            </a:r>
            <a:r>
              <a:rPr lang="en-GB" sz="1400" b="0" i="0" dirty="0">
                <a:solidFill>
                  <a:srgbClr val="505050"/>
                </a:solidFill>
                <a:effectLst/>
                <a:highlight>
                  <a:srgbClr val="FFFFFF"/>
                </a:highlight>
                <a:latin typeface="Gotham A"/>
              </a:rPr>
              <a:t> alternatives.</a:t>
            </a:r>
            <a:r>
              <a:rPr lang="en-US" sz="1400" dirty="0"/>
              <a:t>	</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使用记录的流程来分析备选方案，并做出和记录决策。</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Increases the objectivity of decision-making and the probability of selecting the optimal solution.</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提高决策的客观性和选择最佳解决方案的可能性。</a:t>
            </a:r>
          </a:p>
          <a:p>
            <a:endParaRPr lang="en-US" sz="1400" dirty="0"/>
          </a:p>
          <a:p>
            <a:endParaRPr lang="en-US" sz="14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1728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a:xfrm>
            <a:off x="1691829" y="878863"/>
            <a:ext cx="10021824" cy="539496"/>
          </a:xfrm>
        </p:spPr>
        <p:txBody>
          <a:bodyPr>
            <a:normAutofit/>
          </a:bodyPr>
          <a:lstStyle/>
          <a:p>
            <a:r>
              <a:rPr lang="en-US" sz="2800" dirty="0"/>
              <a:t>Estimating (EST) </a:t>
            </a:r>
            <a:r>
              <a:rPr lang="ja-JP" altLang="en-US" sz="2800" dirty="0">
                <a:solidFill>
                  <a:srgbClr val="1F497D"/>
                </a:solidFill>
              </a:rPr>
              <a:t>估算</a:t>
            </a:r>
            <a:endParaRPr lang="en-US" sz="2800"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88121"/>
            <a:ext cx="11265408" cy="1572768"/>
          </a:xfrm>
        </p:spPr>
        <p:txBody>
          <a:bodyPr>
            <a:noAutofit/>
          </a:bodyPr>
          <a:lstStyle/>
          <a:p>
            <a:pPr marL="0" indent="0">
              <a:buNone/>
            </a:pPr>
            <a:r>
              <a:rPr lang="en-US" sz="1400" b="1" dirty="0"/>
              <a:t>	Intent: </a:t>
            </a:r>
            <a:r>
              <a:rPr lang="en-GB" sz="1400" b="0" i="0" dirty="0">
                <a:solidFill>
                  <a:srgbClr val="505050"/>
                </a:solidFill>
                <a:effectLst/>
                <a:highlight>
                  <a:srgbClr val="FFFFFF"/>
                </a:highlight>
                <a:latin typeface="Gotham A"/>
              </a:rPr>
              <a:t>Estimates the size, effort, duration, and cost of the work and resources needed to develop, acquire, or deliver the solution.</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估算开发、获取或交付解决方案所需的工作和资源的规模、努力、持续时间和成本。</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Provides a basis for making commitments, planning, and reducing uncertainty, which allows for early corrective actions and increases 	the likelihood of meeting objectives.</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为做出承诺、规划和减少不确定性提供基础，从而允许及早采取纠正措施，并提高实现目标的可能性。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113113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a:xfrm>
            <a:off x="1673352" y="896112"/>
            <a:ext cx="10021824" cy="539496"/>
          </a:xfrm>
        </p:spPr>
        <p:txBody>
          <a:bodyPr>
            <a:normAutofit/>
          </a:bodyPr>
          <a:lstStyle/>
          <a:p>
            <a:r>
              <a:rPr lang="en-US" sz="2800" dirty="0"/>
              <a:t>Governance (GOV) </a:t>
            </a:r>
            <a:r>
              <a:rPr lang="ja-JP" altLang="en-US" sz="2800" dirty="0">
                <a:solidFill>
                  <a:srgbClr val="1F497D"/>
                </a:solidFill>
              </a:rPr>
              <a:t>管治</a:t>
            </a:r>
            <a:endParaRPr lang="en-US" sz="2800"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435608"/>
            <a:ext cx="11265408" cy="1523312"/>
          </a:xfrm>
        </p:spPr>
        <p:txBody>
          <a:bodyPr>
            <a:noAutofit/>
          </a:bodyPr>
          <a:lstStyle/>
          <a:p>
            <a:pPr marL="0" indent="0">
              <a:buNone/>
            </a:pPr>
            <a:r>
              <a:rPr lang="en-US" sz="1400" b="1" dirty="0"/>
              <a:t>	Intent: </a:t>
            </a:r>
            <a:r>
              <a:rPr lang="en-GB" sz="1400" b="0" i="0" dirty="0">
                <a:solidFill>
                  <a:srgbClr val="505050"/>
                </a:solidFill>
                <a:effectLst/>
                <a:highlight>
                  <a:srgbClr val="FFFFFF"/>
                </a:highlight>
                <a:latin typeface="Gotham A"/>
              </a:rPr>
              <a:t>Provides guidance to senior management on their role in the sponsorship and governance of performance, processes, and related 	activities.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为高级管理层提供关于其在绩效、流程及相关活动的赞助和治理中的角色的指导。</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Minimizes the cost of process implementation, increases the likelihood of meeting objectives, and verifies that the implemented 	processes support and contribute to the success of the business.</a:t>
            </a:r>
            <a:br>
              <a:rPr lang="en-US" sz="1400" dirty="0">
                <a:solidFill>
                  <a:srgbClr val="505050"/>
                </a:solidFill>
                <a:highlight>
                  <a:srgbClr val="FFFFFF"/>
                </a:highlight>
                <a:latin typeface="Gotham A"/>
              </a:rPr>
            </a:br>
            <a:r>
              <a:rPr lang="en-US" sz="1400" dirty="0">
                <a:solidFill>
                  <a:srgbClr val="505050"/>
                </a:solidFill>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减少流程实施成本，提高实现目标的可能性，并验证已实施的流程支持并促进业务成功。</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79169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a:xfrm>
            <a:off x="1681734" y="907750"/>
            <a:ext cx="10021824" cy="539496"/>
          </a:xfrm>
        </p:spPr>
        <p:txBody>
          <a:bodyPr>
            <a:normAutofit/>
          </a:bodyPr>
          <a:lstStyle/>
          <a:p>
            <a:r>
              <a:rPr lang="en-US" sz="2800" dirty="0"/>
              <a:t>Implementation Infrastructure (II) </a:t>
            </a:r>
            <a:r>
              <a:rPr lang="zh-CN" altLang="en-US" sz="2800" dirty="0">
                <a:solidFill>
                  <a:srgbClr val="1F497D"/>
                </a:solidFill>
              </a:rPr>
              <a:t>实施基础条件</a:t>
            </a:r>
            <a:endParaRPr lang="en-ZA" sz="2800"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447246"/>
            <a:ext cx="11265408" cy="12070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	Intent: </a:t>
            </a:r>
            <a:r>
              <a:rPr lang="en-GB" sz="1400" b="0" i="0" dirty="0">
                <a:solidFill>
                  <a:srgbClr val="505050"/>
                </a:solidFill>
                <a:effectLst/>
                <a:highlight>
                  <a:srgbClr val="FFFFFF"/>
                </a:highlight>
                <a:latin typeface="Gotham A"/>
              </a:rPr>
              <a:t>Ensures that the processes and assets important to an organization’s performance are habitually and persistently followed, used, and</a:t>
            </a:r>
            <a:r>
              <a:rPr lang="en-GB" sz="1400" dirty="0">
                <a:solidFill>
                  <a:srgbClr val="505050"/>
                </a:solidFill>
                <a:highlight>
                  <a:srgbClr val="FFFFFF"/>
                </a:highlight>
                <a:latin typeface="Gotham A"/>
              </a:rPr>
              <a:t> 	</a:t>
            </a:r>
            <a:r>
              <a:rPr lang="en-GB" sz="1400" b="0" i="0" dirty="0">
                <a:solidFill>
                  <a:srgbClr val="505050"/>
                </a:solidFill>
                <a:effectLst/>
                <a:highlight>
                  <a:srgbClr val="FFFFFF"/>
                </a:highlight>
                <a:latin typeface="Gotham A"/>
              </a:rPr>
              <a:t>improved. </a:t>
            </a:r>
            <a:br>
              <a:rPr lang="en-GB" sz="1400" b="0" i="0" dirty="0">
                <a:solidFill>
                  <a:srgbClr val="505050"/>
                </a:solidFill>
                <a:effectLst/>
                <a:highlight>
                  <a:srgbClr val="FFFFFF"/>
                </a:highlight>
                <a:latin typeface="Gotham A"/>
              </a:rPr>
            </a:br>
            <a:r>
              <a:rPr lang="en-GB"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确保对组织绩效重要的流程和资产得到习惯性和持久的遵循、使用和改进。</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Sustains the ability to consistently achieve goals and objectives efficiently and effectively.</a:t>
            </a:r>
            <a:br>
              <a:rPr lang="en-GB" sz="1400" b="0" i="0" dirty="0">
                <a:solidFill>
                  <a:srgbClr val="505050"/>
                </a:solidFill>
                <a:effectLst/>
                <a:highlight>
                  <a:srgbClr val="FFFFFF"/>
                </a:highlight>
                <a:latin typeface="Gotham A"/>
              </a:rPr>
            </a:br>
            <a:r>
              <a:rPr lang="en-GB"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维持高效且有效地持续实现目标和任务的能力。</a:t>
            </a:r>
            <a:endParaRPr lang="en-US" sz="1400" dirty="0">
              <a:solidFill>
                <a:srgbClr val="1F497D"/>
              </a:solidFill>
              <a:latin typeface="DengXian" panose="02010600030101010101" pitchFamily="2" charset="-122"/>
              <a:ea typeface="DengXian" panose="02010600030101010101" pitchFamily="2" charset="-122"/>
            </a:endParaRPr>
          </a:p>
          <a:p>
            <a:endParaRPr lang="en-US" sz="1400" dirty="0"/>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699119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a:xfrm>
            <a:off x="1663254" y="923544"/>
            <a:ext cx="10320997" cy="539496"/>
          </a:xfrm>
        </p:spPr>
        <p:txBody>
          <a:bodyPr>
            <a:noAutofit/>
          </a:bodyPr>
          <a:lstStyle/>
          <a:p>
            <a:r>
              <a:rPr lang="en-US" sz="2800" dirty="0"/>
              <a:t>Managing Performance and Measurement (</a:t>
            </a:r>
            <a:r>
              <a:rPr lang="en-US" sz="2800" dirty="0" err="1"/>
              <a:t>MPM</a:t>
            </a:r>
            <a:r>
              <a:rPr lang="en-US" sz="2800" dirty="0"/>
              <a:t>) </a:t>
            </a:r>
            <a:r>
              <a:rPr lang="zh-CN" altLang="en-US" sz="2800" dirty="0">
                <a:solidFill>
                  <a:srgbClr val="1F497D"/>
                </a:solidFill>
              </a:rPr>
              <a:t>管理绩效与度量</a:t>
            </a:r>
            <a:endParaRPr lang="en-ZA" sz="28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463040"/>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	Intent: </a:t>
            </a:r>
            <a:r>
              <a:rPr lang="en-GB" sz="1400" b="0" i="0" dirty="0">
                <a:solidFill>
                  <a:srgbClr val="505050"/>
                </a:solidFill>
                <a:effectLst/>
                <a:highlight>
                  <a:srgbClr val="FFFFFF"/>
                </a:highlight>
                <a:latin typeface="Gotham A"/>
              </a:rPr>
              <a:t>Manages performance using measurement and analysis to achieve business objectives.</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使用测量和分析来管理绩效，以实现业务目标。</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Maximizes business return on investment by focusing management and improvement efforts on cost, schedule, and quality 	performance.</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通过将管理和改进工作集中在成本、进度和质量绩效上，最大化业务投资回报。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578273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a:xfrm>
            <a:off x="1692021" y="903763"/>
            <a:ext cx="10021824" cy="539496"/>
          </a:xfrm>
        </p:spPr>
        <p:txBody>
          <a:bodyPr>
            <a:normAutofit/>
          </a:bodyPr>
          <a:lstStyle/>
          <a:p>
            <a:r>
              <a:rPr lang="en-US" sz="2800" dirty="0"/>
              <a:t>Monitor and Control (MC) </a:t>
            </a:r>
            <a:r>
              <a:rPr lang="zh-CN" altLang="en-US" sz="2800" dirty="0">
                <a:solidFill>
                  <a:srgbClr val="1F497D"/>
                </a:solidFill>
              </a:rPr>
              <a:t>控制与监督</a:t>
            </a:r>
            <a:endParaRPr lang="en-US" sz="2000"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231648" y="1443259"/>
            <a:ext cx="11728704" cy="1522968"/>
          </a:xfrm>
        </p:spPr>
        <p:txBody>
          <a:bodyPr>
            <a:noAutofit/>
          </a:bodyPr>
          <a:lstStyle/>
          <a:p>
            <a:pPr marL="0" indent="0">
              <a:buNone/>
            </a:pPr>
            <a:r>
              <a:rPr lang="en-US" sz="1400" b="1" dirty="0"/>
              <a:t>	Intent: </a:t>
            </a:r>
            <a:r>
              <a:rPr lang="en-GB" sz="1400" b="0" i="0" dirty="0">
                <a:solidFill>
                  <a:srgbClr val="505050"/>
                </a:solidFill>
                <a:effectLst/>
                <a:highlight>
                  <a:srgbClr val="FFFFFF"/>
                </a:highlight>
                <a:latin typeface="Gotham A"/>
              </a:rPr>
              <a:t>Provides an understanding of the project progress so appropriate corrective actions can be taken when performance deviates significantly 	from plans.</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提供对项目进展的理解，以便在绩效与计划明显偏离时采取适当的纠正措施。</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Increases the probability of meeting objectives by taking early actions to adjust for significant performance deviations.</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通过及早采取行动调整重大绩效偏差，增加实现目标的可能性。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946911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a:xfrm>
            <a:off x="1618488" y="916548"/>
            <a:ext cx="10021824" cy="539496"/>
          </a:xfrm>
        </p:spPr>
        <p:txBody>
          <a:bodyPr>
            <a:normAutofit/>
          </a:bodyPr>
          <a:lstStyle/>
          <a:p>
            <a:r>
              <a:rPr lang="en-US" sz="2800" dirty="0"/>
              <a:t>Organizational Training (OT) </a:t>
            </a:r>
            <a:r>
              <a:rPr lang="ja-JP" altLang="en-US" sz="2800" dirty="0">
                <a:solidFill>
                  <a:srgbClr val="1F497D"/>
                </a:solidFill>
                <a:latin typeface="DengXian Light" panose="02010600030101010101" pitchFamily="2" charset="-122"/>
                <a:ea typeface="DengXian Light" panose="02010600030101010101" pitchFamily="2" charset="-122"/>
              </a:rPr>
              <a:t>组织级培训</a:t>
            </a:r>
            <a:endParaRPr lang="en-US" sz="2800"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56044"/>
            <a:ext cx="11265408" cy="1191670"/>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Develops the skills and knowledge of personnel so they perform their roles efficiently and effectively.</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培养人员的技能和知识，使他们能够高效、有效地完成自己的角色。</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Enhances individuals' skills and knowledge to improve organizational work performance.</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提升个人的技能和知识，以改善组织的工作绩效。</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96288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a:xfrm>
            <a:off x="1736746" y="907750"/>
            <a:ext cx="10021824" cy="539496"/>
          </a:xfrm>
        </p:spPr>
        <p:txBody>
          <a:bodyPr>
            <a:normAutofit/>
          </a:bodyPr>
          <a:lstStyle/>
          <a:p>
            <a:r>
              <a:rPr lang="en-US" sz="2800" dirty="0"/>
              <a:t>Peer Reviews (PR) </a:t>
            </a:r>
            <a:r>
              <a:rPr lang="ja-JP" altLang="en-US" sz="2800" dirty="0">
                <a:solidFill>
                  <a:srgbClr val="1F497D"/>
                </a:solidFill>
                <a:latin typeface="DengXian Light" panose="02010600030101010101" pitchFamily="2" charset="-122"/>
                <a:ea typeface="DengXian Light" panose="02010600030101010101" pitchFamily="2" charset="-122"/>
              </a:rPr>
              <a:t>同行评审</a:t>
            </a:r>
            <a:endParaRPr lang="en-US" sz="280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05236" y="1447246"/>
            <a:ext cx="11381528" cy="1190069"/>
          </a:xfrm>
          <a:prstGeom prst="rect">
            <a:avLst/>
          </a:prstGeom>
          <a:noFill/>
        </p:spPr>
        <p:txBody>
          <a:bodyPr wrap="square" rtlCol="0">
            <a:spAutoFit/>
          </a:bodyPr>
          <a:lstStyle/>
          <a:p>
            <a:pPr>
              <a:lnSpc>
                <a:spcPct val="90000"/>
              </a:lnSpc>
              <a:spcBef>
                <a:spcPts val="1000"/>
              </a:spcBef>
            </a:pPr>
            <a:r>
              <a:rPr lang="en-US" sz="1400" b="1" dirty="0"/>
              <a:t>	Intent: </a:t>
            </a:r>
            <a:r>
              <a:rPr lang="en-GB" sz="1400" dirty="0"/>
              <a:t>Identifies and addresses process performance and work product issues through reviews by the producer's peers or Subject Matter 	Experts (SMEs).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通过由生产者的同行或专家进行的审查，识别和解决过程绩效和工作产品问题。</a:t>
            </a:r>
            <a:endParaRPr lang="en-ZA" altLang="zh-CN" sz="1400" dirty="0">
              <a:solidFill>
                <a:srgbClr val="1F497D"/>
              </a:solidFill>
              <a:latin typeface="DengXian" panose="02010600030101010101" pitchFamily="2" charset="-122"/>
              <a:ea typeface="DengXian" panose="02010600030101010101" pitchFamily="2" charset="-122"/>
            </a:endParaRPr>
          </a:p>
          <a:p>
            <a:pPr>
              <a:lnSpc>
                <a:spcPct val="90000"/>
              </a:lnSpc>
              <a:spcBef>
                <a:spcPts val="1000"/>
              </a:spcBef>
            </a:pPr>
            <a:r>
              <a:rPr lang="en-ZA" sz="1400" b="1" dirty="0">
                <a:solidFill>
                  <a:srgbClr val="1F497D"/>
                </a:solidFill>
                <a:latin typeface="DengXian" panose="02010600030101010101" pitchFamily="2" charset="-122"/>
                <a:ea typeface="DengXian" panose="02010600030101010101" pitchFamily="2" charset="-122"/>
              </a:rPr>
              <a:t>	</a:t>
            </a:r>
            <a:r>
              <a:rPr lang="en-US" sz="1400" b="1" dirty="0"/>
              <a:t>Value:</a:t>
            </a:r>
            <a:r>
              <a:rPr lang="en-US" sz="1400" dirty="0"/>
              <a:t> </a:t>
            </a:r>
            <a:r>
              <a:rPr lang="en-GB" sz="1400" dirty="0"/>
              <a:t>Reduces cost and rework by uncovering issues or defects early.</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通过及早发现问题或缺陷，降低成本和返工。</a:t>
            </a:r>
            <a:endParaRPr lang="en-US" sz="1400" dirty="0">
              <a:solidFill>
                <a:srgbClr val="1F497D"/>
              </a:solidFill>
              <a:latin typeface="DengXian" panose="02010600030101010101" pitchFamily="2" charset="-122"/>
              <a:ea typeface="DengXian" panose="02010600030101010101" pitchFamily="2" charset="-122"/>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08368"/>
            <a:ext cx="11265408" cy="996170"/>
          </a:xfrm>
          <a:prstGeom prst="rect">
            <a:avLst/>
          </a:prstGeom>
          <a:noFill/>
        </p:spPr>
        <p:txBody>
          <a:bodyPr wrap="square" rtlCol="0">
            <a:spAutoFit/>
          </a:bodyPr>
          <a:lstStyle/>
          <a:p>
            <a:pPr marL="0" indent="0">
              <a:buNone/>
            </a:pPr>
            <a:r>
              <a:rPr lang="en-US" sz="1400" b="1" dirty="0"/>
              <a:t>	Intent: </a:t>
            </a:r>
            <a:r>
              <a:rPr lang="en-GB" sz="1400" dirty="0"/>
              <a:t>Develop plans to describe what is needed to accomplish the work within the standards and constraints of the organization.</a:t>
            </a:r>
            <a:br>
              <a:rPr lang="en-US" sz="1400" dirty="0">
                <a:effectLst/>
              </a:rPr>
            </a:br>
            <a:r>
              <a:rPr lang="en-US" sz="1400" dirty="0">
                <a:effectLst/>
              </a:rPr>
              <a:t>	</a:t>
            </a:r>
            <a:r>
              <a:rPr lang="zh-CN" altLang="en-US" sz="1400" dirty="0">
                <a:solidFill>
                  <a:srgbClr val="1F497D"/>
                </a:solidFill>
                <a:latin typeface="DengXian" panose="02010600030101010101" pitchFamily="2" charset="-122"/>
                <a:ea typeface="DengXian" panose="02010600030101010101" pitchFamily="2" charset="-122"/>
              </a:rPr>
              <a:t>制定计划，描述在组织的标准和限制条件下完成工作所需的内容。</a:t>
            </a:r>
            <a:endParaRPr lang="en-US" altLang="zh-CN" sz="1400" b="1"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Optimizes cost, functionality, and quality to increase the likelihood of meeting objectives.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优化成本、功能和质量，增加实现目标的可能性。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xfrm>
            <a:off x="1692021" y="87775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Planning (PLAN) </a:t>
            </a:r>
            <a:r>
              <a:rPr lang="ja-JP" altLang="en-US" dirty="0">
                <a:solidFill>
                  <a:srgbClr val="1F497D"/>
                </a:solidFill>
                <a:latin typeface="DengXian Light" panose="02010600030101010101" pitchFamily="2" charset="-122"/>
                <a:ea typeface="DengXian Light" panose="02010600030101010101" pitchFamily="2" charset="-122"/>
              </a:rPr>
              <a:t>策划</a:t>
            </a:r>
            <a:endParaRPr lang="en-US"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xfrm>
            <a:off x="1663446" y="859465"/>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Process Asset Development (PAD) </a:t>
            </a:r>
            <a:r>
              <a:rPr lang="zh-CN" altLang="en-US" dirty="0">
                <a:solidFill>
                  <a:srgbClr val="1F497D"/>
                </a:solidFill>
                <a:latin typeface="+mj-ea"/>
                <a:ea typeface="+mj-ea"/>
              </a:rPr>
              <a:t>过程资产开发</a:t>
            </a:r>
            <a:endParaRPr lang="en-US"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3296" y="1339596"/>
            <a:ext cx="11265408" cy="996170"/>
          </a:xfrm>
          <a:prstGeom prst="rect">
            <a:avLst/>
          </a:prstGeom>
          <a:noFill/>
        </p:spPr>
        <p:txBody>
          <a:bodyPr wrap="square" rtlCol="0">
            <a:spAutoFit/>
          </a:bodyPr>
          <a:lstStyle/>
          <a:p>
            <a:pPr marL="0" indent="0">
              <a:buNone/>
            </a:pPr>
            <a:r>
              <a:rPr lang="en-US" sz="1400" b="1" dirty="0"/>
              <a:t>	Intent: </a:t>
            </a:r>
            <a:r>
              <a:rPr lang="en-GB" sz="1400" dirty="0"/>
              <a:t>Develops the process assets necessary to perform the work and keeps them updated.</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开发完成工作所需的流程资产，并保持其更新。</a:t>
            </a:r>
            <a:endParaRPr lang="en-US" altLang="zh-CN" sz="1400" b="1"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Provides a capability to understand and repeat successful performance.</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提供理解和重复成功绩效的能力。</a:t>
            </a:r>
            <a:endParaRPr lang="en-US" sz="1400" dirty="0">
              <a:solidFill>
                <a:srgbClr val="1F497D"/>
              </a:solidFill>
              <a:latin typeface="DengXian" panose="02010600030101010101" pitchFamily="2" charset="-122"/>
              <a:ea typeface="DengXian" panose="02010600030101010101" pitchFamily="2" charset="-122"/>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xfrm>
            <a:off x="1692021" y="881198"/>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Process Management (PCM) </a:t>
            </a:r>
            <a:r>
              <a:rPr lang="ja-JP" altLang="en-US" dirty="0">
                <a:solidFill>
                  <a:srgbClr val="1F497D"/>
                </a:solidFill>
                <a:latin typeface="DengXian Light" panose="02010600030101010101" pitchFamily="2" charset="-122"/>
                <a:ea typeface="DengXian Light" panose="02010600030101010101" pitchFamily="2" charset="-122"/>
              </a:rPr>
              <a:t>过程管理</a:t>
            </a:r>
            <a:endParaRPr lang="en-US"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290641" y="1361329"/>
            <a:ext cx="11610717" cy="1383969"/>
          </a:xfrm>
          <a:prstGeom prst="rect">
            <a:avLst/>
          </a:prstGeom>
          <a:noFill/>
        </p:spPr>
        <p:txBody>
          <a:bodyPr wrap="square" rtlCol="0">
            <a:spAutoFit/>
          </a:bodyPr>
          <a:lstStyle/>
          <a:p>
            <a:pPr marL="0" indent="0">
              <a:buNone/>
            </a:pPr>
            <a:r>
              <a:rPr lang="en-US" sz="1400" b="1" dirty="0"/>
              <a:t>	Intent: </a:t>
            </a:r>
            <a:r>
              <a:rPr lang="en-GB" sz="1400" dirty="0"/>
              <a:t>Manages and implements the continuous performance improvement of processes and infrastructure to meet business 	objectives by 	identifying and implementing the most beneficial process improvements and making performance results visible, accessible, and sustainable.</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通过识别和实施最有益的流程改进，并使绩效结果可见、可访问和可持续，管理和实施流程和基础设施</a:t>
            </a:r>
            <a:r>
              <a:rPr lang="en-GB" altLang="zh-CN" sz="1400" dirty="0">
                <a:solidFill>
                  <a:srgbClr val="1F497D"/>
                </a:solidFill>
                <a:latin typeface="DengXian" panose="02010600030101010101" pitchFamily="2" charset="-122"/>
                <a:ea typeface="DengXian" panose="02010600030101010101" pitchFamily="2" charset="-122"/>
              </a:rPr>
              <a:t>	</a:t>
            </a:r>
            <a:r>
              <a:rPr lang="zh-CN" altLang="en-US" sz="1400" dirty="0">
                <a:solidFill>
                  <a:srgbClr val="1F497D"/>
                </a:solidFill>
                <a:latin typeface="DengXian" panose="02010600030101010101" pitchFamily="2" charset="-122"/>
                <a:ea typeface="DengXian" panose="02010600030101010101" pitchFamily="2" charset="-122"/>
              </a:rPr>
              <a:t>的持续绩效改进，以实现业</a:t>
            </a:r>
            <a:r>
              <a:rPr lang="en-ZA" altLang="zh-CN" sz="1400" dirty="0">
                <a:solidFill>
                  <a:srgbClr val="1F497D"/>
                </a:solidFill>
                <a:latin typeface="DengXian" panose="02010600030101010101" pitchFamily="2" charset="-122"/>
                <a:ea typeface="DengXian" panose="02010600030101010101" pitchFamily="2" charset="-122"/>
              </a:rPr>
              <a:t>	</a:t>
            </a:r>
            <a:r>
              <a:rPr lang="zh-CN" altLang="en-US" sz="1400" dirty="0">
                <a:solidFill>
                  <a:srgbClr val="1F497D"/>
                </a:solidFill>
                <a:latin typeface="DengXian" panose="02010600030101010101" pitchFamily="2" charset="-122"/>
                <a:ea typeface="DengXian" panose="02010600030101010101" pitchFamily="2" charset="-122"/>
              </a:rPr>
              <a:t>务目标</a:t>
            </a:r>
            <a:endParaRPr lang="en-ZA"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Ensures that processes, infrastructure, and their improvement contribute to successfully meeting business objectives.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确保流程、基础设施及其改进对成功实现业务目标起到贡献。</a:t>
            </a:r>
            <a:endParaRPr lang="en-US" sz="1400" dirty="0">
              <a:solidFill>
                <a:srgbClr val="1F497D"/>
              </a:solidFill>
              <a:latin typeface="DengXian" panose="02010600030101010101" pitchFamily="2" charset="-122"/>
              <a:ea typeface="DengXian" panose="02010600030101010101" pitchFamily="2" charset="-122"/>
            </a:endParaRPr>
          </a:p>
        </p:txBody>
      </p:sp>
      <p:sp>
        <p:nvSpPr>
          <p:cNvPr id="2" name="Content Placeholder 3">
            <a:extLst>
              <a:ext uri="{FF2B5EF4-FFF2-40B4-BE49-F238E27FC236}">
                <a16:creationId xmlns:a16="http://schemas.microsoft.com/office/drawing/2014/main" id="{BA79F4AB-08BE-F452-D988-77913BD35438}"/>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xfrm>
            <a:off x="1656969" y="893309"/>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Process Quality Assurance (PQA) </a:t>
            </a:r>
            <a:r>
              <a:rPr lang="zh-CN" altLang="en-US" dirty="0">
                <a:solidFill>
                  <a:srgbClr val="1F497D"/>
                </a:solidFill>
                <a:latin typeface="+mj-ea"/>
                <a:ea typeface="+mj-ea"/>
              </a:rPr>
              <a:t>过程质量保证</a:t>
            </a:r>
            <a:endParaRPr lang="en-US"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275702" y="1373440"/>
            <a:ext cx="11640595" cy="996170"/>
          </a:xfrm>
          <a:prstGeom prst="rect">
            <a:avLst/>
          </a:prstGeom>
          <a:noFill/>
        </p:spPr>
        <p:txBody>
          <a:bodyPr wrap="square" rtlCol="0">
            <a:spAutoFit/>
          </a:bodyPr>
          <a:lstStyle/>
          <a:p>
            <a:pPr marL="0" indent="0">
              <a:buNone/>
            </a:pPr>
            <a:r>
              <a:rPr lang="en-US" sz="1400" b="1" dirty="0"/>
              <a:t>	Intent: </a:t>
            </a:r>
            <a:r>
              <a:rPr lang="en-GB" sz="1400" dirty="0"/>
              <a:t>Verifies and enables improvement of the quality of the processes performed and resulting work products.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验证并促进所执行的流程和最终工作产品的质量改进。</a:t>
            </a:r>
            <a:r>
              <a:rPr lang="en-US" sz="1400" b="1" dirty="0"/>
              <a:t>	</a:t>
            </a:r>
          </a:p>
          <a:p>
            <a:pPr marL="0" indent="0">
              <a:buNone/>
            </a:pPr>
            <a:r>
              <a:rPr lang="en-US" sz="1400" b="1" dirty="0"/>
              <a:t>	Value:</a:t>
            </a:r>
            <a:r>
              <a:rPr lang="en-US" sz="1400" dirty="0"/>
              <a:t> </a:t>
            </a:r>
            <a:r>
              <a:rPr lang="en-GB" sz="1400" dirty="0"/>
              <a:t>Increases the consistent use and improvement of the processes to maximize business benefit and customer satisfaction.</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增加对流程的一贯使用和改进，以最大化业务效益和客户满意度。</a:t>
            </a:r>
            <a:endParaRPr lang="en-US" sz="1400" dirty="0">
              <a:solidFill>
                <a:srgbClr val="1F497D"/>
              </a:solidFill>
              <a:latin typeface="DengXian" panose="02010600030101010101" pitchFamily="2" charset="-122"/>
              <a:ea typeface="DengXian" panose="02010600030101010101" pitchFamily="2" charset="-122"/>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357685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xfrm>
            <a:off x="1618107" y="908828"/>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Product Integration (PI) </a:t>
            </a:r>
            <a:r>
              <a:rPr lang="ja-JP" altLang="en-US" dirty="0">
                <a:solidFill>
                  <a:srgbClr val="1F497D"/>
                </a:solidFill>
                <a:latin typeface="DengXian Light" panose="02010600030101010101" pitchFamily="2" charset="-122"/>
                <a:ea typeface="DengXian Light" panose="02010600030101010101" pitchFamily="2" charset="-122"/>
              </a:rPr>
              <a:t>产品集成</a:t>
            </a:r>
            <a:endParaRPr lang="en-US"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300473" y="1388959"/>
            <a:ext cx="11591053" cy="996170"/>
          </a:xfrm>
          <a:prstGeom prst="rect">
            <a:avLst/>
          </a:prstGeom>
          <a:noFill/>
        </p:spPr>
        <p:txBody>
          <a:bodyPr wrap="square" rtlCol="0">
            <a:spAutoFit/>
          </a:bodyPr>
          <a:lstStyle/>
          <a:p>
            <a:pPr marL="0" indent="0">
              <a:buNone/>
            </a:pPr>
            <a:r>
              <a:rPr lang="en-US" sz="1400" b="1" dirty="0"/>
              <a:t>	Intent: </a:t>
            </a:r>
            <a:r>
              <a:rPr lang="en-GB" sz="1400" dirty="0"/>
              <a:t>Integrates and delivers the solution that addresses functionality, performance, and quality requirements.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整合并交付解决方案，满足功能、性能和质量要求。</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Increases customers' satisfaction by giving them a solution that meets or exceeds their functionality and quality requirements.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通过为客户提供满足或超出其功能和质量要求的解决方案，提高客户满意度。</a:t>
            </a:r>
            <a:endParaRPr lang="en-US" sz="1400" dirty="0">
              <a:solidFill>
                <a:srgbClr val="1F497D"/>
              </a:solidFill>
              <a:latin typeface="DengXian" panose="02010600030101010101" pitchFamily="2" charset="-122"/>
              <a:ea typeface="DengXian" panose="02010600030101010101" pitchFamily="2" charset="-122"/>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894669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35052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474089" y="899089"/>
            <a:ext cx="11243825"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(RDM) </a:t>
            </a:r>
            <a:r>
              <a:rPr lang="zh-CN" altLang="en-US" dirty="0">
                <a:solidFill>
                  <a:srgbClr val="1F497D"/>
                </a:solidFill>
                <a:latin typeface="+mj-ea"/>
                <a:ea typeface="+mj-ea"/>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283464" y="1379220"/>
            <a:ext cx="11591052" cy="996170"/>
          </a:xfrm>
          <a:prstGeom prst="rect">
            <a:avLst/>
          </a:prstGeom>
          <a:noFill/>
        </p:spPr>
        <p:txBody>
          <a:bodyPr wrap="square" rtlCol="0">
            <a:spAutoFit/>
          </a:bodyPr>
          <a:lstStyle/>
          <a:p>
            <a:pPr marL="0" indent="0">
              <a:buNone/>
            </a:pPr>
            <a:r>
              <a:rPr lang="en-US" sz="1400" b="1" dirty="0"/>
              <a:t>	Intent: </a:t>
            </a:r>
            <a:r>
              <a:rPr lang="en-GB" sz="1400" dirty="0"/>
              <a:t>Elicits requirements, confirms common understanding by stakeholders, and aligns requirements, plans, and work products.</a:t>
            </a:r>
            <a:br>
              <a:rPr lang="en-US" sz="1400" dirty="0"/>
            </a:br>
            <a:r>
              <a:rPr lang="en-US" sz="1400" dirty="0"/>
              <a:t>	</a:t>
            </a:r>
            <a:r>
              <a:rPr lang="zh-CN" altLang="en-US" sz="1400" dirty="0">
                <a:solidFill>
                  <a:srgbClr val="1F497D"/>
                </a:solidFill>
              </a:rPr>
              <a:t>引发需求，通过利益相关者确认共同理解，并将需求、计划和工作产品对齐。</a:t>
            </a:r>
            <a:r>
              <a:rPr lang="en-US" sz="1400" b="1" dirty="0"/>
              <a:t>	</a:t>
            </a:r>
          </a:p>
          <a:p>
            <a:pPr marL="0" indent="0">
              <a:buNone/>
            </a:pPr>
            <a:r>
              <a:rPr lang="en-US" sz="1400" b="1" dirty="0"/>
              <a:t>	Value:</a:t>
            </a:r>
            <a:r>
              <a:rPr lang="en-US" sz="1400" dirty="0"/>
              <a:t> </a:t>
            </a:r>
            <a:r>
              <a:rPr lang="en-GB" sz="1400" dirty="0"/>
              <a:t>Increases likelihood that the solution meets or exceeds customer expectations and needs.</a:t>
            </a:r>
            <a:br>
              <a:rPr lang="en-US" sz="1400" dirty="0"/>
            </a:br>
            <a:r>
              <a:rPr lang="en-US" sz="1400" dirty="0"/>
              <a:t>	</a:t>
            </a:r>
            <a:r>
              <a:rPr lang="zh-CN" altLang="en-US" sz="1400" dirty="0">
                <a:solidFill>
                  <a:srgbClr val="1F497D"/>
                </a:solidFill>
              </a:rPr>
              <a:t>增加解决方案满足或超出客户期望和需求的可能性。</a:t>
            </a:r>
            <a:endParaRPr lang="en-US" sz="14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83232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679171" y="866717"/>
            <a:ext cx="10165357"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latin typeface="+mj-ea"/>
                <a:ea typeface="+mj-ea"/>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338072"/>
            <a:ext cx="11265408" cy="996170"/>
          </a:xfrm>
          <a:prstGeom prst="rect">
            <a:avLst/>
          </a:prstGeom>
          <a:noFill/>
        </p:spPr>
        <p:txBody>
          <a:bodyPr wrap="square" rtlCol="0">
            <a:spAutoFit/>
          </a:bodyPr>
          <a:lstStyle/>
          <a:p>
            <a:pPr marL="0" indent="0">
              <a:buNone/>
            </a:pPr>
            <a:r>
              <a:rPr lang="en-US" sz="1400" b="1" dirty="0"/>
              <a:t>	Intent: </a:t>
            </a:r>
            <a:r>
              <a:rPr lang="en-GB" sz="1400" dirty="0"/>
              <a:t>Identifies, records, </a:t>
            </a:r>
            <a:r>
              <a:rPr lang="en-GB" sz="1400" dirty="0" err="1"/>
              <a:t>analyzes</a:t>
            </a:r>
            <a:r>
              <a:rPr lang="en-GB" sz="1400" dirty="0"/>
              <a:t>, and manages potential risks or opportunities.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识别、记录、分析和管理潜在的风险或机遇。 </a:t>
            </a:r>
            <a:r>
              <a:rPr lang="en-US" sz="1400" b="1" dirty="0"/>
              <a:t>	</a:t>
            </a:r>
          </a:p>
          <a:p>
            <a:pPr marL="0" indent="0">
              <a:buNone/>
            </a:pPr>
            <a:r>
              <a:rPr lang="en-US" sz="1400" b="1" dirty="0"/>
              <a:t>	Value:</a:t>
            </a:r>
            <a:r>
              <a:rPr lang="en-US" sz="1400" dirty="0"/>
              <a:t> </a:t>
            </a:r>
            <a:r>
              <a:rPr lang="en-GB" sz="1400" dirty="0"/>
              <a:t>Mitigates adverse impacts or capitalizes on positive impacts to increase the likelihood of meeting objectives.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减轻不利影响或利用积极影响，增加实现目标的可能性。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xfrm>
            <a:off x="1618107" y="902834"/>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Technical Solution (TS) </a:t>
            </a:r>
            <a:r>
              <a:rPr lang="zh-CN" altLang="en-US" dirty="0">
                <a:solidFill>
                  <a:srgbClr val="1F497D"/>
                </a:solidFill>
                <a:latin typeface="+mj-ea"/>
                <a:ea typeface="+mj-ea"/>
              </a:rPr>
              <a:t>技术解决方案</a:t>
            </a:r>
            <a:endParaRPr lang="en-US"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82965"/>
            <a:ext cx="11265408" cy="996170"/>
          </a:xfrm>
          <a:prstGeom prst="rect">
            <a:avLst/>
          </a:prstGeom>
          <a:noFill/>
        </p:spPr>
        <p:txBody>
          <a:bodyPr wrap="square" rtlCol="0">
            <a:spAutoFit/>
          </a:bodyPr>
          <a:lstStyle/>
          <a:p>
            <a:pPr marL="0" indent="0">
              <a:buNone/>
            </a:pPr>
            <a:r>
              <a:rPr lang="en-US" sz="1400" b="1" dirty="0"/>
              <a:t>	Intent: </a:t>
            </a:r>
            <a:r>
              <a:rPr lang="en-GB" sz="1400" dirty="0"/>
              <a:t>Designs and builds solutions that meet requirements.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设计并构建满足要求的解决方案。</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Provides a cost-effective design and solution that meets customer requirements and reduces rework.</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提供符合客户要求并减少返工的成本效益设计和解决方案。</a:t>
            </a:r>
            <a:endParaRPr lang="en-US" sz="1400" dirty="0">
              <a:solidFill>
                <a:srgbClr val="1F497D"/>
              </a:solidFill>
              <a:latin typeface="DengXian" panose="02010600030101010101" pitchFamily="2" charset="-122"/>
              <a:ea typeface="DengXian" panose="02010600030101010101" pitchFamily="2" charset="-122"/>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xfrm>
            <a:off x="1647444" y="928288"/>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Verification and Validation (VV) </a:t>
            </a:r>
            <a:r>
              <a:rPr lang="ja-JP" altLang="en-US" dirty="0">
                <a:solidFill>
                  <a:srgbClr val="1F497D"/>
                </a:solidFill>
                <a:latin typeface="DengXian Light" panose="02010600030101010101" pitchFamily="2" charset="-122"/>
                <a:ea typeface="DengXian Light" panose="02010600030101010101" pitchFamily="2" charset="-122"/>
              </a:rPr>
              <a:t>验证与确认</a:t>
            </a:r>
            <a:endParaRPr lang="en-US"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0248" y="1408419"/>
            <a:ext cx="11265408" cy="1190069"/>
          </a:xfrm>
          <a:prstGeom prst="rect">
            <a:avLst/>
          </a:prstGeom>
          <a:noFill/>
        </p:spPr>
        <p:txBody>
          <a:bodyPr wrap="square" rtlCol="0">
            <a:spAutoFit/>
          </a:bodyPr>
          <a:lstStyle/>
          <a:p>
            <a:pPr marL="0" indent="0">
              <a:buNone/>
            </a:pPr>
            <a:r>
              <a:rPr lang="en-US" sz="1400" b="1" dirty="0"/>
              <a:t>	Intent: </a:t>
            </a:r>
            <a:r>
              <a:rPr lang="en-GB" sz="1400" dirty="0"/>
              <a:t>Confirms selected solutions and components meet their requirements, and demonstrates selected solutions and components </a:t>
            </a:r>
            <a:r>
              <a:rPr lang="en-GB" sz="1400" dirty="0" err="1"/>
              <a:t>fulfill</a:t>
            </a:r>
            <a:r>
              <a:rPr lang="en-GB" sz="1400" dirty="0"/>
              <a:t> 	their intended use in their target environment.</a:t>
            </a:r>
            <a:br>
              <a:rPr lang="en-US" sz="1400" dirty="0"/>
            </a:br>
            <a:r>
              <a:rPr lang="zh-CN" altLang="en-US" sz="1400" b="0" i="0" dirty="0">
                <a:solidFill>
                  <a:srgbClr val="0D0D0D"/>
                </a:solidFill>
                <a:effectLst/>
                <a:highlight>
                  <a:srgbClr val="FFFFFF"/>
                </a:highlight>
                <a:latin typeface="Söhne"/>
              </a:rPr>
              <a:t> </a:t>
            </a:r>
            <a:r>
              <a:rPr lang="en-ZA" altLang="zh-CN" sz="1400" b="0" i="0" dirty="0">
                <a:solidFill>
                  <a:srgbClr val="0D0D0D"/>
                </a:solidFill>
                <a:effectLst/>
                <a:highlight>
                  <a:srgbClr val="FFFFFF"/>
                </a:highlight>
                <a:latin typeface="Söhne"/>
              </a:rPr>
              <a:t>	</a:t>
            </a:r>
            <a:r>
              <a:rPr lang="zh-CN" altLang="en-US" sz="1400" dirty="0">
                <a:solidFill>
                  <a:srgbClr val="1F497D"/>
                </a:solidFill>
                <a:latin typeface="DengXian" panose="02010600030101010101" pitchFamily="2" charset="-122"/>
                <a:ea typeface="DengXian" panose="02010600030101010101" pitchFamily="2" charset="-122"/>
              </a:rPr>
              <a:t>确认所选解决方案和组件符合其要求，并展示所选解决方案和组件在其目标环境中履行其预期用途。 </a:t>
            </a:r>
            <a:endParaRPr lang="en-US" altLang="zh-CN" sz="1400" b="1"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Increases the likelihood that the solution will satisfy the customer.</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增加解决方案能够满足客户的可能性。</a:t>
            </a:r>
            <a:endParaRPr lang="en-US" sz="1400" dirty="0">
              <a:solidFill>
                <a:srgbClr val="1F497D"/>
              </a:solidFill>
              <a:latin typeface="DengXian" panose="02010600030101010101" pitchFamily="2" charset="-122"/>
              <a:ea typeface="DengXian" panose="02010600030101010101" pitchFamily="2" charset="-122"/>
            </a:endParaRPr>
          </a:p>
        </p:txBody>
      </p:sp>
      <p:sp>
        <p:nvSpPr>
          <p:cNvPr id="2" name="Content Placeholder 3">
            <a:extLst>
              <a:ext uri="{FF2B5EF4-FFF2-40B4-BE49-F238E27FC236}">
                <a16:creationId xmlns:a16="http://schemas.microsoft.com/office/drawing/2014/main" id="{C9D1CE2B-8543-D342-ECCE-6C01C053D7C1}"/>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015579" y="1038146"/>
            <a:ext cx="1080000" cy="643046"/>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340863" y="2641935"/>
            <a:ext cx="1080000" cy="706364"/>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689618" y="1849451"/>
            <a:ext cx="1080000" cy="644357"/>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025456" y="1844427"/>
            <a:ext cx="1080000" cy="649614"/>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000111" y="2655335"/>
            <a:ext cx="1080000" cy="695098"/>
          </a:xfrm>
          <a:prstGeom prst="rect">
            <a:avLst/>
          </a:prstGeom>
          <a:noFill/>
          <a:ln w="12700" cap="flat" cmpd="sng">
            <a:solidFill>
              <a:schemeClr val="bg1"/>
            </a:solidFill>
            <a:prstDash val="solid"/>
            <a:miter lim="800000"/>
            <a:headEnd type="none" w="sm" len="sm"/>
            <a:tailEnd type="none" w="sm" len="sm"/>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8000113" y="1041906"/>
            <a:ext cx="1080000" cy="629853"/>
          </a:xfrm>
          <a:prstGeom prst="rect">
            <a:avLst/>
          </a:prstGeom>
          <a:ln>
            <a:solidFill>
              <a:schemeClr val="bg1"/>
            </a:solidFill>
          </a:ln>
          <a:effectLst>
            <a:outerShdw blurRad="50800" dist="38100" dir="8100000" algn="tr" rotWithShape="0">
              <a:prstClr val="black">
                <a:alpha val="40000"/>
              </a:prstClr>
            </a:outerShdw>
          </a:effectLst>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43757" y="1038146"/>
            <a:ext cx="1080000" cy="643045"/>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687402" y="1047201"/>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339663" y="1054688"/>
            <a:ext cx="1080000" cy="635560"/>
          </a:xfrm>
          <a:prstGeom prst="rect">
            <a:avLst/>
          </a:prstGeom>
          <a:ln>
            <a:solidFill>
              <a:schemeClr val="bg1"/>
            </a:solidFill>
          </a:ln>
          <a:effectLst>
            <a:outerShdw blurRad="50800" dist="38100" dir="8100000" algn="tr" rotWithShape="0">
              <a:prstClr val="black">
                <a:alpha val="40000"/>
              </a:prstClr>
            </a:outerShdw>
          </a:effectLst>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2687402" y="2651707"/>
            <a:ext cx="1080000" cy="706365"/>
          </a:xfrm>
          <a:prstGeom prst="rect">
            <a:avLst/>
          </a:prstGeom>
          <a:ln>
            <a:solidFill>
              <a:schemeClr val="bg1"/>
            </a:solidFill>
          </a:ln>
          <a:effectLst>
            <a:outerShdw blurRad="50800" dist="38100" dir="8100000" algn="tr" rotWithShape="0">
              <a:prstClr val="black">
                <a:alpha val="40000"/>
              </a:prstClr>
            </a:outerShdw>
          </a:effectLst>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343756" y="1839721"/>
            <a:ext cx="1080000" cy="643045"/>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683311" y="2644070"/>
            <a:ext cx="1080000" cy="706364"/>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FEF7BC6-DE2A-1BA8-D162-418AA6F248B4}"/>
              </a:ext>
            </a:extLst>
          </p:cNvPr>
          <p:cNvPicPr>
            <a:picLocks noChangeAspect="1"/>
          </p:cNvPicPr>
          <p:nvPr/>
        </p:nvPicPr>
        <p:blipFill>
          <a:blip r:embed="rId27"/>
          <a:stretch>
            <a:fillRect/>
          </a:stretch>
        </p:blipFill>
        <p:spPr>
          <a:xfrm>
            <a:off x="1353377" y="1047201"/>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4" name="Picture 3">
            <a:extLst>
              <a:ext uri="{FF2B5EF4-FFF2-40B4-BE49-F238E27FC236}">
                <a16:creationId xmlns:a16="http://schemas.microsoft.com/office/drawing/2014/main" id="{FE91D709-B59F-05B8-0708-2944651EA14F}"/>
              </a:ext>
            </a:extLst>
          </p:cNvPr>
          <p:cNvPicPr>
            <a:picLocks noChangeAspect="1"/>
          </p:cNvPicPr>
          <p:nvPr/>
        </p:nvPicPr>
        <p:blipFill>
          <a:blip r:embed="rId28"/>
          <a:stretch>
            <a:fillRect/>
          </a:stretch>
        </p:blipFill>
        <p:spPr>
          <a:xfrm>
            <a:off x="1362529" y="1870870"/>
            <a:ext cx="1080000" cy="644357"/>
          </a:xfrm>
          <a:prstGeom prst="rect">
            <a:avLst/>
          </a:prstGeom>
          <a:ln>
            <a:solidFill>
              <a:schemeClr val="bg1"/>
            </a:solidFill>
          </a:ln>
          <a:effectLst>
            <a:outerShdw blurRad="50800" dist="38100" dir="8100000" algn="tr" rotWithShape="0">
              <a:prstClr val="black">
                <a:alpha val="40000"/>
              </a:prstClr>
            </a:outerShdw>
          </a:effectLst>
        </p:spPr>
      </p:pic>
      <p:pic>
        <p:nvPicPr>
          <p:cNvPr id="5" name="Picture 4">
            <a:extLst>
              <a:ext uri="{FF2B5EF4-FFF2-40B4-BE49-F238E27FC236}">
                <a16:creationId xmlns:a16="http://schemas.microsoft.com/office/drawing/2014/main" id="{BD5B9EE7-D463-5A58-9C5D-FBEAF1BD6F1D}"/>
              </a:ext>
            </a:extLst>
          </p:cNvPr>
          <p:cNvPicPr>
            <a:picLocks noChangeAspect="1"/>
          </p:cNvPicPr>
          <p:nvPr/>
        </p:nvPicPr>
        <p:blipFill>
          <a:blip r:embed="rId29"/>
          <a:stretch>
            <a:fillRect/>
          </a:stretch>
        </p:blipFill>
        <p:spPr>
          <a:xfrm>
            <a:off x="9339663" y="1849629"/>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6" name="Picture 5">
            <a:extLst>
              <a:ext uri="{FF2B5EF4-FFF2-40B4-BE49-F238E27FC236}">
                <a16:creationId xmlns:a16="http://schemas.microsoft.com/office/drawing/2014/main" id="{0B6B6DC8-AFD9-1013-CFA4-A5009EC830EB}"/>
              </a:ext>
            </a:extLst>
          </p:cNvPr>
          <p:cNvPicPr>
            <a:picLocks noChangeAspect="1"/>
          </p:cNvPicPr>
          <p:nvPr/>
        </p:nvPicPr>
        <p:blipFill>
          <a:blip r:embed="rId30"/>
          <a:stretch>
            <a:fillRect/>
          </a:stretch>
        </p:blipFill>
        <p:spPr>
          <a:xfrm>
            <a:off x="8000111" y="1849629"/>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2" name="Picture 1">
            <a:extLst>
              <a:ext uri="{FF2B5EF4-FFF2-40B4-BE49-F238E27FC236}">
                <a16:creationId xmlns:a16="http://schemas.microsoft.com/office/drawing/2014/main" id="{61D91F97-81EF-55DD-1241-7E663D88BFFB}"/>
              </a:ext>
            </a:extLst>
          </p:cNvPr>
          <p:cNvPicPr>
            <a:picLocks noChangeAspect="1"/>
          </p:cNvPicPr>
          <p:nvPr/>
        </p:nvPicPr>
        <p:blipFill rotWithShape="1">
          <a:blip r:embed="rId31"/>
          <a:srcRect b="6395"/>
          <a:stretch/>
        </p:blipFill>
        <p:spPr>
          <a:xfrm>
            <a:off x="6694728" y="1040336"/>
            <a:ext cx="1080000" cy="656775"/>
          </a:xfrm>
          <a:prstGeom prst="rect">
            <a:avLst/>
          </a:prstGeom>
          <a:ln w="9525">
            <a:solidFill>
              <a:schemeClr val="bg1"/>
            </a:solidFill>
          </a:ln>
          <a:effectLst>
            <a:outerShdw blurRad="50800" dist="38100" dir="8100000" algn="tr" rotWithShape="0">
              <a:prstClr val="black">
                <a:alpha val="40000"/>
              </a:prstClr>
            </a:outerShdw>
          </a:effectLst>
        </p:spPr>
      </p:pic>
      <p:pic>
        <p:nvPicPr>
          <p:cNvPr id="7" name="Picture 6">
            <a:extLst>
              <a:ext uri="{FF2B5EF4-FFF2-40B4-BE49-F238E27FC236}">
                <a16:creationId xmlns:a16="http://schemas.microsoft.com/office/drawing/2014/main" id="{CA4F9AAA-F25B-7B38-EE7D-9D1B63F7470E}"/>
              </a:ext>
            </a:extLst>
          </p:cNvPr>
          <p:cNvPicPr>
            <a:picLocks noChangeAspect="1"/>
          </p:cNvPicPr>
          <p:nvPr/>
        </p:nvPicPr>
        <p:blipFill>
          <a:blip r:embed="rId32"/>
          <a:stretch>
            <a:fillRect/>
          </a:stretch>
        </p:blipFill>
        <p:spPr>
          <a:xfrm>
            <a:off x="4025456" y="2644070"/>
            <a:ext cx="1080000" cy="706364"/>
          </a:xfrm>
          <a:prstGeom prst="rect">
            <a:avLst/>
          </a:prstGeom>
          <a:ln w="9525">
            <a:solidFill>
              <a:schemeClr val="bg1"/>
            </a:solidFill>
          </a:ln>
          <a:effectLst>
            <a:outerShdw blurRad="50800" dist="38100" dir="8100000" algn="tr" rotWithShape="0">
              <a:prstClr val="black">
                <a:alpha val="40000"/>
              </a:prstClr>
            </a:outerShdw>
          </a:effectLst>
        </p:spPr>
      </p:pic>
      <p:pic>
        <p:nvPicPr>
          <p:cNvPr id="8" name="Picture 7">
            <a:extLst>
              <a:ext uri="{FF2B5EF4-FFF2-40B4-BE49-F238E27FC236}">
                <a16:creationId xmlns:a16="http://schemas.microsoft.com/office/drawing/2014/main" id="{835A4E54-8846-BE30-E77E-8EA0B4841703}"/>
              </a:ext>
            </a:extLst>
          </p:cNvPr>
          <p:cNvPicPr>
            <a:picLocks noChangeAspect="1"/>
          </p:cNvPicPr>
          <p:nvPr/>
        </p:nvPicPr>
        <p:blipFill>
          <a:blip r:embed="rId33"/>
          <a:stretch>
            <a:fillRect/>
          </a:stretch>
        </p:blipFill>
        <p:spPr>
          <a:xfrm>
            <a:off x="6683311" y="1839722"/>
            <a:ext cx="1080000" cy="656775"/>
          </a:xfrm>
          <a:prstGeom prst="rect">
            <a:avLst/>
          </a:prstGeom>
          <a:ln w="9525">
            <a:solidFill>
              <a:schemeClr val="bg1"/>
            </a:solidFill>
          </a:ln>
          <a:effectLst>
            <a:outerShdw blurRad="50800" dist="38100" dir="8100000" algn="tr" rotWithShape="0">
              <a:prstClr val="black">
                <a:alpha val="40000"/>
              </a:prstClr>
            </a:outerShdw>
          </a:effectLst>
        </p:spPr>
      </p:pic>
      <p:sp>
        <p:nvSpPr>
          <p:cNvPr id="9" name="TextBox 4">
            <a:extLst>
              <a:ext uri="{FF2B5EF4-FFF2-40B4-BE49-F238E27FC236}">
                <a16:creationId xmlns:a16="http://schemas.microsoft.com/office/drawing/2014/main" id="{CB425F2D-C583-0A76-4E83-380A21373754}"/>
              </a:ext>
            </a:extLst>
          </p:cNvPr>
          <p:cNvSpPr txBox="1">
            <a:spLocks noChangeArrowheads="1"/>
          </p:cNvSpPr>
          <p:nvPr/>
        </p:nvSpPr>
        <p:spPr bwMode="auto">
          <a:xfrm>
            <a:off x="2057399" y="3725464"/>
            <a:ext cx="807720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has been a pleasure working with you. </a:t>
            </a:r>
          </a:p>
          <a:p>
            <a:pPr algn="ctr" eaLnBrk="1" hangingPunct="1"/>
            <a:r>
              <a:rPr lang="en-GB" altLang="zh-CN" sz="2000" dirty="0">
                <a:latin typeface="+mn-lt"/>
              </a:rPr>
              <a:t>We look forward to present the preliminary findings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p>
        </p:txBody>
      </p:sp>
    </p:spTree>
    <p:extLst>
      <p:ext uri="{BB962C8B-B14F-4D97-AF65-F5344CB8AC3E}">
        <p14:creationId xmlns:p14="http://schemas.microsoft.com/office/powerpoint/2010/main" val="2860053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3"/>
              </a:rPr>
              <a:t>www.demix.org</a:t>
            </a:r>
            <a:r>
              <a:rPr lang="en-US" sz="2000" dirty="0">
                <a:hlinkClick r:id="rId3"/>
              </a:rPr>
              <a:t>/tools</a:t>
            </a:r>
            <a:r>
              <a:rPr lang="en-US" sz="2000" dirty="0"/>
              <a:t> </a:t>
            </a:r>
          </a:p>
        </p:txBody>
      </p:sp>
    </p:spTree>
    <p:extLst>
      <p:ext uri="{BB962C8B-B14F-4D97-AF65-F5344CB8AC3E}">
        <p14:creationId xmlns:p14="http://schemas.microsoft.com/office/powerpoint/2010/main" val="41383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AFB86F-F314-2808-D124-99FF9729F446}"/>
              </a:ext>
            </a:extLst>
          </p:cNvPr>
          <p:cNvPicPr>
            <a:picLocks noChangeAspect="1"/>
          </p:cNvPicPr>
          <p:nvPr/>
        </p:nvPicPr>
        <p:blipFill>
          <a:blip r:embed="rId3"/>
          <a:srcRect/>
          <a:stretch/>
        </p:blipFill>
        <p:spPr>
          <a:xfrm>
            <a:off x="1575811" y="1295264"/>
            <a:ext cx="9040378" cy="4632289"/>
          </a:xfrm>
          <a:prstGeom prst="rect">
            <a:avLst/>
          </a:prstGeom>
        </p:spPr>
      </p:pic>
      <p:sp>
        <p:nvSpPr>
          <p:cNvPr id="2" name="Title 3">
            <a:extLst>
              <a:ext uri="{FF2B5EF4-FFF2-40B4-BE49-F238E27FC236}">
                <a16:creationId xmlns:a16="http://schemas.microsoft.com/office/drawing/2014/main" id="{E4158602-CE03-D865-8B96-7884DB0F17A7}"/>
              </a:ext>
            </a:extLst>
          </p:cNvPr>
          <p:cNvSpPr txBox="1">
            <a:spLocks/>
          </p:cNvSpPr>
          <p:nvPr/>
        </p:nvSpPr>
        <p:spPr>
          <a:xfrm>
            <a:off x="838200" y="365126"/>
            <a:ext cx="10515600" cy="602284"/>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400" kern="1200">
                <a:solidFill>
                  <a:srgbClr val="1E2C5B"/>
                </a:solidFill>
                <a:latin typeface="+mj-lt"/>
                <a:ea typeface="+mj-ea"/>
                <a:cs typeface="+mj-cs"/>
              </a:defRPr>
            </a:lvl1pPr>
          </a:lstStyle>
          <a:p>
            <a:r>
              <a:rPr lang="en-US" altLang="en-US" sz="3500" b="1" dirty="0">
                <a:latin typeface="+mn-lt"/>
                <a:ea typeface="ＭＳ Ｐゴシック" charset="-128"/>
              </a:rPr>
              <a:t>CMMI</a:t>
            </a:r>
            <a:r>
              <a:rPr lang="en-US" altLang="en-US" dirty="0">
                <a:ea typeface="ＭＳ Ｐゴシック" charset="-128"/>
              </a:rPr>
              <a:t> </a:t>
            </a:r>
            <a:r>
              <a:rPr lang="en-US" altLang="en-US" sz="3500" b="1" dirty="0">
                <a:latin typeface="+mn-lt"/>
                <a:ea typeface="ＭＳ Ｐゴシック" charset="-128"/>
              </a:rPr>
              <a:t>Appraisal Process – Appraisal Phases</a:t>
            </a:r>
          </a:p>
        </p:txBody>
      </p:sp>
      <p:sp>
        <p:nvSpPr>
          <p:cNvPr id="4" name="Rectangle 3">
            <a:extLst>
              <a:ext uri="{FF2B5EF4-FFF2-40B4-BE49-F238E27FC236}">
                <a16:creationId xmlns:a16="http://schemas.microsoft.com/office/drawing/2014/main" id="{49BEEC40-A488-4359-91B1-DFB6493F931D}"/>
              </a:ext>
            </a:extLst>
          </p:cNvPr>
          <p:cNvSpPr/>
          <p:nvPr/>
        </p:nvSpPr>
        <p:spPr>
          <a:xfrm>
            <a:off x="4370615" y="3841323"/>
            <a:ext cx="1371600" cy="96394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3113447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normAutofit/>
          </a:bodyPr>
          <a:lstStyle/>
          <a:p>
            <a:r>
              <a:rPr lang="en-ZA" sz="1800" dirty="0"/>
              <a:t>These are the preliminary findings. They are not the final findings. We encourage you to provide feedback on what is presented.</a:t>
            </a:r>
            <a:br>
              <a:rPr lang="en-ZA" sz="1800" dirty="0"/>
            </a:br>
            <a:r>
              <a:rPr lang="ja-JP" altLang="en-US" sz="18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1800" dirty="0">
                <a:solidFill>
                  <a:srgbClr val="1F497D"/>
                </a:solidFill>
                <a:latin typeface="宋体" panose="02010600030101010101" pitchFamily="2" charset="-122"/>
                <a:ea typeface="宋体" panose="02010600030101010101" pitchFamily="2" charset="-122"/>
              </a:rPr>
              <a:t>欢迎你们对</a:t>
            </a:r>
            <a:r>
              <a:rPr lang="ja-JP" altLang="en-US" sz="1800" dirty="0">
                <a:solidFill>
                  <a:srgbClr val="1F497D"/>
                </a:solidFill>
                <a:latin typeface="宋体" panose="02010600030101010101" pitchFamily="2" charset="-122"/>
                <a:ea typeface="宋体" panose="02010600030101010101" pitchFamily="2" charset="-122"/>
              </a:rPr>
              <a:t>发现</a:t>
            </a:r>
            <a:r>
              <a:rPr lang="zh-CN" altLang="ja-JP" sz="1800" dirty="0">
                <a:solidFill>
                  <a:srgbClr val="1F497D"/>
                </a:solidFill>
                <a:latin typeface="宋体" panose="02010600030101010101" pitchFamily="2" charset="-122"/>
                <a:ea typeface="宋体" panose="02010600030101010101" pitchFamily="2" charset="-122"/>
              </a:rPr>
              <a:t>结果</a:t>
            </a:r>
            <a:r>
              <a:rPr lang="ja-JP" altLang="en-US" sz="1800" dirty="0">
                <a:solidFill>
                  <a:srgbClr val="1F497D"/>
                </a:solidFill>
                <a:latin typeface="宋体" panose="02010600030101010101" pitchFamily="2" charset="-122"/>
                <a:ea typeface="宋体" panose="02010600030101010101" pitchFamily="2" charset="-122"/>
              </a:rPr>
              <a:t>提供反馈</a:t>
            </a:r>
          </a:p>
          <a:p>
            <a:r>
              <a:rPr lang="en-ZA" sz="1800" dirty="0"/>
              <a:t>It is recommended that the presenter reads the findings verbatim.</a:t>
            </a:r>
            <a:br>
              <a:rPr lang="en-ZA" sz="1800" dirty="0"/>
            </a:br>
            <a:r>
              <a:rPr lang="zh-CN" altLang="en-US" sz="1800">
                <a:solidFill>
                  <a:srgbClr val="1F497D"/>
                </a:solidFill>
                <a:latin typeface="宋体" panose="02010600030101010101" pitchFamily="2" charset="-122"/>
                <a:ea typeface="宋体" panose="02010600030101010101" pitchFamily="2" charset="-122"/>
              </a:rPr>
              <a:t>建议演讲者逐字逐句子表达调查发现的内容</a:t>
            </a:r>
          </a:p>
          <a:p>
            <a:r>
              <a:rPr lang="en-ZA" sz="1800"/>
              <a:t>The </a:t>
            </a:r>
            <a:r>
              <a:rPr lang="en-ZA" sz="1800" dirty="0"/>
              <a:t>appraisal team CANNOT commit to making changes, we will collect your input and evaluate it after the presentation.</a:t>
            </a:r>
            <a:br>
              <a:rPr lang="en-ZA" sz="1800" dirty="0"/>
            </a:br>
            <a:r>
              <a:rPr lang="ja-JP" altLang="en-US" sz="1800" dirty="0">
                <a:solidFill>
                  <a:srgbClr val="1F497D"/>
                </a:solidFill>
                <a:latin typeface="宋体" panose="02010600030101010101" pitchFamily="2" charset="-122"/>
                <a:ea typeface="宋体" panose="02010600030101010101" pitchFamily="2" charset="-122"/>
              </a:rPr>
              <a:t>评估小组成员不能</a:t>
            </a:r>
            <a:r>
              <a:rPr lang="zh-CN" altLang="ja-JP" sz="1800" dirty="0">
                <a:solidFill>
                  <a:srgbClr val="1F497D"/>
                </a:solidFill>
                <a:latin typeface="宋体" panose="02010600030101010101" pitchFamily="2" charset="-122"/>
                <a:ea typeface="宋体" panose="02010600030101010101" pitchFamily="2" charset="-122"/>
              </a:rPr>
              <a:t>向你们</a:t>
            </a:r>
            <a:r>
              <a:rPr lang="ja-JP" altLang="en-US" sz="18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1800" dirty="0"/>
              <a:t>Confidentiality and non-attribution remain in effect.</a:t>
            </a:r>
            <a:br>
              <a:rPr lang="en-ZA" sz="1800" dirty="0"/>
            </a:br>
            <a:r>
              <a:rPr lang="ja-JP" altLang="en-US" sz="1800" dirty="0">
                <a:solidFill>
                  <a:srgbClr val="1F497D"/>
                </a:solidFill>
                <a:latin typeface="宋体" panose="02010600030101010101" pitchFamily="2" charset="-122"/>
                <a:ea typeface="宋体" panose="02010600030101010101" pitchFamily="2" charset="-122"/>
              </a:rPr>
              <a:t>保密原则和</a:t>
            </a:r>
            <a:r>
              <a:rPr lang="zh-CN" altLang="ja-JP" sz="1800" dirty="0">
                <a:solidFill>
                  <a:srgbClr val="1F497D"/>
                </a:solidFill>
                <a:latin typeface="宋体" panose="02010600030101010101" pitchFamily="2" charset="-122"/>
                <a:ea typeface="宋体" panose="02010600030101010101" pitchFamily="2" charset="-122"/>
              </a:rPr>
              <a:t>非归因</a:t>
            </a:r>
            <a:r>
              <a:rPr lang="ja-JP" altLang="en-US" sz="1800" dirty="0">
                <a:solidFill>
                  <a:srgbClr val="1F497D"/>
                </a:solidFill>
                <a:latin typeface="宋体" panose="02010600030101010101" pitchFamily="2" charset="-122"/>
                <a:ea typeface="宋体" panose="02010600030101010101" pitchFamily="2" charset="-122"/>
              </a:rPr>
              <a:t>原则依然有效</a:t>
            </a:r>
          </a:p>
          <a:p>
            <a:r>
              <a:rPr lang="en-ZA" sz="1800" dirty="0"/>
              <a:t>Strengths are only noted if they are significant strengths.</a:t>
            </a:r>
            <a:br>
              <a:rPr lang="en-ZA" sz="1800" dirty="0"/>
            </a:br>
            <a:r>
              <a:rPr lang="ja-JP" altLang="en-US" sz="1800" dirty="0">
                <a:solidFill>
                  <a:srgbClr val="1F497D"/>
                </a:solidFill>
                <a:latin typeface="宋体" panose="02010600030101010101" pitchFamily="2" charset="-122"/>
                <a:ea typeface="宋体" panose="02010600030101010101" pitchFamily="2" charset="-122"/>
              </a:rPr>
              <a:t>只有发现特别</a:t>
            </a:r>
            <a:r>
              <a:rPr lang="zh-CN" altLang="ja-JP" sz="1800" dirty="0">
                <a:solidFill>
                  <a:srgbClr val="1F497D"/>
                </a:solidFill>
                <a:latin typeface="宋体" panose="02010600030101010101" pitchFamily="2" charset="-122"/>
                <a:ea typeface="宋体" panose="02010600030101010101" pitchFamily="2" charset="-122"/>
              </a:rPr>
              <a:t>明显</a:t>
            </a:r>
            <a:r>
              <a:rPr lang="ja-JP" altLang="en-US" sz="18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562793"/>
            <a:ext cx="10397837" cy="4531043"/>
          </a:xfrm>
        </p:spPr>
        <p:txBody>
          <a:bodyPr>
            <a:noAutofit/>
          </a:bodyPr>
          <a:lstStyle/>
          <a:p>
            <a:pPr marL="0" indent="0">
              <a:spcBef>
                <a:spcPts val="300"/>
              </a:spcBef>
              <a:buNone/>
            </a:pPr>
            <a:r>
              <a:rPr lang="en-GB" sz="1600" dirty="0"/>
              <a:t>When virtual interviews are planned for the appraisal, then virtual face-to-face (</a:t>
            </a:r>
            <a:r>
              <a:rPr lang="en-GB" sz="1600" dirty="0" err="1"/>
              <a:t>F2F</a:t>
            </a:r>
            <a:r>
              <a:rPr lang="en-GB" sz="1600" dirty="0"/>
              <a:t>) interviews are required to confirm the following:</a:t>
            </a:r>
          </a:p>
          <a:p>
            <a:pPr>
              <a:spcBef>
                <a:spcPts val="300"/>
              </a:spcBef>
            </a:pPr>
            <a:r>
              <a:rPr lang="en-GB" sz="1600" dirty="0"/>
              <a:t>Verifying interviewees are on camera</a:t>
            </a:r>
          </a:p>
          <a:p>
            <a:pPr>
              <a:spcBef>
                <a:spcPts val="300"/>
              </a:spcBef>
            </a:pPr>
            <a:r>
              <a:rPr lang="en-GB" sz="1600" dirty="0"/>
              <a:t>Verifying ATM identities and maximizing their participation</a:t>
            </a:r>
          </a:p>
          <a:p>
            <a:pPr>
              <a:spcBef>
                <a:spcPts val="300"/>
              </a:spcBef>
            </a:pPr>
            <a:r>
              <a:rPr lang="en-GB" sz="1600" dirty="0"/>
              <a:t>Verifying appraisal participant identities, e.g., interviewees, Appraisal Sponsor</a:t>
            </a:r>
          </a:p>
          <a:p>
            <a:pPr>
              <a:spcBef>
                <a:spcPts val="300"/>
              </a:spcBef>
            </a:pPr>
            <a:r>
              <a:rPr lang="en-GB" sz="1600" dirty="0"/>
              <a:t>Verifying only planned appraisal participants are present</a:t>
            </a:r>
          </a:p>
          <a:p>
            <a:pPr>
              <a:spcBef>
                <a:spcPts val="300"/>
              </a:spcBef>
            </a:pPr>
            <a:r>
              <a:rPr lang="en-GB" sz="1600" dirty="0"/>
              <a:t>Verifying that non-attribution and confidentiality rules are being followed, e.g., no other participants are present, physical setting is appropriate</a:t>
            </a:r>
          </a:p>
          <a:p>
            <a:pPr>
              <a:spcBef>
                <a:spcPts val="300"/>
              </a:spcBef>
            </a:pPr>
            <a:r>
              <a:rPr lang="en-GB" sz="1600" dirty="0"/>
              <a:t>Monitoring non-verbal communication and appraisal participant engagement</a:t>
            </a:r>
          </a:p>
          <a:p>
            <a:pPr marL="0" indent="0">
              <a:spcBef>
                <a:spcPts val="300"/>
              </a:spcBef>
              <a:buNone/>
            </a:pPr>
            <a:endParaRPr lang="en-ZA" sz="1600" dirty="0"/>
          </a:p>
          <a:p>
            <a:pPr marL="0" indent="0">
              <a:spcBef>
                <a:spcPts val="300"/>
              </a:spcBef>
              <a:buNone/>
            </a:pPr>
            <a:r>
              <a:rPr lang="zh-CN" altLang="en-US" sz="1600" dirty="0">
                <a:solidFill>
                  <a:srgbClr val="1F497D"/>
                </a:solidFill>
              </a:rPr>
              <a:t>当计划进行虚拟面试以进行评估时，需要进行虚拟面对面（</a:t>
            </a:r>
            <a:r>
              <a:rPr lang="en-US" altLang="zh-CN" sz="1600" dirty="0" err="1">
                <a:solidFill>
                  <a:srgbClr val="1F497D"/>
                </a:solidFill>
              </a:rPr>
              <a:t>F2F</a:t>
            </a:r>
            <a:r>
              <a:rPr lang="zh-CN" altLang="en-US" sz="1600" dirty="0">
                <a:solidFill>
                  <a:srgbClr val="1F497D"/>
                </a:solidFill>
              </a:rPr>
              <a:t>）面试以确认以下内容：</a:t>
            </a:r>
          </a:p>
          <a:p>
            <a:pPr>
              <a:spcBef>
                <a:spcPts val="300"/>
              </a:spcBef>
            </a:pPr>
            <a:r>
              <a:rPr lang="zh-CN" altLang="en-US" sz="1600" dirty="0">
                <a:solidFill>
                  <a:srgbClr val="1F497D"/>
                </a:solidFill>
              </a:rPr>
              <a:t>确认受访者在镜头前</a:t>
            </a:r>
          </a:p>
          <a:p>
            <a:pPr>
              <a:spcBef>
                <a:spcPts val="300"/>
              </a:spcBef>
            </a:pPr>
            <a:r>
              <a:rPr lang="zh-CN" altLang="en-US" sz="1600" dirty="0">
                <a:solidFill>
                  <a:srgbClr val="1F497D"/>
                </a:solidFill>
              </a:rPr>
              <a:t>核实</a:t>
            </a:r>
            <a:r>
              <a:rPr lang="en-US" altLang="zh-CN" sz="1600" dirty="0">
                <a:solidFill>
                  <a:srgbClr val="1F497D"/>
                </a:solidFill>
              </a:rPr>
              <a:t>ATM</a:t>
            </a:r>
            <a:r>
              <a:rPr lang="zh-CN" altLang="en-US" sz="1600" dirty="0">
                <a:solidFill>
                  <a:srgbClr val="1F497D"/>
                </a:solidFill>
              </a:rPr>
              <a:t>身份并最大化他们的参与</a:t>
            </a:r>
          </a:p>
          <a:p>
            <a:pPr>
              <a:spcBef>
                <a:spcPts val="300"/>
              </a:spcBef>
            </a:pPr>
            <a:r>
              <a:rPr lang="zh-CN" altLang="en-US" sz="1600" dirty="0">
                <a:solidFill>
                  <a:srgbClr val="1F497D"/>
                </a:solidFill>
              </a:rPr>
              <a:t>核实评估参与者身份，例如，受访者，评估发起人</a:t>
            </a:r>
          </a:p>
          <a:p>
            <a:pPr>
              <a:spcBef>
                <a:spcPts val="300"/>
              </a:spcBef>
            </a:pPr>
            <a:r>
              <a:rPr lang="zh-CN" altLang="en-US" sz="1600" dirty="0">
                <a:solidFill>
                  <a:srgbClr val="1F497D"/>
                </a:solidFill>
              </a:rPr>
              <a:t>确认只有计划中的评估参与者在场</a:t>
            </a:r>
          </a:p>
          <a:p>
            <a:pPr>
              <a:spcBef>
                <a:spcPts val="300"/>
              </a:spcBef>
            </a:pPr>
            <a:r>
              <a:rPr lang="zh-CN" altLang="en-US" sz="1600" dirty="0">
                <a:solidFill>
                  <a:srgbClr val="1F497D"/>
                </a:solidFill>
              </a:rPr>
              <a:t>确认遵守了非归因和保密规则，例如，没有其他参与者在场，物理环境适当</a:t>
            </a:r>
          </a:p>
          <a:p>
            <a:pPr>
              <a:spcBef>
                <a:spcPts val="300"/>
              </a:spcBef>
            </a:pPr>
            <a:r>
              <a:rPr lang="zh-CN" altLang="en-US" sz="1600" dirty="0">
                <a:solidFill>
                  <a:srgbClr val="1F497D"/>
                </a:solidFill>
              </a:rPr>
              <a:t>监控非语言交流和评估参与者的参与情况</a:t>
            </a:r>
            <a:endParaRPr lang="en-ZA" sz="1600" dirty="0">
              <a:solidFill>
                <a:srgbClr val="1F497D"/>
              </a:solidFill>
            </a:endParaRPr>
          </a:p>
        </p:txBody>
      </p:sp>
    </p:spTree>
    <p:extLst>
      <p:ext uri="{BB962C8B-B14F-4D97-AF65-F5344CB8AC3E}">
        <p14:creationId xmlns:p14="http://schemas.microsoft.com/office/powerpoint/2010/main" val="2957226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a:xfrm>
            <a:off x="955962" y="1645919"/>
            <a:ext cx="10397837" cy="4646726"/>
          </a:xfrm>
        </p:spPr>
        <p:txBody>
          <a:bodyPr>
            <a:normAutofit/>
          </a:bodyPr>
          <a:lstStyle/>
          <a:p>
            <a:pPr lvl="0"/>
            <a:r>
              <a:rPr lang="en-US" sz="1800" dirty="0"/>
              <a:t>Required Findings Categories:</a:t>
            </a:r>
          </a:p>
          <a:p>
            <a:pPr lvl="1"/>
            <a:r>
              <a:rPr lang="en-US" sz="1600" u="sng" dirty="0"/>
              <a:t>Weaknesses</a:t>
            </a:r>
            <a:r>
              <a:rPr lang="en-US" sz="16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1600" b="1" dirty="0"/>
          </a:p>
          <a:p>
            <a:pPr lvl="1"/>
            <a:endParaRPr lang="en-US" sz="1600" dirty="0"/>
          </a:p>
          <a:p>
            <a:pPr lvl="1"/>
            <a:r>
              <a:rPr lang="en-US" sz="1600" u="sng" dirty="0"/>
              <a:t>Strengths</a:t>
            </a:r>
            <a:r>
              <a:rPr lang="en-US" sz="1600" dirty="0"/>
              <a:t> - A type of preliminary or final finding, which is an exemplary or noteworthy implementation of a process that meets the intent and value of a CMMI model practice.</a:t>
            </a:r>
            <a:endParaRPr lang="en-US" sz="1600" b="1" dirty="0"/>
          </a:p>
          <a:p>
            <a:r>
              <a:rPr lang="zh-CN" altLang="en-US" sz="1600" dirty="0">
                <a:solidFill>
                  <a:srgbClr val="1F497D"/>
                </a:solidFill>
              </a:rPr>
              <a:t>所需结果类别：</a:t>
            </a:r>
          </a:p>
          <a:p>
            <a:pPr lvl="1"/>
            <a:r>
              <a:rPr lang="zh-CN" altLang="en-US" sz="1400" dirty="0">
                <a:solidFill>
                  <a:srgbClr val="1F497D"/>
                </a:solidFill>
              </a:rPr>
              <a:t>弱项</a:t>
            </a:r>
            <a:r>
              <a:rPr lang="en-US" altLang="zh-CN" sz="1400" dirty="0">
                <a:solidFill>
                  <a:srgbClr val="1F497D"/>
                </a:solidFill>
              </a:rPr>
              <a:t>——</a:t>
            </a:r>
            <a:r>
              <a:rPr lang="zh-CN" altLang="en-US" sz="14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1400" dirty="0">
                <a:solidFill>
                  <a:srgbClr val="1F497D"/>
                </a:solidFill>
              </a:rPr>
              <a:t>a</a:t>
            </a:r>
            <a:r>
              <a:rPr lang="zh-CN" altLang="en-US" sz="1400" dirty="0">
                <a:solidFill>
                  <a:srgbClr val="1F497D"/>
                </a:solidFill>
              </a:rPr>
              <a:t>）过程本身没有满足</a:t>
            </a:r>
            <a:r>
              <a:rPr lang="en-US" altLang="zh-CN" sz="1400" dirty="0">
                <a:solidFill>
                  <a:srgbClr val="1F497D"/>
                </a:solidFill>
              </a:rPr>
              <a:t>CMMI</a:t>
            </a:r>
            <a:r>
              <a:rPr lang="zh-CN" altLang="en-US" sz="1400" dirty="0">
                <a:solidFill>
                  <a:srgbClr val="1F497D"/>
                </a:solidFill>
              </a:rPr>
              <a:t>实践需求，或者</a:t>
            </a:r>
            <a:r>
              <a:rPr lang="en-US" altLang="zh-CN" sz="1400" dirty="0">
                <a:solidFill>
                  <a:srgbClr val="1F497D"/>
                </a:solidFill>
              </a:rPr>
              <a:t>b</a:t>
            </a:r>
            <a:r>
              <a:rPr lang="zh-CN" altLang="en-US" sz="1400" dirty="0">
                <a:solidFill>
                  <a:srgbClr val="1F497D"/>
                </a:solidFill>
              </a:rPr>
              <a:t>）项目或组织支持职能组没有遵循符合适用</a:t>
            </a:r>
            <a:r>
              <a:rPr lang="en-US" altLang="zh-CN" sz="1400" dirty="0">
                <a:solidFill>
                  <a:srgbClr val="1F497D"/>
                </a:solidFill>
              </a:rPr>
              <a:t>CMMI</a:t>
            </a:r>
            <a:r>
              <a:rPr lang="zh-CN" altLang="en-US" sz="1400" dirty="0">
                <a:solidFill>
                  <a:srgbClr val="1F497D"/>
                </a:solidFill>
              </a:rPr>
              <a:t>实践意图和价值的过程。</a:t>
            </a:r>
            <a:endParaRPr lang="en-ZA" altLang="zh-CN" sz="1400" dirty="0">
              <a:solidFill>
                <a:srgbClr val="1F497D"/>
              </a:solidFill>
            </a:endParaRPr>
          </a:p>
          <a:p>
            <a:pPr lvl="1"/>
            <a:r>
              <a:rPr lang="zh-CN" altLang="en-US" sz="1400" dirty="0">
                <a:solidFill>
                  <a:srgbClr val="1F497D"/>
                </a:solidFill>
              </a:rPr>
              <a:t>强项</a:t>
            </a:r>
            <a:r>
              <a:rPr lang="en-US" altLang="zh-CN" sz="1400" dirty="0">
                <a:solidFill>
                  <a:srgbClr val="1F497D"/>
                </a:solidFill>
              </a:rPr>
              <a:t>——</a:t>
            </a:r>
            <a:r>
              <a:rPr lang="zh-CN" altLang="en-US" sz="1400" dirty="0">
                <a:solidFill>
                  <a:srgbClr val="1F497D"/>
                </a:solidFill>
              </a:rPr>
              <a:t>一种初步或最终的发现，是一个模范性或值得注意的过程实现，其符合</a:t>
            </a:r>
            <a:r>
              <a:rPr lang="en-US" altLang="zh-CN" sz="1400" dirty="0">
                <a:solidFill>
                  <a:srgbClr val="1F497D"/>
                </a:solidFill>
              </a:rPr>
              <a:t>CMMI</a:t>
            </a:r>
            <a:r>
              <a:rPr lang="zh-CN" altLang="en-US" sz="1400" dirty="0">
                <a:solidFill>
                  <a:srgbClr val="1F497D"/>
                </a:solidFill>
              </a:rPr>
              <a:t>模型实践的意图和价值。</a:t>
            </a:r>
          </a:p>
        </p:txBody>
      </p:sp>
    </p:spTree>
    <p:extLst>
      <p:ext uri="{BB962C8B-B14F-4D97-AF65-F5344CB8AC3E}">
        <p14:creationId xmlns:p14="http://schemas.microsoft.com/office/powerpoint/2010/main" val="723158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07B0D7-F930-4230-933E-ABA84959494E}">
  <ds:schemaRefs>
    <ds:schemaRef ds:uri="http://purl.org/dc/elements/1.1/"/>
    <ds:schemaRef ds:uri="http://www.w3.org/XML/1998/namespace"/>
    <ds:schemaRef ds:uri="http://schemas.openxmlformats.org/package/2006/metadata/core-properties"/>
    <ds:schemaRef ds:uri="72e3a154-4955-46c3-9573-e9dec3e1f195"/>
    <ds:schemaRef ds:uri="http://schemas.microsoft.com/office/2006/metadata/properties"/>
    <ds:schemaRef ds:uri="http://schemas.microsoft.com/office/infopath/2007/PartnerControls"/>
    <ds:schemaRef ds:uri="http://schemas.microsoft.com/office/2006/documentManagement/types"/>
    <ds:schemaRef ds:uri="ec500478-62e0-46fc-87f1-cfa988e486b4"/>
    <ds:schemaRef ds:uri="http://purl.org/dc/dcmitype/"/>
    <ds:schemaRef ds:uri="http://purl.org/dc/terms/"/>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AD6DDA88-99C8-47A0-BFFC-3F4677CE5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806</TotalTime>
  <Words>3650</Words>
  <Application>Microsoft Office PowerPoint</Application>
  <PresentationFormat>Widescreen</PresentationFormat>
  <Paragraphs>220</Paragraphs>
  <Slides>30</Slides>
  <Notes>7</Notes>
  <HiddenSlides>1</HiddenSlides>
  <MMClips>0</MMClips>
  <ScaleCrop>false</ScaleCrop>
  <HeadingPairs>
    <vt:vector size="8" baseType="variant">
      <vt:variant>
        <vt:lpstr>Fonts Used</vt:lpstr>
      </vt:variant>
      <vt:variant>
        <vt:i4>10</vt:i4>
      </vt:variant>
      <vt:variant>
        <vt:lpstr>Theme</vt:lpstr>
      </vt:variant>
      <vt:variant>
        <vt:i4>1</vt:i4>
      </vt:variant>
      <vt:variant>
        <vt:lpstr>Links</vt:lpstr>
      </vt:variant>
      <vt:variant>
        <vt:i4>3</vt:i4>
      </vt:variant>
      <vt:variant>
        <vt:lpstr>Slide Titles</vt:lpstr>
      </vt:variant>
      <vt:variant>
        <vt:i4>30</vt:i4>
      </vt:variant>
    </vt:vector>
  </HeadingPairs>
  <TitlesOfParts>
    <vt:vector size="44" baseType="lpstr">
      <vt:lpstr>DengXian</vt:lpstr>
      <vt:lpstr>DengXian</vt:lpstr>
      <vt:lpstr>DengXian Light</vt:lpstr>
      <vt:lpstr>DengXian Light</vt:lpstr>
      <vt:lpstr>宋体</vt:lpstr>
      <vt:lpstr>Arial</vt:lpstr>
      <vt:lpstr>Calibri</vt:lpstr>
      <vt:lpstr>Calibri Light</vt:lpstr>
      <vt:lpstr>Gotham A</vt:lpstr>
      <vt:lpstr>Söhne</vt:lpstr>
      <vt:lpstr>Office Theme</vt:lpstr>
      <vt:lpstr>file:///G:\2024-05-04to05-10 (A5) C384400 NASA\00_Data_Reference.xlsm!pptxCover!R4C2:R12C2</vt:lpstr>
      <vt:lpstr>file:///G:\2024-05-04to05-10 (A5) C384400 NASA\00_Data_Reference.xlsm!pptxCover!R15C2:R17C2</vt:lpstr>
      <vt:lpstr>file:///G:\2024-05-04to05-10 (A5) C384400 NASA\00_Data_Reference.xlsm!pptxCover!R21C2</vt:lpstr>
      <vt:lpstr>PowerPoint Presentation</vt:lpstr>
      <vt:lpstr>Appraisal Overview  评估概述</vt:lpstr>
      <vt:lpstr>PowerPoint Presentation</vt:lpstr>
      <vt:lpstr>Appraisal Principles</vt:lpstr>
      <vt:lpstr>PowerPoint Presentation</vt:lpstr>
      <vt:lpstr>About Preliminary Findings</vt:lpstr>
      <vt:lpstr>Virtual appraisals – code of conduct</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Pieter van Zyl</cp:lastModifiedBy>
  <cp:revision>96</cp:revision>
  <dcterms:created xsi:type="dcterms:W3CDTF">2018-03-14T12:19:45Z</dcterms:created>
  <dcterms:modified xsi:type="dcterms:W3CDTF">2024-06-27T07:06:37Z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