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1544" r:id="rId6"/>
    <p:sldId id="1545" r:id="rId7"/>
    <p:sldId id="1547" r:id="rId8"/>
    <p:sldId id="1549" r:id="rId9"/>
    <p:sldId id="270" r:id="rId10"/>
    <p:sldId id="928" r:id="rId11"/>
    <p:sldId id="310" r:id="rId12"/>
    <p:sldId id="1550" r:id="rId13"/>
    <p:sldId id="1551" r:id="rId14"/>
    <p:sldId id="912" r:id="rId15"/>
    <p:sldId id="298" r:id="rId16"/>
    <p:sldId id="15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1/5/2022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8</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12</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11" name="Picture 10">
            <a:extLst>
              <a:ext uri="{FF2B5EF4-FFF2-40B4-BE49-F238E27FC236}">
                <a16:creationId xmlns:a16="http://schemas.microsoft.com/office/drawing/2014/main" id="{CD099496-721A-4B0D-B357-5A8DC480C4E4}"/>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12" name="Slide Number Placeholder 5">
            <a:extLst>
              <a:ext uri="{FF2B5EF4-FFF2-40B4-BE49-F238E27FC236}">
                <a16:creationId xmlns:a16="http://schemas.microsoft.com/office/drawing/2014/main" id="{FB01FCCC-D92F-479A-AE81-4AF151999C1E}"/>
              </a:ext>
            </a:extLst>
          </p:cNvPr>
          <p:cNvSpPr txBox="1">
            <a:spLocks/>
          </p:cNvSpPr>
          <p:nvPr userDrawn="1"/>
        </p:nvSpPr>
        <p:spPr>
          <a:xfrm>
            <a:off x="7617887" y="636612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3" name="Picture 2">
            <a:extLst>
              <a:ext uri="{FF2B5EF4-FFF2-40B4-BE49-F238E27FC236}">
                <a16:creationId xmlns:a16="http://schemas.microsoft.com/office/drawing/2014/main" id="{CF4958DF-9AD5-4A3E-B744-025664AA9BB4}"/>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7E98DC70-FE5E-4AA2-B75F-8AFA6EF0CE40}"/>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572E7D29-D718-4785-BD74-CEDB36AEF0A1}"/>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C:\Users\Jared\Documents\GitHub\CMMITools\2021-04-12to04-16%20(A5)%20C53517%20SoftMARS\00_Data_Reference.xlsm!pptxCover!R4C2:R12C2" TargetMode="External"/><Relationship Id="rId7" Type="http://schemas.openxmlformats.org/officeDocument/2006/relationships/oleObject" Target="file:///C:\Users\Jared\Documents\GitHub\CMMITools\2021-04-12to04-16%20(A5)%20C53517%20SoftMARS\00_Data_Reference.xlsm!pptxCover!R23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C:\Users\Jared\Documents\GitHub\CMMITools\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3.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file:///D:\User\Documents\GitHub\CMMITools\2021-04-12to04-16%20(A5)%20C53517%20SoftMARS\00_Data_Reference.xlsm!pptxLink1!R1C1:R7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3.emf"/><Relationship Id="rId4" Type="http://schemas.openxmlformats.org/officeDocument/2006/relationships/oleObject" Target="file:///D:\User\Documents\GitHub\CMMITools\2021-04-12to04-16%20(A5)%20C53517%20SoftMARS\00_Data_Reference.xlsm!pptxLink1!R10C1:R18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emf"/><Relationship Id="rId4" Type="http://schemas.openxmlformats.org/officeDocument/2006/relationships/oleObject" Target="file:///C:\Users\Jared\Documents\GitHub\CMMITools\2021-04-12to04-16%20(A5)%20C53517%20SoftMARS\00_Data_Reference.xlsm!pptxLink1!R19C1:R30C2"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Technology Test</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570685027"/>
              </p:ext>
            </p:extLst>
          </p:nvPr>
        </p:nvGraphicFramePr>
        <p:xfrm>
          <a:off x="3448050" y="2034528"/>
          <a:ext cx="5295900" cy="2940050"/>
        </p:xfrm>
        <a:graphic>
          <a:graphicData uri="http://schemas.openxmlformats.org/presentationml/2006/ole">
            <mc:AlternateContent xmlns:mc="http://schemas.openxmlformats.org/markup-compatibility/2006">
              <mc:Choice xmlns:v="urn:schemas-microsoft-com:vml" Requires="v">
                <p:oleObj spid="_x0000_s1029" name="Macro-Enabled Worksheet" r:id="rId3" imgW="5057763" imgH="2971715" progId="Excel.SheetMacroEnabled.12">
                  <p:link updateAutomatic="1"/>
                </p:oleObj>
              </mc:Choice>
              <mc:Fallback>
                <p:oleObj name="Macro-Enabled Worksheet" r:id="rId3" imgW="5057763" imgH="2971715" progId="Excel.SheetMacroEnabled.12">
                  <p:link updateAutomatic="1"/>
                  <p:pic>
                    <p:nvPicPr>
                      <p:cNvPr id="0" name=""/>
                      <p:cNvPicPr/>
                      <p:nvPr/>
                    </p:nvPicPr>
                    <p:blipFill>
                      <a:blip r:embed="rId4"/>
                      <a:stretch>
                        <a:fillRect/>
                      </a:stretch>
                    </p:blipFill>
                    <p:spPr>
                      <a:xfrm>
                        <a:off x="3448050" y="2034528"/>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4246510960"/>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spid="_x0000_s1030" name="Macro-Enabled Worksheet" r:id="rId5" imgW="5057763" imgH="676332" progId="Excel.SheetMacroEnabled.12">
                  <p:link updateAutomatic="1"/>
                </p:oleObj>
              </mc:Choice>
              <mc:Fallback>
                <p:oleObj name="Macro-Enabled Worksheet" r:id="rId5" imgW="5057763" imgH="676332" progId="Excel.SheetMacroEnabled.12">
                  <p:link updateAutomatic="1"/>
                  <p:pic>
                    <p:nvPicPr>
                      <p:cNvPr id="0" name=""/>
                      <p:cNvPicPr/>
                      <p:nvPr/>
                    </p:nvPicPr>
                    <p:blipFill>
                      <a:blip r:embed="rId6"/>
                      <a:stretch>
                        <a:fillRect/>
                      </a:stretch>
                    </p:blipFill>
                    <p:spPr>
                      <a:xfrm>
                        <a:off x="3448050" y="5380038"/>
                        <a:ext cx="5295900" cy="666750"/>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3FC1988B-BDD6-4CA7-B730-9D39690B3B1A}"/>
              </a:ext>
            </a:extLst>
          </p:cNvPr>
          <p:cNvGraphicFramePr>
            <a:graphicFrameLocks noChangeAspect="1"/>
          </p:cNvGraphicFramePr>
          <p:nvPr>
            <p:extLst>
              <p:ext uri="{D42A27DB-BD31-4B8C-83A1-F6EECF244321}">
                <p14:modId xmlns:p14="http://schemas.microsoft.com/office/powerpoint/2010/main" val="827651041"/>
              </p:ext>
            </p:extLst>
          </p:nvPr>
        </p:nvGraphicFramePr>
        <p:xfrm>
          <a:off x="3448050" y="5017033"/>
          <a:ext cx="5295900" cy="304800"/>
        </p:xfrm>
        <a:graphic>
          <a:graphicData uri="http://schemas.openxmlformats.org/presentationml/2006/ole">
            <mc:AlternateContent xmlns:mc="http://schemas.openxmlformats.org/markup-compatibility/2006">
              <mc:Choice xmlns:v="urn:schemas-microsoft-com:vml" Requires="v">
                <p:oleObj spid="_x0000_s1031" name="Macro-Enabled Worksheet" r:id="rId7" imgW="5057763" imgH="304772" progId="Excel.SheetMacroEnabled.12">
                  <p:link updateAutomatic="1"/>
                </p:oleObj>
              </mc:Choice>
              <mc:Fallback>
                <p:oleObj name="Macro-Enabled Worksheet" r:id="rId7" imgW="5057763" imgH="304772" progId="Excel.SheetMacroEnabled.12">
                  <p:link updateAutomatic="1"/>
                  <p:pic>
                    <p:nvPicPr>
                      <p:cNvPr id="0" name=""/>
                      <p:cNvPicPr/>
                      <p:nvPr/>
                    </p:nvPicPr>
                    <p:blipFill>
                      <a:blip r:embed="rId8"/>
                      <a:stretch>
                        <a:fillRect/>
                      </a:stretch>
                    </p:blipFill>
                    <p:spPr>
                      <a:xfrm>
                        <a:off x="3448050" y="5017033"/>
                        <a:ext cx="5295900" cy="30480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r>
              <a:rPr lang="zh-CN" altLang="en-US" sz="1600" dirty="0">
                <a:solidFill>
                  <a:srgbClr val="1F497D"/>
                </a:solidFill>
              </a:rPr>
              <a:t>。</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05716" y="1052815"/>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2064639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542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0873E24D-5E7F-4294-B88E-4B0EB4F02513}"/>
              </a:ext>
            </a:extLst>
          </p:cNvPr>
          <p:cNvGraphicFramePr>
            <a:graphicFrameLocks noChangeAspect="1"/>
          </p:cNvGraphicFramePr>
          <p:nvPr>
            <p:extLst>
              <p:ext uri="{D42A27DB-BD31-4B8C-83A1-F6EECF244321}">
                <p14:modId xmlns:p14="http://schemas.microsoft.com/office/powerpoint/2010/main" val="2173692327"/>
              </p:ext>
            </p:extLst>
          </p:nvPr>
        </p:nvGraphicFramePr>
        <p:xfrm>
          <a:off x="1173163" y="1900238"/>
          <a:ext cx="8809872" cy="1528762"/>
        </p:xfrm>
        <a:graphic>
          <a:graphicData uri="http://schemas.openxmlformats.org/presentationml/2006/ole">
            <mc:AlternateContent xmlns:mc="http://schemas.openxmlformats.org/markup-compatibility/2006">
              <mc:Choice xmlns:v="urn:schemas-microsoft-com:vml" Requires="v">
                <p:oleObj spid="_x0000_s2051" name="Macro-Enabled Worksheet" r:id="rId4" imgW="8252566" imgH="1432544" progId="Excel.SheetMacroEnabled.12">
                  <p:link updateAutomatic="1"/>
                </p:oleObj>
              </mc:Choice>
              <mc:Fallback>
                <p:oleObj name="Macro-Enabled Worksheet" r:id="rId4" imgW="8252566" imgH="1432544" progId="Excel.SheetMacroEnabled.12">
                  <p:link updateAutomatic="1"/>
                  <p:pic>
                    <p:nvPicPr>
                      <p:cNvPr id="0" name=""/>
                      <p:cNvPicPr/>
                      <p:nvPr/>
                    </p:nvPicPr>
                    <p:blipFill>
                      <a:blip r:embed="rId5"/>
                      <a:stretch>
                        <a:fillRect/>
                      </a:stretch>
                    </p:blipFill>
                    <p:spPr>
                      <a:xfrm>
                        <a:off x="1173163" y="1900238"/>
                        <a:ext cx="8809872" cy="1528762"/>
                      </a:xfrm>
                      <a:prstGeom prst="rect">
                        <a:avLst/>
                      </a:prstGeom>
                    </p:spPr>
                  </p:pic>
                </p:oleObj>
              </mc:Fallback>
            </mc:AlternateContent>
          </a:graphicData>
        </a:graphic>
      </p:graphicFrame>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0070E001-535C-4B2C-BF94-3257A2286C13}"/>
              </a:ext>
            </a:extLst>
          </p:cNvPr>
          <p:cNvGraphicFramePr>
            <a:graphicFrameLocks noChangeAspect="1"/>
          </p:cNvGraphicFramePr>
          <p:nvPr>
            <p:extLst>
              <p:ext uri="{D42A27DB-BD31-4B8C-83A1-F6EECF244321}">
                <p14:modId xmlns:p14="http://schemas.microsoft.com/office/powerpoint/2010/main" val="1423067302"/>
              </p:ext>
            </p:extLst>
          </p:nvPr>
        </p:nvGraphicFramePr>
        <p:xfrm>
          <a:off x="1199842" y="2068729"/>
          <a:ext cx="8429135" cy="1618368"/>
        </p:xfrm>
        <a:graphic>
          <a:graphicData uri="http://schemas.openxmlformats.org/presentationml/2006/ole">
            <mc:AlternateContent xmlns:mc="http://schemas.openxmlformats.org/markup-compatibility/2006">
              <mc:Choice xmlns:v="urn:schemas-microsoft-com:vml" Requires="v">
                <p:oleObj spid="_x0000_s3075" name="Macro-Enabled Worksheet" r:id="rId4" imgW="8252566" imgH="1584834" progId="Excel.SheetMacroEnabled.12">
                  <p:link updateAutomatic="1"/>
                </p:oleObj>
              </mc:Choice>
              <mc:Fallback>
                <p:oleObj name="Macro-Enabled Worksheet" r:id="rId4" imgW="8252566" imgH="1584834" progId="Excel.SheetMacroEnabled.12">
                  <p:link updateAutomatic="1"/>
                  <p:pic>
                    <p:nvPicPr>
                      <p:cNvPr id="0" name=""/>
                      <p:cNvPicPr/>
                      <p:nvPr/>
                    </p:nvPicPr>
                    <p:blipFill>
                      <a:blip r:embed="rId5"/>
                      <a:stretch>
                        <a:fillRect/>
                      </a:stretch>
                    </p:blipFill>
                    <p:spPr>
                      <a:xfrm>
                        <a:off x="1199842" y="2068729"/>
                        <a:ext cx="8429135" cy="1618368"/>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EA79724A-B99F-4803-8DB5-3CDE25C5723E}"/>
              </a:ext>
            </a:extLst>
          </p:cNvPr>
          <p:cNvGraphicFramePr>
            <a:graphicFrameLocks noChangeAspect="1"/>
          </p:cNvGraphicFramePr>
          <p:nvPr>
            <p:extLst>
              <p:ext uri="{D42A27DB-BD31-4B8C-83A1-F6EECF244321}">
                <p14:modId xmlns:p14="http://schemas.microsoft.com/office/powerpoint/2010/main" val="2079385137"/>
              </p:ext>
            </p:extLst>
          </p:nvPr>
        </p:nvGraphicFramePr>
        <p:xfrm>
          <a:off x="1244230" y="2167307"/>
          <a:ext cx="8407400" cy="1987550"/>
        </p:xfrm>
        <a:graphic>
          <a:graphicData uri="http://schemas.openxmlformats.org/presentationml/2006/ole">
            <mc:AlternateContent xmlns:mc="http://schemas.openxmlformats.org/markup-compatibility/2006">
              <mc:Choice xmlns:v="urn:schemas-microsoft-com:vml" Requires="v">
                <p:oleObj spid="_x0000_s4099" name="Macro-Enabled Worksheet" r:id="rId4" imgW="8019882" imgH="1952611" progId="Excel.SheetMacroEnabled.12">
                  <p:link updateAutomatic="1"/>
                </p:oleObj>
              </mc:Choice>
              <mc:Fallback>
                <p:oleObj name="Macro-Enabled Worksheet" r:id="rId4" imgW="8019882" imgH="1952611" progId="Excel.SheetMacroEnabled.12">
                  <p:link updateAutomatic="1"/>
                  <p:pic>
                    <p:nvPicPr>
                      <p:cNvPr id="0" name=""/>
                      <p:cNvPicPr/>
                      <p:nvPr/>
                    </p:nvPicPr>
                    <p:blipFill>
                      <a:blip r:embed="rId5"/>
                      <a:stretch>
                        <a:fillRect/>
                      </a:stretch>
                    </p:blipFill>
                    <p:spPr>
                      <a:xfrm>
                        <a:off x="1244230" y="2167307"/>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25EC7A36-1D41-49F4-BCB2-B864FE70D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07B0D7-F930-4230-933E-ABA84959494E}">
  <ds:schemaRefs>
    <ds:schemaRef ds:uri="http://purl.org/dc/terms/"/>
    <ds:schemaRef ds:uri="http://schemas.openxmlformats.org/package/2006/metadata/core-properties"/>
    <ds:schemaRef ds:uri="72e3a154-4955-46c3-9573-e9dec3e1f195"/>
    <ds:schemaRef ds:uri="http://purl.org/dc/dcmitype/"/>
    <ds:schemaRef ds:uri="http://schemas.microsoft.com/office/infopath/2007/PartnerControls"/>
    <ds:schemaRef ds:uri="http://schemas.microsoft.com/office/2006/documentManagement/types"/>
    <ds:schemaRef ds:uri="http://purl.org/dc/elements/1.1/"/>
    <ds:schemaRef ds:uri="ec500478-62e0-46fc-87f1-cfa988e486b4"/>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514</TotalTime>
  <Words>1306</Words>
  <Application>Microsoft Office PowerPoint</Application>
  <PresentationFormat>Widescreen</PresentationFormat>
  <Paragraphs>77</Paragraphs>
  <Slides>13</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6</vt:i4>
      </vt:variant>
      <vt:variant>
        <vt:lpstr>Slide Titles</vt:lpstr>
      </vt:variant>
      <vt:variant>
        <vt:i4>13</vt:i4>
      </vt:variant>
    </vt:vector>
  </HeadingPairs>
  <TitlesOfParts>
    <vt:vector size="26" baseType="lpstr">
      <vt:lpstr>等线</vt:lpstr>
      <vt:lpstr>宋体</vt:lpstr>
      <vt:lpstr>Arial</vt:lpstr>
      <vt:lpstr>Calibri</vt:lpstr>
      <vt:lpstr>Calibri Light</vt:lpstr>
      <vt:lpstr>Open Sans</vt:lpstr>
      <vt:lpstr>Office Theme</vt:lpstr>
      <vt:lpstr>file:///C:\Users\Jared\Documents\GitHub\CMMITools\2021-04-12to04-16%20(A5)%20C53517%20SoftMARS\00_Data_Reference.xlsm!pptxCover!R4C2:R12C2</vt:lpstr>
      <vt:lpstr>file:///C:\Users\Jared\Documents\GitHub\CMMITools\2021-04-12to04-16%20(A5)%20C53517%20SoftMARS\00_Data_Reference.xlsm!pptxCover!R15C2:R17C2</vt:lpstr>
      <vt:lpstr>file:///C:\Users\Jared\Documents\GitHub\CMMITools\2021-04-12to04-16%20(A5)%20C53517%20SoftMARS\00_Data_Reference.xlsm!pptxCover!R23C2</vt:lpstr>
      <vt:lpstr>file:///D:\User\Documents\GitHub\CMMITools\2021-04-12to04-16%20(A5)%20C53517%20SoftMARS\00_Data_Reference.xlsm!pptxLink1!R1C1:R7C2</vt:lpstr>
      <vt:lpstr>file:///D:\User\Documents\GitHub\CMMITools\2021-04-12to04-16%20(A5)%20C53517%20SoftMARS\00_Data_Reference.xlsm!pptxLink1!R10C1:R18C2</vt:lpstr>
      <vt:lpstr>file:///C:\Users\Jared\Documents\GitHub\CMMITools\2021-04-12to04-16%20(A5)%20C53517%20SoftMARS\00_Data_Reference.xlsm!pptxLink1!R19C1:R30C2</vt:lpstr>
      <vt:lpstr>PowerPoint Presentation</vt:lpstr>
      <vt:lpstr>CMMI / ISACA Information</vt:lpstr>
      <vt:lpstr>PowerPoint Presentation</vt:lpstr>
      <vt:lpstr>DEMIXIUM™</vt:lpstr>
      <vt:lpstr>Appraisal Overview  评估概述</vt:lpstr>
      <vt:lpstr>Appraisal Overview</vt:lpstr>
      <vt:lpstr>Appraisal Overview</vt:lpstr>
      <vt:lpstr>Appraisal Team and Support Personnel</vt:lpstr>
      <vt:lpstr>Appraisal Principles</vt:lpstr>
      <vt:lpstr>Virtual appraisals – code of conduct</vt:lpstr>
      <vt:lpstr>PowerPoint Presentation</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63</cp:revision>
  <dcterms:created xsi:type="dcterms:W3CDTF">2018-03-14T12:19:45Z</dcterms:created>
  <dcterms:modified xsi:type="dcterms:W3CDTF">2022-01-05T08:42:58Z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