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1547" r:id="rId6"/>
    <p:sldId id="1546" r:id="rId7"/>
    <p:sldId id="493" r:id="rId8"/>
    <p:sldId id="1545" r:id="rId9"/>
    <p:sldId id="439" r:id="rId10"/>
    <p:sldId id="1476" r:id="rId11"/>
    <p:sldId id="1026" r:id="rId12"/>
    <p:sldId id="1543" r:id="rId13"/>
    <p:sldId id="926" r:id="rId14"/>
    <p:sldId id="1548" r:id="rId15"/>
    <p:sldId id="887" r:id="rId16"/>
    <p:sldId id="888" r:id="rId17"/>
    <p:sldId id="889" r:id="rId18"/>
    <p:sldId id="890" r:id="rId19"/>
    <p:sldId id="891" r:id="rId20"/>
    <p:sldId id="892" r:id="rId21"/>
    <p:sldId id="894" r:id="rId22"/>
    <p:sldId id="1477" r:id="rId23"/>
    <p:sldId id="895" r:id="rId24"/>
    <p:sldId id="896" r:id="rId25"/>
    <p:sldId id="897" r:id="rId26"/>
    <p:sldId id="898" r:id="rId27"/>
    <p:sldId id="899" r:id="rId28"/>
    <p:sldId id="900" r:id="rId29"/>
    <p:sldId id="1478" r:id="rId30"/>
    <p:sldId id="901" r:id="rId31"/>
    <p:sldId id="902" r:id="rId32"/>
    <p:sldId id="903" r:id="rId33"/>
    <p:sldId id="904" r:id="rId34"/>
    <p:sldId id="906" r:id="rId35"/>
    <p:sldId id="907" r:id="rId36"/>
    <p:sldId id="298" r:id="rId37"/>
    <p:sldId id="15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94687"/>
  </p:normalViewPr>
  <p:slideViewPr>
    <p:cSldViewPr snapToGrid="0">
      <p:cViewPr varScale="1">
        <p:scale>
          <a:sx n="103" d="100"/>
          <a:sy n="103" d="100"/>
        </p:scale>
        <p:origin x="114" y="144"/>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1/5/2022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C:\Users\Jared\Documents\GitHub\CMMITools\2021-04-12to04-16%20(A5)%20C53517%20SoftMARS\00_Data_Reference.xlsm!pptxCover!R4C2:R12C2" TargetMode="External"/><Relationship Id="rId7" Type="http://schemas.openxmlformats.org/officeDocument/2006/relationships/oleObject" Target="file:///C:\Users\Jared\Documents\GitHub\CMMITools\2021-04-12to04-16%20(A5)%20C53517%20SoftMARS\00_Data_Reference.xlsm!pptxCover!R20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C:\Users\Jared\Documents\GitHub\CMMITools\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3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9.jpeg"/><Relationship Id="rId21" Type="http://schemas.openxmlformats.org/officeDocument/2006/relationships/image" Target="../media/image24.gif"/><Relationship Id="rId7" Type="http://schemas.openxmlformats.org/officeDocument/2006/relationships/image" Target="../media/image11.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10.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6.jpg"/><Relationship Id="rId19" Type="http://schemas.openxmlformats.org/officeDocument/2006/relationships/image" Target="../media/image22.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7.png"/><Relationship Id="rId22"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320357753"/>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spid="_x0000_s2053" name="Macro-Enabled Worksheet" r:id="rId3" imgW="5057763" imgH="2971715" progId="Excel.SheetMacroEnabled.12">
                  <p:link updateAutomatic="1"/>
                </p:oleObj>
              </mc:Choice>
              <mc:Fallback>
                <p:oleObj name="Macro-Enabled Worksheet" r:id="rId3" imgW="5057763" imgH="2971715"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4"/>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060939588"/>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spid="_x0000_s2054" name="Macro-Enabled Worksheet" r:id="rId5" imgW="5057763" imgH="676332" progId="Excel.SheetMacroEnabled.12">
                  <p:link updateAutomatic="1"/>
                </p:oleObj>
              </mc:Choice>
              <mc:Fallback>
                <p:oleObj name="Macro-Enabled Worksheet" r:id="rId5" imgW="5057763" imgH="676332"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6"/>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3522572990"/>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spid="_x0000_s2055" name="Macro-Enabled Worksheet" r:id="rId7" imgW="5057763" imgH="276367" progId="Excel.SheetMacroEnabled.12">
                  <p:link updateAutomatic="1"/>
                </p:oleObj>
              </mc:Choice>
              <mc:Fallback>
                <p:oleObj name="Macro-Enabled Worksheet" r:id="rId7" imgW="5057763" imgH="276367"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8"/>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pPr marL="0" indent="0">
              <a:buNone/>
            </a:pPr>
            <a:r>
              <a:rPr lang="en-US" sz="2000" b="1" dirty="0"/>
              <a:t>Strengths </a:t>
            </a:r>
            <a:r>
              <a:rPr lang="ja-JP" altLang="en-US" sz="2000" b="1" dirty="0">
                <a:solidFill>
                  <a:srgbClr val="1F497D"/>
                </a:solidFill>
                <a:latin typeface="DengXian" panose="02010600030101010101" pitchFamily="2" charset="-122"/>
                <a:ea typeface="DengXian" panose="02010600030101010101" pitchFamily="2" charset="-122"/>
              </a:rPr>
              <a:t>强项</a:t>
            </a:r>
            <a:r>
              <a:rPr lang="en-US" altLang="ja-JP" sz="2000" b="1"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pPr marL="0" indent="0">
              <a:buNone/>
            </a:pPr>
            <a:r>
              <a:rPr lang="en-US" sz="2000" b="1" dirty="0"/>
              <a:t>Weaknesses </a:t>
            </a:r>
            <a:r>
              <a:rPr lang="zh-CN" altLang="en-US" sz="2000" dirty="0">
                <a:solidFill>
                  <a:srgbClr val="1F497D"/>
                </a:solidFill>
                <a:latin typeface="DengXian" panose="02010600030101010101" pitchFamily="2" charset="-122"/>
                <a:ea typeface="DengXian" panose="02010600030101010101" pitchFamily="2" charset="-122"/>
              </a:rPr>
              <a:t>弱项</a:t>
            </a:r>
            <a:r>
              <a:rPr lang="en-US" altLang="ja-JP" sz="2000" b="1"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pPr marL="0" indent="0">
              <a:buNone/>
            </a:pPr>
            <a:r>
              <a:rPr lang="en-US" sz="2400" b="1" dirty="0"/>
              <a:t>Strengths </a:t>
            </a:r>
            <a:r>
              <a:rPr lang="ja-JP" altLang="en-US" sz="2400" b="1" dirty="0">
                <a:solidFill>
                  <a:srgbClr val="1F497D"/>
                </a:solidFill>
                <a:latin typeface="DengXian" panose="02010600030101010101" pitchFamily="2" charset="-122"/>
                <a:ea typeface="DengXian" panose="02010600030101010101" pitchFamily="2" charset="-122"/>
              </a:rPr>
              <a:t>强项</a:t>
            </a:r>
            <a:r>
              <a:rPr lang="en-US" altLang="ja-JP" sz="2400" b="1" dirty="0"/>
              <a:t>:</a:t>
            </a:r>
            <a:endParaRPr lang="en-US" sz="2400"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pPr marL="0" indent="0">
              <a:buNone/>
            </a:pPr>
            <a:r>
              <a:rPr lang="en-US" sz="2000" b="1" dirty="0"/>
              <a:t>Weaknesses </a:t>
            </a:r>
            <a:r>
              <a:rPr lang="zh-CN" altLang="en-US" sz="2000" dirty="0">
                <a:solidFill>
                  <a:srgbClr val="1F497D"/>
                </a:solidFill>
                <a:latin typeface="DengXian" panose="02010600030101010101" pitchFamily="2" charset="-122"/>
                <a:ea typeface="DengXian" panose="02010600030101010101" pitchFamily="2" charset="-122"/>
              </a:rPr>
              <a:t>弱项</a:t>
            </a:r>
            <a:r>
              <a:rPr lang="en-US" altLang="ja-JP" sz="2000" b="1"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0" indent="0">
              <a:buNone/>
            </a:pPr>
            <a:r>
              <a:rPr lang="en-US" sz="2400" b="1" dirty="0"/>
              <a:t>Strengths </a:t>
            </a:r>
            <a:r>
              <a:rPr lang="ja-JP" altLang="en-US" sz="2400" b="1" dirty="0">
                <a:solidFill>
                  <a:srgbClr val="1F497D"/>
                </a:solidFill>
                <a:latin typeface="DengXian" panose="02010600030101010101" pitchFamily="2" charset="-122"/>
                <a:ea typeface="DengXian" panose="02010600030101010101" pitchFamily="2" charset="-122"/>
              </a:rPr>
              <a:t>强项</a:t>
            </a:r>
            <a:r>
              <a:rPr lang="en-US" altLang="ja-JP" sz="2400" b="1" dirty="0"/>
              <a:t>:</a:t>
            </a:r>
            <a:endParaRPr lang="en-US" sz="2400"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pPr marL="0" indent="0">
              <a:buNone/>
            </a:pPr>
            <a:r>
              <a:rPr lang="en-US" sz="2400" b="1" dirty="0"/>
              <a:t>Weaknesses </a:t>
            </a:r>
            <a:r>
              <a:rPr lang="zh-CN" altLang="en-US" sz="2400" dirty="0">
                <a:solidFill>
                  <a:srgbClr val="1F497D"/>
                </a:solidFill>
                <a:latin typeface="DengXian" panose="02010600030101010101" pitchFamily="2" charset="-122"/>
                <a:ea typeface="DengXian" panose="02010600030101010101" pitchFamily="2" charset="-122"/>
              </a:rPr>
              <a:t>弱项</a:t>
            </a:r>
            <a:r>
              <a:rPr lang="en-US" altLang="ja-JP" sz="2400" b="1" dirty="0"/>
              <a:t>:</a:t>
            </a:r>
            <a:endParaRPr lang="en-US" sz="2400"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3513404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977225"/>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521521" y="1137931"/>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577231" y="2015130"/>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40926" y="2012452"/>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103469" y="206478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7103469" y="111511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514729" y="2061100"/>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4303652"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711385" y="2047657"/>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dia - Wikipedia">
            <a:extLst>
              <a:ext uri="{FF2B5EF4-FFF2-40B4-BE49-F238E27FC236}">
                <a16:creationId xmlns:a16="http://schemas.microsoft.com/office/drawing/2014/main" id="{240C6A43-575E-4561-B76F-E763EB0D668B}"/>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700720" y="1138129"/>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a requirement of the CMMI Method Definition Document V2.0 that the presenter reads the findings verbatim.</a:t>
            </a:r>
            <a:br>
              <a:rPr lang="en-ZA" sz="1800" dirty="0"/>
            </a:br>
            <a:r>
              <a:rPr lang="ja-JP" altLang="en-US" sz="1800" dirty="0">
                <a:solidFill>
                  <a:srgbClr val="1F497D"/>
                </a:solidFill>
                <a:latin typeface="宋体" panose="02010600030101010101" pitchFamily="2" charset="-122"/>
                <a:ea typeface="宋体" panose="02010600030101010101" pitchFamily="2" charset="-122"/>
              </a:rPr>
              <a:t>按照</a:t>
            </a:r>
            <a:r>
              <a:rPr lang="en-ZA" sz="1800" dirty="0">
                <a:solidFill>
                  <a:srgbClr val="1F497D"/>
                </a:solidFill>
                <a:latin typeface="宋体" panose="02010600030101010101" pitchFamily="2" charset="-122"/>
                <a:ea typeface="宋体" panose="02010600030101010101" pitchFamily="2" charset="-122"/>
              </a:rPr>
              <a:t>CMMI </a:t>
            </a:r>
            <a:r>
              <a:rPr lang="ja-JP" altLang="en-US" sz="1800" dirty="0">
                <a:solidFill>
                  <a:srgbClr val="1F497D"/>
                </a:solidFill>
                <a:latin typeface="宋体" panose="02010600030101010101" pitchFamily="2" charset="-122"/>
                <a:ea typeface="宋体" panose="02010600030101010101" pitchFamily="2" charset="-122"/>
              </a:rPr>
              <a:t>方法定义文档</a:t>
            </a:r>
            <a:r>
              <a:rPr lang="en-US" altLang="ja-JP" sz="1800" dirty="0">
                <a:solidFill>
                  <a:srgbClr val="1F497D"/>
                </a:solidFill>
                <a:latin typeface="宋体" panose="02010600030101010101" pitchFamily="2" charset="-122"/>
                <a:ea typeface="宋体" panose="02010600030101010101" pitchFamily="2" charset="-122"/>
              </a:rPr>
              <a:t> V2.0 </a:t>
            </a:r>
            <a:r>
              <a:rPr lang="ja-JP" altLang="en-US" sz="1800" dirty="0">
                <a:solidFill>
                  <a:srgbClr val="1F497D"/>
                </a:solidFill>
                <a:latin typeface="宋体" panose="02010600030101010101" pitchFamily="2" charset="-122"/>
                <a:ea typeface="宋体" panose="02010600030101010101" pitchFamily="2" charset="-122"/>
              </a:rPr>
              <a:t>的要求，我们</a:t>
            </a:r>
            <a:r>
              <a:rPr lang="zh-CN" altLang="en-US" sz="1800" dirty="0">
                <a:solidFill>
                  <a:srgbClr val="1F497D"/>
                </a:solidFill>
                <a:latin typeface="宋体" panose="02010600030101010101" pitchFamily="2" charset="-122"/>
                <a:ea typeface="宋体" panose="02010600030101010101" pitchFamily="2" charset="-122"/>
              </a:rPr>
              <a:t>需要以</a:t>
            </a:r>
            <a:r>
              <a:rPr lang="ja-JP" altLang="en-US" sz="1800" dirty="0">
                <a:solidFill>
                  <a:srgbClr val="1F497D"/>
                </a:solidFill>
                <a:latin typeface="宋体" panose="02010600030101010101" pitchFamily="2" charset="-122"/>
                <a:ea typeface="宋体" panose="02010600030101010101" pitchFamily="2" charset="-122"/>
              </a:rPr>
              <a:t>文字</a:t>
            </a:r>
            <a:r>
              <a:rPr lang="zh-CN" altLang="en-US" sz="1800" dirty="0">
                <a:solidFill>
                  <a:srgbClr val="1F497D"/>
                </a:solidFill>
                <a:latin typeface="宋体" panose="02010600030101010101" pitchFamily="2" charset="-122"/>
                <a:ea typeface="宋体" panose="02010600030101010101" pitchFamily="2" charset="-122"/>
              </a:rPr>
              <a:t>形式进行</a:t>
            </a:r>
            <a:r>
              <a:rPr lang="ja-JP" altLang="en-US" sz="1800" dirty="0">
                <a:solidFill>
                  <a:srgbClr val="1F497D"/>
                </a:solidFill>
                <a:latin typeface="宋体" panose="02010600030101010101" pitchFamily="2" charset="-122"/>
                <a:ea typeface="宋体" panose="02010600030101010101" pitchFamily="2" charset="-122"/>
              </a:rPr>
              <a:t>表达</a:t>
            </a:r>
          </a:p>
          <a:p>
            <a:r>
              <a:rPr lang="en-ZA" sz="1800" dirty="0"/>
              <a:t>The 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569</TotalTime>
  <Words>5522</Words>
  <Application>Microsoft Office PowerPoint</Application>
  <PresentationFormat>Widescreen</PresentationFormat>
  <Paragraphs>256</Paragraphs>
  <Slides>34</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Links</vt:lpstr>
      </vt:variant>
      <vt:variant>
        <vt:i4>3</vt:i4>
      </vt:variant>
      <vt:variant>
        <vt:lpstr>Slide Titles</vt:lpstr>
      </vt:variant>
      <vt:variant>
        <vt:i4>34</vt:i4>
      </vt:variant>
    </vt:vector>
  </HeadingPairs>
  <TitlesOfParts>
    <vt:vector size="45" baseType="lpstr">
      <vt:lpstr>DengXian</vt:lpstr>
      <vt:lpstr>DengXian</vt:lpstr>
      <vt:lpstr>宋体</vt:lpstr>
      <vt:lpstr>Arial</vt:lpstr>
      <vt:lpstr>Calibri</vt:lpstr>
      <vt:lpstr>Calibri Light</vt:lpstr>
      <vt:lpstr>Open Sans</vt:lpstr>
      <vt:lpstr>Office Theme</vt:lpstr>
      <vt:lpstr>file:///C:\Users\Jared\Documents\GitHub\CMMITools\2021-04-12to04-16%20(A5)%20C53517%20SoftMARS\00_Data_Reference.xlsm!pptxCover!R4C2:R12C2</vt:lpstr>
      <vt:lpstr>file:///C:\Users\Jared\Documents\GitHub\CMMITools\2021-04-12to04-16%20(A5)%20C53517%20SoftMARS\00_Data_Reference.xlsm!pptxCover!R15C2:R17C2</vt:lpstr>
      <vt:lpstr>file:///C:\Users\Jared\Documents\GitHub\CMMITools\2021-04-12to04-16%20(A5)%20C53517%20SoftMARS\00_Data_Reference.xlsm!pptxCover!R20C2</vt:lpstr>
      <vt:lpstr>PowerPoint Presentation</vt:lpstr>
      <vt:lpstr>CMMI / ISACA Information</vt:lpstr>
      <vt:lpstr>Appraisal Overview  评估概述</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72</cp:revision>
  <dcterms:created xsi:type="dcterms:W3CDTF">2018-03-14T12:19:45Z</dcterms:created>
  <dcterms:modified xsi:type="dcterms:W3CDTF">2022-01-05T08:34:38Z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