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1"/>
  </p:notesMasterIdLst>
  <p:handoutMasterIdLst>
    <p:handoutMasterId r:id="rId62"/>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483" r:id="rId45"/>
    <p:sldId id="910" r:id="rId46"/>
    <p:sldId id="919" r:id="rId47"/>
    <p:sldId id="1538" r:id="rId48"/>
    <p:sldId id="1546" r:id="rId49"/>
    <p:sldId id="360" r:id="rId50"/>
    <p:sldId id="1545" r:id="rId51"/>
    <p:sldId id="1504" r:id="rId52"/>
    <p:sldId id="1500" r:id="rId53"/>
    <p:sldId id="1505" r:id="rId54"/>
    <p:sldId id="1503" r:id="rId55"/>
    <p:sldId id="1510" r:id="rId56"/>
    <p:sldId id="1475" r:id="rId57"/>
    <p:sldId id="989" r:id="rId58"/>
    <p:sldId id="1509" r:id="rId59"/>
    <p:sldId id="153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73" d="100"/>
          <a:sy n="73" d="100"/>
        </p:scale>
        <p:origin x="392" y="4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9/24/2021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9/24/2021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Users\Jared\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Jared\Documents\GitHub\CMMITools\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C:\Users\Jared\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C:\Users\Jared\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C:\Users\Jared\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delete/Schedule.pdf"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C:\Users\Jared\Documents\GitHub\CMMITools\2021-04-12to04-16%20(A5)%20C53517%20SoftMARS\00_Data_Reference.xlsm!pptxLink1!R8C4" TargetMode="External"/><Relationship Id="rId4" Type="http://schemas.openxmlformats.org/officeDocument/2006/relationships/image" Target="../media/image60.emf"/></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C:\Users\Jared\Documents\GitHub\CMMITools\2021-04-12to04-16%20(A5)%20C53517%20SoftMARS\00_Data_Reference.xlsm!pptxLink1!R8C4" TargetMode="External"/><Relationship Id="rId4" Type="http://schemas.openxmlformats.org/officeDocument/2006/relationships/image" Target="../media/image6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C:\Users\Jared\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C:\Users\Jared\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C:\Users\Jared\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2C7" TargetMode="External"/><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hyperlink" Target="https://resources.sei.cmu.edu/library/asset-view.cfm?assetid=20208" TargetMode="External"/><Relationship Id="rId4" Type="http://schemas.openxmlformats.org/officeDocument/2006/relationships/image" Target="../media/image6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14520749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057763" imgH="2971715" progId="Excel.SheetMacroEnabled.12">
                  <p:link updateAutomatic="1"/>
                </p:oleObj>
              </mc:Choice>
              <mc:Fallback>
                <p:oleObj name="Macro-Enabled Worksheet" r:id="rId2" imgW="5057763" imgH="2971715"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1643126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93519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057763" imgH="276367" progId="Excel.SheetMacroEnabled.12">
                  <p:link updateAutomatic="1"/>
                </p:oleObj>
              </mc:Choice>
              <mc:Fallback>
                <p:oleObj name="Macro-Enabled Worksheet" r:id="rId6" imgW="5057763" imgH="276367"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(ISACA MDD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319975587"/>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019882" imgH="1952611" progId="Excel.SheetMacroEnabled.12">
                  <p:link updateAutomatic="1"/>
                </p:oleObj>
              </mc:Choice>
              <mc:Fallback>
                <p:oleObj name="Macro-Enabled Worksheet" r:id="rId3" imgW="8019882" imgH="1952611"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7559927"/>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name="Macro-Enabled Worksheet" r:id="rId3" imgW="9677304" imgH="5695850" progId="Excel.SheetMacroEnabled.12">
                  <p:link updateAutomatic="1"/>
                </p:oleObj>
              </mc:Choice>
              <mc:Fallback>
                <p:oleObj name="Macro-Enabled Worksheet" r:id="rId3" imgW="9677304" imgH="5695850" progId="Excel.SheetMacroEnabled.12">
                  <p:link updateAutomatic="1"/>
                  <p:pic>
                    <p:nvPicPr>
                      <p:cNvPr id="0" name=""/>
                      <p:cNvPicPr/>
                      <p:nvPr/>
                    </p:nvPicPr>
                    <p:blipFill>
                      <a:blip r:embed="rId4"/>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1386078139"/>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229319" imgH="1209490" progId="Excel.SheetMacroEnabled.12">
                  <p:link updateAutomatic="1"/>
                </p:oleObj>
              </mc:Choice>
              <mc:Fallback>
                <p:oleObj name="Macro-Enabled Worksheet" r:id="rId3" imgW="7229319" imgH="1209490"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103914400"/>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068444" imgH="4010011" progId="Excel.SheetMacroEnabled.12">
                  <p:link updateAutomatic="1"/>
                </p:oleObj>
              </mc:Choice>
              <mc:Fallback>
                <p:oleObj name="Macro-Enabled Worksheet" r:id="rId3" imgW="13068444" imgH="4010011"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558253329"/>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0896504" imgH="3476469" progId="Excel.SheetMacroEnabled.12">
                  <p:link updateAutomatic="1"/>
                </p:oleObj>
              </mc:Choice>
              <mc:Fallback>
                <p:oleObj name="Macro-Enabled Worksheet" r:id="rId2" imgW="10896504" imgH="3476469"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211737296"/>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0896504" imgH="3476469" progId="Excel.SheetMacroEnabled.12">
                  <p:link updateAutomatic="1"/>
                </p:oleObj>
              </mc:Choice>
              <mc:Fallback>
                <p:oleObj name="Macro-Enabled Worksheet" r:id="rId2" imgW="10896504" imgH="3476469"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CCB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QPPOs.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(MPM)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QPPOs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(MPM)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organisation's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(RSK)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t>Demixium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t>Performance Report</a:t>
            </a:r>
            <a:endParaRPr lang="en-ZA" dirty="0">
              <a:hlinkClick r:id="rId2"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40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1760479125"/>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238548" imgH="171578" progId="Excel.SheetMacroEnabled.12">
                  <p:link updateAutomatic="1"/>
                </p:oleObj>
              </mc:Choice>
              <mc:Fallback>
                <p:oleObj name="Macro-Enabled Worksheet" r:id="rId5" imgW="3238548" imgH="171578" progId="Excel.SheetMacroEnabled.12">
                  <p:link updateAutomatic="1"/>
                  <p:pic>
                    <p:nvPicPr>
                      <p:cNvPr id="0" name=""/>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3772236938"/>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238548" imgH="171578" progId="Excel.SheetMacroEnabled.12">
                  <p:link updateAutomatic="1"/>
                </p:oleObj>
              </mc:Choice>
              <mc:Fallback>
                <p:oleObj name="Macro-Enabled Worksheet" r:id="rId5" imgW="3238548" imgH="171578"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169578477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277881" imgH="4400379" progId="Excel.SheetMacroEnabled.12">
                  <p:link updateAutomatic="1"/>
                </p:oleObj>
              </mc:Choice>
              <mc:Fallback>
                <p:oleObj name="Macro-Enabled Worksheet" r:id="rId3" imgW="12277881" imgH="4400379"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74334700"/>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343852" imgH="2009803" progId="Excel.SheetMacroEnabled.12">
                  <p:link updateAutomatic="1"/>
                </p:oleObj>
              </mc:Choice>
              <mc:Fallback>
                <p:oleObj name="Macro-Enabled Worksheet" r:id="rId2" imgW="8343852" imgH="2009803"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228501137"/>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343852" imgH="3009715" progId="Excel.SheetMacroEnabled.12">
                  <p:link updateAutomatic="1"/>
                </p:oleObj>
              </mc:Choice>
              <mc:Fallback>
                <p:oleObj name="Macro-Enabled Worksheet" r:id="rId2" imgW="8343852" imgH="30097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DAR's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a:t>MPM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a:t>MPM 4.2 - Consider expanding and maturing the measurement practices by adopting a technique such as GQIM (Goal Question Indicator Metric).</a:t>
            </a:r>
            <a:br>
              <a:rPr lang="en-ZA" dirty="0"/>
            </a:br>
            <a:r>
              <a:rPr lang="zh-CN" altLang="en-US" sz="2900" dirty="0">
                <a:solidFill>
                  <a:srgbClr val="1F497D"/>
                </a:solidFill>
              </a:rPr>
              <a:t>考虑采用诸如</a:t>
            </a:r>
            <a:r>
              <a:rPr lang="en-ZA" sz="2900" dirty="0">
                <a:solidFill>
                  <a:srgbClr val="1F497D"/>
                </a:solidFill>
              </a:rPr>
              <a:t>GQIM（</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a:t>RSK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a:t>RSK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a:t>RSK 3.3 - Consider a systematic approach to risk or opportunity management which avoids problems and leverages opportunities to increase the likelihood of achieving business objectives and meeting QPPOs.</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955871127"/>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name="Macro-Enabled Worksheet" r:id="rId2" imgW="8820030" imgH="1847822" progId="Excel.SheetMacroEnabled.12">
                  <p:link updateAutomatic="1"/>
                </p:oleObj>
              </mc:Choice>
              <mc:Fallback>
                <p:oleObj name="Macro-Enabled Worksheet" r:id="rId2" imgW="8820030" imgH="1847822" progId="Excel.SheetMacroEnabled.12">
                  <p:link updateAutomatic="1"/>
                  <p:pic>
                    <p:nvPicPr>
                      <p:cNvPr id="0" name=""/>
                      <p:cNvPicPr/>
                      <p:nvPr/>
                    </p:nvPicPr>
                    <p:blipFill>
                      <a:blip r:embed="rId3"/>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190166283"/>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3" imgW="2857452" imgH="723928" progId="Excel.SheetMacroEnabled.12">
                  <p:link updateAutomatic="1"/>
                </p:oleObj>
              </mc:Choice>
              <mc:Fallback>
                <p:oleObj name="Macro-Enabled Worksheet" r:id="rId3" imgW="2857452" imgH="723928" progId="Excel.SheetMacroEnabled.12">
                  <p:link updateAutomatic="1"/>
                  <p:pic>
                    <p:nvPicPr>
                      <p:cNvPr id="0" name=""/>
                      <p:cNvPicPr/>
                      <p:nvPr/>
                    </p:nvPicPr>
                    <p:blipFill>
                      <a:blip r:embed="rId4"/>
                      <a:stretch>
                        <a:fillRect/>
                      </a:stretch>
                    </p:blipFill>
                    <p:spPr>
                      <a:xfrm>
                        <a:off x="7372350" y="2982913"/>
                        <a:ext cx="2997200" cy="711200"/>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5"/>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1089615381"/>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237804703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861441024"/>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229319" imgH="1409856" progId="Excel.SheetMacroEnabled.12">
                  <p:link updateAutomatic="1"/>
                </p:oleObj>
              </mc:Choice>
              <mc:Fallback>
                <p:oleObj name="Macro-Enabled Worksheet" r:id="rId3" imgW="7229319" imgH="1409856"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a:solidFill>
                  <a:srgbClr val="1F497D"/>
                </a:solidFill>
                <a:latin typeface="宋体" panose="02010600030101010101" pitchFamily="2" charset="-122"/>
                <a:ea typeface="宋体" panose="02010600030101010101" pitchFamily="2" charset="-122"/>
              </a:rPr>
              <a:t>以一个过程框架作为开始</a:t>
            </a: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a:solidFill>
                  <a:srgbClr val="1F497D"/>
                </a:solidFill>
                <a:latin typeface="宋体" panose="02010600030101010101" pitchFamily="2" charset="-122"/>
                <a:ea typeface="宋体" panose="02010600030101010101" pitchFamily="2" charset="-122"/>
              </a:rPr>
              <a:t>严格遵循保密性和不归因性</a:t>
            </a: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a:solidFill>
                  <a:srgbClr val="1F497D"/>
                </a:solidFill>
                <a:latin typeface="宋体" panose="02010600030101010101" pitchFamily="2" charset="-122"/>
                <a:ea typeface="宋体" panose="02010600030101010101" pitchFamily="2" charset="-122"/>
              </a:rPr>
              <a:t>把高层作为评估发起人</a:t>
            </a: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a:solidFill>
                  <a:srgbClr val="1F497D"/>
                </a:solidFill>
                <a:latin typeface="宋体" panose="02010600030101010101" pitchFamily="2" charset="-122"/>
                <a:ea typeface="宋体" panose="02010600030101010101" pitchFamily="2" charset="-122"/>
              </a:rPr>
              <a:t>评估需要协调合作进行</a:t>
            </a: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a:solidFill>
                  <a:srgbClr val="1F497D"/>
                </a:solidFill>
                <a:latin typeface="宋体" panose="02010600030101010101" pitchFamily="2" charset="-122"/>
                <a:ea typeface="宋体" panose="02010600030101010101" pitchFamily="2" charset="-122"/>
              </a:rPr>
              <a:t>关注行动</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668</TotalTime>
  <Words>6876</Words>
  <Application>Microsoft Office PowerPoint</Application>
  <PresentationFormat>Widescreen</PresentationFormat>
  <Paragraphs>329</Paragraphs>
  <Slides>56</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19</vt:i4>
      </vt:variant>
      <vt:variant>
        <vt:lpstr>Slide Titles</vt:lpstr>
      </vt:variant>
      <vt:variant>
        <vt:i4>56</vt:i4>
      </vt:variant>
    </vt:vector>
  </HeadingPairs>
  <TitlesOfParts>
    <vt:vector size="82" baseType="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file:///C:\Users\Jared\Documents\GitHub\CMMITools\2021-04-12to04-16%20(A5)%20C53517%20SoftMARS\00_Data_Reference.xlsm!pptxCover!R21C2</vt:lpstr>
      <vt:lpstr>file:///C:\Users\Jared\Documents\GitHub\CMMITools\2021-04-12to04-16%20(A5)%20C53517%20SoftMARS\00_Data_Reference.xlsm!pptxLink1!R1C1:R7C2</vt:lpstr>
      <vt:lpstr>file:///C:\Users\Jared\Documents\GitHub\CMMITools\2021-04-12to04-16%20(A5)%20C53517%20SoftMARS\00_Data_Reference.xlsm!pptxLink1!R9C1:R17C2</vt:lpstr>
      <vt:lpstr>file:///C:\Users\Jared\Documents\GitHub\CMMITools\2021-04-12to04-16%20(A5)%20C53517%20SoftMARS\00_Data_Reference.xlsm!pptxLink2!R1C1:R4C1</vt:lpstr>
      <vt:lpstr>file:///C:\Users\Jared\Documents\GitHub\CMMITools\2021-04-12to04-16%20(A5)%20C53517%20SoftMARS\00_Data_Reference.xlsm!pptxLink1!R19C1:R30C2</vt:lpstr>
      <vt:lpstr>file:///C:\Users\Jared\Documents\GitHub\CMMITools\2021-04-12to04-16%20(A5)%20C53517%20SoftMARS\00_Data_Reference.xlsm!pptxLink3!R2C1:R24C9</vt:lpstr>
      <vt:lpstr>file:///C:\Users\Jared\Documents\GitHub\CMMITools\2021-04-12to04-16%20(A5)%20C53517%20SoftMARS\00_Data_Reference.xlsm!pptxLink2!R30C1:R35C1</vt:lpstr>
      <vt:lpstr>file:///C:\Users\Jared\Documents\GitHub\CMMITools\2021-04-12to04-16%20(A5)%20C53517%20SoftMARS\00_Data_Reference.xlsm!pptxLink4!R10C1:R27C20</vt:lpstr>
      <vt:lpstr>file:///C:\Users\Jared\Documents\GitHub\CMMITools\2021-04-12to04-16%20(A5)%20C53517%20SoftMARS\00_Data_Reference.xlsm!pptxLink5!R1C1:R11C5</vt:lpstr>
      <vt:lpstr>file:///C:\Users\Jared\Documents\GitHub\CMMITools\2021-04-12to04-16%20(A5)%20C53517%20SoftMARS\00_Data_Reference.xlsm!pptxLink5!R15C1:R21C5</vt:lpstr>
      <vt:lpstr>file:///C:\Users\Jared\Documents\GitHub\CMMITools\2021-04-12to04-16%20(A5)%20C53517%20SoftMARS\00_Data_Reference.xlsm!pptxLink1!R8C4</vt:lpstr>
      <vt:lpstr>file:///C:\Users\Jared\Documents\GitHub\CMMITools\2021-04-12to04-16%20(A5)%20C53517%20SoftMARS\00_Data_Reference.xlsm!pptxLink1!R8C4</vt:lpstr>
      <vt:lpstr>file:///C:\Users\Jared\Documents\GitHub\CMMITools\2021-04-12to04-16%20(A5)%20C53517%20SoftMARS\00_Data_Reference.xlsm!pptxLink6!R2C2:R13C5</vt:lpstr>
      <vt:lpstr>file:///C:\Users\Jared\Documents\GitHub\CMMITools\2021-04-12to04-16%20(A5)%20C53517%20SoftMARS\00_Data_Reference.xlsm!pptxLink7!R2C2:R16C4</vt:lpstr>
      <vt:lpstr>file:///C:\Users\Jared\Documents\GitHub\CMMITools\2021-04-12to04-16%20(A5)%20C53517%20SoftMARS\00_Data_Reference.xlsm!pptxLink7!R18C2:R32C4</vt:lpstr>
      <vt:lpstr>file:///C:\Users\Jared\Documents\GitHub\CMMITools\2021-04-12to04-16%20(A5)%20C53517%20SoftMARS\00_Data_Reference.xlsm!pptxCover!R25C2:R32C4</vt:lpstr>
      <vt:lpstr>file:///C:\Users\Jared\Documents\GitHub\CMMITools\2021-04-12to04-16%20(A5)%20C53517%20SoftMARS\00_Data_Reference.xlsm!pptxCover!R22C7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vt:lpstr>
      <vt:lpstr>Ratings</vt:lpstr>
      <vt:lpstr>Ratings for</vt:lpstr>
      <vt:lpstr>Ratings for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68</cp:revision>
  <cp:lastPrinted>2020-11-23T18:22:15Z</cp:lastPrinted>
  <dcterms:created xsi:type="dcterms:W3CDTF">2020-11-22T06:57:57Z</dcterms:created>
  <dcterms:modified xsi:type="dcterms:W3CDTF">2021-09-24T06:41:57Z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