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493" r:id="rId6"/>
    <p:sldId id="1517" r:id="rId7"/>
    <p:sldId id="911" r:id="rId8"/>
    <p:sldId id="270" r:id="rId9"/>
    <p:sldId id="928" r:id="rId10"/>
    <p:sldId id="913" r:id="rId11"/>
    <p:sldId id="1497" r:id="rId12"/>
    <p:sldId id="1516" r:id="rId13"/>
    <p:sldId id="310" r:id="rId14"/>
    <p:sldId id="274" r:id="rId15"/>
    <p:sldId id="1513" r:id="rId16"/>
    <p:sldId id="914" r:id="rId17"/>
    <p:sldId id="915" r:id="rId18"/>
    <p:sldId id="1506" r:id="rId19"/>
    <p:sldId id="1507" r:id="rId20"/>
    <p:sldId id="912" r:id="rId21"/>
    <p:sldId id="919" r:id="rId22"/>
    <p:sldId id="926" r:id="rId23"/>
    <p:sldId id="924" r:id="rId24"/>
    <p:sldId id="1514" r:id="rId25"/>
    <p:sldId id="483" r:id="rId26"/>
    <p:sldId id="298" r:id="rId27"/>
    <p:sldId id="15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G:\2021-04-12to04-16%20(A5)%20C53517%20SoftMARS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file:///G:\2021-04-12to04-16%20(A5)%20C53517%20SoftMARS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G:\2021-04-12to04-16%20(A5)%20C53517%20SoftMARS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file:///G:\2021-04-12to04-16%20(A5)%20C53517%20SoftMARS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85365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6626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53197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12749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23317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11991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56906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96264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54855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68676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90045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446509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68256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r>
              <a:rPr lang="en-ZA" dirty="0"/>
              <a:t>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dirty="0"/>
              <a:t>Create | Evolve | Perfect </a:t>
            </a:r>
          </a:p>
        </p:txBody>
      </p:sp>
    </p:spTree>
    <p:extLst>
      <p:ext uri="{BB962C8B-B14F-4D97-AF65-F5344CB8AC3E}">
        <p14:creationId xmlns:p14="http://schemas.microsoft.com/office/powerpoint/2010/main" val="36369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4859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206592" progId="Excel.SheetMacroEnabled.12">
                  <p:link updateAutomatic="1"/>
                </p:oleObj>
              </mc:Choice>
              <mc:Fallback>
                <p:oleObj name="Macro-Enabled Worksheet" r:id="rId3" imgW="8407504" imgH="120659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492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56727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1800" dirty="0"/>
              <a:t>A virtual appraisal code of conduct must include the following rules at a minimum: (ISACA </a:t>
            </a:r>
            <a:r>
              <a:rPr lang="en-ZA" sz="1800" dirty="0" err="1"/>
              <a:t>MDD</a:t>
            </a:r>
            <a:r>
              <a:rPr lang="en-ZA" sz="1800" dirty="0"/>
              <a:t> </a:t>
            </a:r>
            <a:r>
              <a:rPr lang="en-ZA" sz="1800" dirty="0" err="1"/>
              <a:t>v2.2</a:t>
            </a:r>
            <a:r>
              <a:rPr lang="en-ZA" sz="1800" dirty="0"/>
              <a:t>)</a:t>
            </a:r>
          </a:p>
          <a:p>
            <a:r>
              <a:rPr lang="en-ZA" sz="1800" dirty="0"/>
              <a:t>Participate actively in appraisal activities</a:t>
            </a:r>
          </a:p>
          <a:p>
            <a:r>
              <a:rPr lang="en-ZA" sz="1800" dirty="0"/>
              <a:t>No sleeping, multitasking, etc.</a:t>
            </a:r>
          </a:p>
          <a:p>
            <a:r>
              <a:rPr lang="en-ZA" sz="1800" dirty="0"/>
              <a:t>To meet confidentiality requirements, </a:t>
            </a:r>
            <a:r>
              <a:rPr lang="en-ZA" sz="1800" dirty="0" err="1"/>
              <a:t>ATL</a:t>
            </a:r>
            <a:r>
              <a:rPr lang="en-ZA" sz="1800" dirty="0"/>
              <a:t> may require no additional media or writing materials, laptops, or mobile devices other than those agreed as necessary for conducting virtual activities for some or all interviews</a:t>
            </a:r>
          </a:p>
          <a:p>
            <a:r>
              <a:rPr lang="en-ZA" sz="1800" dirty="0"/>
              <a:t>One person speaks at a time</a:t>
            </a:r>
          </a:p>
          <a:p>
            <a:r>
              <a:rPr lang="en-ZA" sz="1800" b="1" dirty="0"/>
              <a:t>All participants identify themselves when needed, including when asked by </a:t>
            </a:r>
            <a:r>
              <a:rPr lang="en-ZA" sz="1800" b="1" dirty="0" err="1"/>
              <a:t>ATL</a:t>
            </a:r>
            <a:r>
              <a:rPr lang="en-ZA" sz="1800" b="1" dirty="0"/>
              <a:t>, to verify their identity with a government issued photo ID.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/>
              <a:t>Additional required actions</a:t>
            </a:r>
          </a:p>
          <a:p>
            <a:r>
              <a:rPr lang="en-ZA" sz="1800" dirty="0"/>
              <a:t>Video cameras should be on at all time.</a:t>
            </a:r>
          </a:p>
        </p:txBody>
      </p:sp>
    </p:spTree>
    <p:extLst>
      <p:ext uri="{BB962C8B-B14F-4D97-AF65-F5344CB8AC3E}">
        <p14:creationId xmlns:p14="http://schemas.microsoft.com/office/powerpoint/2010/main" val="3137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955</Words>
  <Application>Microsoft Office PowerPoint</Application>
  <PresentationFormat>Widescreen</PresentationFormat>
  <Paragraphs>90</Paragraphs>
  <Slides>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24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Office Theme</vt:lpstr>
      <vt:lpstr>G:\2021-04-12to04-16 (A5) C53517 SoftMARS\00_Data_Reference.xlsm!pptxCover!R4C2:R12C2</vt:lpstr>
      <vt:lpstr>G:\2021-04-12to04-16 (A5) C53517 SoftMARS\00_Data_Reference.xlsm!pptxCover!R15C2:R17C2</vt:lpstr>
      <vt:lpstr>G:\2021-04-12to04-16 (A5) C53517 SoftMARS\00_Data_Reference.xlsm!pptxCover!R19C2</vt:lpstr>
      <vt:lpstr>G:\2021-04-12to04-16 (A5) C53517 SoftMARS\00_Data_Reference.xlsm!pptxLink1!R1C1:R7C2</vt:lpstr>
      <vt:lpstr>G:\2021-04-12to04-16 (A5) C53517 SoftMARS\00_Data_Reference.xlsm!pptxLink1!R9C1:R17C2</vt:lpstr>
      <vt:lpstr>G:\2021-04-12to04-16 (A5) C53517 SoftMARS\00_Data_Reference.xlsm!pptxLink2!R1C1:R4C1</vt:lpstr>
      <vt:lpstr>G:\2021-04-12to04-16 (A5) C53517 SoftMARS\00_Data_Reference.xlsm!pptxLink1!R19C1:R30C2</vt:lpstr>
      <vt:lpstr>G:\2021-04-12to04-16 (A5) C53517 SoftMARS\00_Data_Reference.xlsm!pptxLink3!R2C10:R24C15</vt:lpstr>
      <vt:lpstr>G:\2021-04-12to04-16 (A5) C53517 SoftMARS\00_Data_Reference.xlsm!pptxLink3!R2C1:R24C3</vt:lpstr>
      <vt:lpstr>G:\2021-04-12to04-16 (A5) C53517 SoftMARS\00_Data_Reference.xlsm!pptxLink1!R5C1:R7C2</vt:lpstr>
      <vt:lpstr>G:\2021-04-12to04-16 (A5) C53517 SoftMARS\00_Data_Reference.xlsm!pptxLink4!R10C1:R27C20</vt:lpstr>
      <vt:lpstr>G:\2021-04-12to04-16 (A5) C53517 SoftMARS\00_Data_Reference.xlsm!pptxLink5!R1C1:R11C5</vt:lpstr>
      <vt:lpstr>G:\2021-04-12to04-16 (A5) C53517 SoftMARS\00_Data_Reference.xlsm!pptxLink5!R15C1:R21C5</vt:lpstr>
      <vt:lpstr>G:\2021-04-12to04-16 (A5) C53517 SoftMARS\00_Data_Reference.xlsm!OULC!R50C2:R89C22</vt:lpstr>
      <vt:lpstr>G:\2021-04-12to04-16 (A5) C53517 SoftMARS\00_Data_Reference.xlsm!pptxLink2!R6C1:R19C1</vt:lpstr>
      <vt:lpstr>G:\2021-04-12to04-16 (A5) C53517 SoftMARS\00_Data_Reference.xlsm!pptxLink1!R32C1:R39C2</vt:lpstr>
      <vt:lpstr>PowerPoint Presentation</vt:lpstr>
      <vt:lpstr>PowerPoint Presentation</vt:lpstr>
      <vt:lpstr>DEMIXIUM™</vt:lpstr>
      <vt:lpstr>Appraisal Overview</vt:lpstr>
      <vt:lpstr>Appraisal Overview</vt:lpstr>
      <vt:lpstr>Appraisal Overview</vt:lpstr>
      <vt:lpstr>Business and Appraisal Objectives</vt:lpstr>
      <vt:lpstr>Appraisal Principles</vt:lpstr>
      <vt:lpstr>Virtual appraisals – code of conduct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54</cp:revision>
  <dcterms:created xsi:type="dcterms:W3CDTF">2018-03-14T12:19:45Z</dcterms:created>
  <dcterms:modified xsi:type="dcterms:W3CDTF">2021-03-28T09:11:28Z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