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0"/>
  </p:notesMasterIdLst>
  <p:handoutMasterIdLst>
    <p:handoutMasterId r:id="rId61"/>
  </p:handoutMasterIdLst>
  <p:sldIdLst>
    <p:sldId id="256" r:id="rId5"/>
    <p:sldId id="1496" r:id="rId6"/>
    <p:sldId id="1537" r:id="rId7"/>
    <p:sldId id="911" r:id="rId8"/>
    <p:sldId id="270" r:id="rId9"/>
    <p:sldId id="928" r:id="rId10"/>
    <p:sldId id="913" r:id="rId11"/>
    <p:sldId id="1497" r:id="rId12"/>
    <p:sldId id="1536" r:id="rId13"/>
    <p:sldId id="310" r:id="rId14"/>
    <p:sldId id="274" r:id="rId15"/>
    <p:sldId id="1533" r:id="rId16"/>
    <p:sldId id="914" r:id="rId17"/>
    <p:sldId id="930" r:id="rId18"/>
    <p:sldId id="1506" r:id="rId19"/>
    <p:sldId id="1507" r:id="rId20"/>
    <p:sldId id="912" r:id="rId21"/>
    <p:sldId id="1498" r:id="rId22"/>
    <p:sldId id="909" r:id="rId23"/>
    <p:sldId id="1514" r:id="rId24"/>
    <p:sldId id="1515" r:id="rId25"/>
    <p:sldId id="1516" r:id="rId26"/>
    <p:sldId id="1517" r:id="rId27"/>
    <p:sldId id="1518" r:id="rId28"/>
    <p:sldId id="1519" r:id="rId29"/>
    <p:sldId id="1520" r:id="rId30"/>
    <p:sldId id="1477" r:id="rId31"/>
    <p:sldId id="1521" r:id="rId32"/>
    <p:sldId id="1522" r:id="rId33"/>
    <p:sldId id="1523" r:id="rId34"/>
    <p:sldId id="1524" r:id="rId35"/>
    <p:sldId id="1525" r:id="rId36"/>
    <p:sldId id="1526" r:id="rId37"/>
    <p:sldId id="1478" r:id="rId38"/>
    <p:sldId id="1527" r:id="rId39"/>
    <p:sldId id="1528" r:id="rId40"/>
    <p:sldId id="1529" r:id="rId41"/>
    <p:sldId id="1530" r:id="rId42"/>
    <p:sldId id="1531" r:id="rId43"/>
    <p:sldId id="1532" r:id="rId44"/>
    <p:sldId id="910" r:id="rId45"/>
    <p:sldId id="919" r:id="rId46"/>
    <p:sldId id="1538" r:id="rId47"/>
    <p:sldId id="1474" r:id="rId48"/>
    <p:sldId id="360" r:id="rId49"/>
    <p:sldId id="1501" r:id="rId50"/>
    <p:sldId id="1504" r:id="rId51"/>
    <p:sldId id="1500" r:id="rId52"/>
    <p:sldId id="1505" r:id="rId53"/>
    <p:sldId id="1503" r:id="rId54"/>
    <p:sldId id="1510" r:id="rId55"/>
    <p:sldId id="1475" r:id="rId56"/>
    <p:sldId id="989" r:id="rId57"/>
    <p:sldId id="1509" r:id="rId58"/>
    <p:sldId id="1534"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1632" autoAdjust="0"/>
  </p:normalViewPr>
  <p:slideViewPr>
    <p:cSldViewPr snapToGrid="0">
      <p:cViewPr varScale="1">
        <p:scale>
          <a:sx n="103" d="100"/>
          <a:sy n="103" d="100"/>
        </p:scale>
        <p:origin x="150" y="138"/>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3/28/2021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3/28/2021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lvl="0" indent="0" algn="l" defTabSz="914400" rtl="0" eaLnBrk="0" fontAlgn="base" latinLnBrk="0" hangingPunct="0">
              <a:lnSpc>
                <a:spcPct val="89000"/>
              </a:lnSpc>
              <a:spcBef>
                <a:spcPct val="40000"/>
              </a:spcBef>
              <a:spcAft>
                <a:spcPct val="0"/>
              </a:spcAft>
              <a:buClrTx/>
              <a:buSzTx/>
              <a:buFontTx/>
              <a:buNone/>
              <a:tabLst/>
              <a:defRPr/>
            </a:pPr>
            <a:r>
              <a:rPr lang="en-ZA" altLang="zh-CN" sz="1200" dirty="0">
                <a:latin typeface="+mn-lt"/>
              </a:rPr>
              <a:t>It has been a pleasure and an honour to be here with you today. We are now looking forward to presenting to you your final findings. </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42</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43</a:t>
            </a:fld>
            <a:endParaRPr lang="en-US"/>
          </a:p>
        </p:txBody>
      </p:sp>
    </p:spTree>
    <p:extLst>
      <p:ext uri="{BB962C8B-B14F-4D97-AF65-F5344CB8AC3E}">
        <p14:creationId xmlns:p14="http://schemas.microsoft.com/office/powerpoint/2010/main" val="1734091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4</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5</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10</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11</a:t>
            </a:fld>
            <a:endParaRPr lang="en-US"/>
          </a:p>
        </p:txBody>
      </p:sp>
    </p:spTree>
    <p:extLst>
      <p:ext uri="{BB962C8B-B14F-4D97-AF65-F5344CB8AC3E}">
        <p14:creationId xmlns:p14="http://schemas.microsoft.com/office/powerpoint/2010/main" val="1593310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12</a:t>
            </a:fld>
            <a:endParaRPr lang="en-US"/>
          </a:p>
        </p:txBody>
      </p:sp>
    </p:spTree>
    <p:extLst>
      <p:ext uri="{BB962C8B-B14F-4D97-AF65-F5344CB8AC3E}">
        <p14:creationId xmlns:p14="http://schemas.microsoft.com/office/powerpoint/2010/main" val="1134535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4" name="Slide Number Placeholder 5">
            <a:extLst>
              <a:ext uri="{FF2B5EF4-FFF2-40B4-BE49-F238E27FC236}">
                <a16:creationId xmlns:a16="http://schemas.microsoft.com/office/drawing/2014/main" id="{F6AF71F4-CCB7-4451-BB00-A5350860AC72}"/>
              </a:ext>
            </a:extLst>
          </p:cNvPr>
          <p:cNvSpPr txBox="1">
            <a:spLocks/>
          </p:cNvSpPr>
          <p:nvPr userDrawn="1"/>
        </p:nvSpPr>
        <p:spPr>
          <a:xfrm>
            <a:off x="11395258" y="6356350"/>
            <a:ext cx="39880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F78CEA-3B00-9E49-94E0-DC9AF1E86765}" type="slidenum">
              <a:rPr lang="en-US" smtClean="0"/>
              <a:pPr/>
              <a:t>‹#›</a:t>
            </a:fld>
            <a:endParaRPr lang="en-US"/>
          </a:p>
        </p:txBody>
      </p:sp>
      <p:sp>
        <p:nvSpPr>
          <p:cNvPr id="15" name="Footer Placeholder 4">
            <a:extLst>
              <a:ext uri="{FF2B5EF4-FFF2-40B4-BE49-F238E27FC236}">
                <a16:creationId xmlns:a16="http://schemas.microsoft.com/office/drawing/2014/main" id="{5AB615D7-D79D-42E6-9242-3BBE978D918A}"/>
              </a:ext>
            </a:extLst>
          </p:cNvPr>
          <p:cNvSpPr txBox="1">
            <a:spLocks/>
          </p:cNvSpPr>
          <p:nvPr userDrawn="1"/>
        </p:nvSpPr>
        <p:spPr>
          <a:xfrm>
            <a:off x="7636062" y="6356350"/>
            <a:ext cx="3860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tint val="75000"/>
                  </a:schemeClr>
                </a:solidFill>
                <a:effectLst/>
                <a:latin typeface="+mn-lt"/>
                <a:ea typeface="+mn-ea"/>
                <a:cs typeface="+mn-cs"/>
              </a:rPr>
              <a:t>© CMMI® Institute 2019. All Rights Reserved.​</a:t>
            </a:r>
            <a:r>
              <a:rPr lang="en-US"/>
              <a:t>  |</a:t>
            </a:r>
          </a:p>
        </p:txBody>
      </p:sp>
      <p:pic>
        <p:nvPicPr>
          <p:cNvPr id="16" name="Picture 15">
            <a:extLst>
              <a:ext uri="{FF2B5EF4-FFF2-40B4-BE49-F238E27FC236}">
                <a16:creationId xmlns:a16="http://schemas.microsoft.com/office/drawing/2014/main" id="{92183C6B-67AB-49CE-8EA7-9B639C93C472}"/>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250207" y="6057951"/>
            <a:ext cx="2425698" cy="869848"/>
          </a:xfrm>
          <a:prstGeom prst="rect">
            <a:avLst/>
          </a:prstGeom>
        </p:spPr>
      </p:pic>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file:///G:\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G:\2021-04-12to04-16%20(A5)%20C53517%20SoftMARS\00_Data_Reference.xlsm!pptxCover!R21C2" TargetMode="External"/><Relationship Id="rId5" Type="http://schemas.openxmlformats.org/officeDocument/2006/relationships/image" Target="../media/image5.emf"/><Relationship Id="rId4" Type="http://schemas.openxmlformats.org/officeDocument/2006/relationships/oleObject" Target="file:///G:\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19C1:R30C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11.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3!R2C1:R24C3"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12.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3!R2C10:R24C15"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13.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2!R30C1:R35C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14.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4!R10C1:R27C2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1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file:///G:\2021-04-12to04-16%20(A5)%20C53517%20SoftMARS\00_Data_Reference.xlsm!pptxLink5!R1C1:R11C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oleObject" Target="file:///G:\2021-04-12to04-16%20(A5)%20C53517%20SoftMARS\00_Data_Reference.xlsm!pptxLink5!R15C1:R21C5"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7.jpeg"/><Relationship Id="rId21" Type="http://schemas.openxmlformats.org/officeDocument/2006/relationships/image" Target="../media/image25.gif"/><Relationship Id="rId7" Type="http://schemas.openxmlformats.org/officeDocument/2006/relationships/image" Target="../media/image11.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1.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jpg"/><Relationship Id="rId19" Type="http://schemas.openxmlformats.org/officeDocument/2006/relationships/image" Target="../media/image23.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png"/></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6!R2C2:R13C5"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3.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oleObject" Target="file:///G:\2021-04-12to04-16%20(A5)%20C53517%20SoftMARS\00_Data_Reference.xlsm!pptxLink7!R2C2:R16C4"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oleObject" Target="file:///G:\2021-04-12to04-16%20(A5)%20C53517%20SoftMARS\00_Data_Reference.xlsm!pptxLink7!R18C2:R32C4"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1C1:R7C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oleObject" Target="file:///G:\2021-04-12to04-16%20(A5)%20C53517%20SoftMARS\00_Data_Reference.xlsm!pptxCover!R25C2:R32C4"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www.sei.cmu.edu/library/abstracts/reports/96hb001.cfm" TargetMode="External"/><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68.emf"/><Relationship Id="rId5" Type="http://schemas.openxmlformats.org/officeDocument/2006/relationships/oleObject" Target="file:///G:\2021-04-12to04-16%20(A5)%20C53517%20SoftMARS\00_Data_Reference.xlsm!pptxCover!R22C7" TargetMode="External"/><Relationship Id="rId4" Type="http://schemas.openxmlformats.org/officeDocument/2006/relationships/hyperlink" Target="http://www.sei.cmu.edu/library/assets/idealmodel.pdf"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9C1:R17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7.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2!R1C1:R4C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4050198385"/>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96056" imgH="2940212" progId="Excel.SheetMacroEnabled.12">
                  <p:link updateAutomatic="1"/>
                </p:oleObj>
              </mc:Choice>
              <mc:Fallback>
                <p:oleObj name="Macro-Enabled Worksheet" r:id="rId2" imgW="5296056" imgH="2940212" progId="Excel.SheetMacroEnabled.12">
                  <p:link updateAutomatic="1"/>
                  <p:pic>
                    <p:nvPicPr>
                      <p:cNvPr id="0" name=""/>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3061984728"/>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96056" imgH="666681" progId="Excel.SheetMacroEnabled.12">
                  <p:link updateAutomatic="1"/>
                </p:oleObj>
              </mc:Choice>
              <mc:Fallback>
                <p:oleObj name="Macro-Enabled Worksheet" r:id="rId4" imgW="5296056" imgH="666681" progId="Excel.SheetMacroEnabled.12">
                  <p:link updateAutomatic="1"/>
                  <p:pic>
                    <p:nvPicPr>
                      <p:cNvPr id="0" name=""/>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B4637446-7533-40E8-BA4C-F21C023C5890}"/>
              </a:ext>
            </a:extLst>
          </p:cNvPr>
          <p:cNvGraphicFramePr>
            <a:graphicFrameLocks noChangeAspect="1"/>
          </p:cNvGraphicFramePr>
          <p:nvPr>
            <p:extLst>
              <p:ext uri="{D42A27DB-BD31-4B8C-83A1-F6EECF244321}">
                <p14:modId xmlns:p14="http://schemas.microsoft.com/office/powerpoint/2010/main" val="2997918253"/>
              </p:ext>
            </p:extLst>
          </p:nvPr>
        </p:nvGraphicFramePr>
        <p:xfrm>
          <a:off x="3448050" y="5035550"/>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96056" imgH="273073" progId="Excel.SheetMacroEnabled.12">
                  <p:link updateAutomatic="1"/>
                </p:oleObj>
              </mc:Choice>
              <mc:Fallback>
                <p:oleObj name="Macro-Enabled Worksheet" r:id="rId6" imgW="5296056" imgH="273073" progId="Excel.SheetMacroEnabled.12">
                  <p:link updateAutomatic="1"/>
                  <p:pic>
                    <p:nvPicPr>
                      <p:cNvPr id="0" name=""/>
                      <p:cNvPicPr/>
                      <p:nvPr/>
                    </p:nvPicPr>
                    <p:blipFill>
                      <a:blip r:embed="rId7"/>
                      <a:stretch>
                        <a:fillRect/>
                      </a:stretch>
                    </p:blipFill>
                    <p:spPr>
                      <a:xfrm>
                        <a:off x="3448050" y="5035550"/>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3" name="Object 2">
            <a:extLst>
              <a:ext uri="{FF2B5EF4-FFF2-40B4-BE49-F238E27FC236}">
                <a16:creationId xmlns:a16="http://schemas.microsoft.com/office/drawing/2014/main" id="{2524CC3A-8B89-4EB1-9C83-9A81BE2F2353}"/>
              </a:ext>
            </a:extLst>
          </p:cNvPr>
          <p:cNvGraphicFramePr>
            <a:graphicFrameLocks noChangeAspect="1"/>
          </p:cNvGraphicFramePr>
          <p:nvPr>
            <p:extLst>
              <p:ext uri="{D42A27DB-BD31-4B8C-83A1-F6EECF244321}">
                <p14:modId xmlns:p14="http://schemas.microsoft.com/office/powerpoint/2010/main" val="214433491"/>
              </p:ext>
            </p:extLst>
          </p:nvPr>
        </p:nvGraphicFramePr>
        <p:xfrm>
          <a:off x="1234573" y="2305301"/>
          <a:ext cx="8407400" cy="1987550"/>
        </p:xfrm>
        <a:graphic>
          <a:graphicData uri="http://schemas.openxmlformats.org/presentationml/2006/ole">
            <mc:AlternateContent xmlns:mc="http://schemas.openxmlformats.org/markup-compatibility/2006">
              <mc:Choice xmlns:v="urn:schemas-microsoft-com:vml" Requires="v">
                <p:oleObj name="Macro-Enabled Worksheet" r:id="rId3" imgW="8407504" imgH="1987573" progId="Excel.SheetMacroEnabled.12">
                  <p:link updateAutomatic="1"/>
                </p:oleObj>
              </mc:Choice>
              <mc:Fallback>
                <p:oleObj name="Macro-Enabled Worksheet" r:id="rId3" imgW="8407504" imgH="1987573" progId="Excel.SheetMacroEnabled.12">
                  <p:link updateAutomatic="1"/>
                  <p:pic>
                    <p:nvPicPr>
                      <p:cNvPr id="0" name=""/>
                      <p:cNvPicPr/>
                      <p:nvPr/>
                    </p:nvPicPr>
                    <p:blipFill>
                      <a:blip r:embed="rId4"/>
                      <a:stretch>
                        <a:fillRect/>
                      </a:stretch>
                    </p:blipFill>
                    <p:spPr>
                      <a:xfrm>
                        <a:off x="1234573" y="2305301"/>
                        <a:ext cx="8407400" cy="1987550"/>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3" name="Object 2">
            <a:extLst>
              <a:ext uri="{FF2B5EF4-FFF2-40B4-BE49-F238E27FC236}">
                <a16:creationId xmlns:a16="http://schemas.microsoft.com/office/drawing/2014/main" id="{13AEB5EB-5D49-4599-A6C7-708CC8696CDA}"/>
              </a:ext>
            </a:extLst>
          </p:cNvPr>
          <p:cNvGraphicFramePr>
            <a:graphicFrameLocks noChangeAspect="1"/>
          </p:cNvGraphicFramePr>
          <p:nvPr>
            <p:extLst>
              <p:ext uri="{D42A27DB-BD31-4B8C-83A1-F6EECF244321}">
                <p14:modId xmlns:p14="http://schemas.microsoft.com/office/powerpoint/2010/main" val="2210725817"/>
              </p:ext>
            </p:extLst>
          </p:nvPr>
        </p:nvGraphicFramePr>
        <p:xfrm>
          <a:off x="2030866" y="1551399"/>
          <a:ext cx="5625561" cy="4553786"/>
        </p:xfrm>
        <a:graphic>
          <a:graphicData uri="http://schemas.openxmlformats.org/presentationml/2006/ole">
            <mc:AlternateContent xmlns:mc="http://schemas.openxmlformats.org/markup-compatibility/2006">
              <mc:Choice xmlns:v="urn:schemas-microsoft-com:vml" Requires="v">
                <p:oleObj name="Macro-Enabled Worksheet" r:id="rId3" imgW="7099144" imgH="5746588" progId="Excel.SheetMacroEnabled.12">
                  <p:link updateAutomatic="1"/>
                </p:oleObj>
              </mc:Choice>
              <mc:Fallback>
                <p:oleObj name="Macro-Enabled Worksheet" r:id="rId3" imgW="7099144" imgH="5746588" progId="Excel.SheetMacroEnabled.12">
                  <p:link updateAutomatic="1"/>
                  <p:pic>
                    <p:nvPicPr>
                      <p:cNvPr id="0" name=""/>
                      <p:cNvPicPr/>
                      <p:nvPr/>
                    </p:nvPicPr>
                    <p:blipFill>
                      <a:blip r:embed="rId4"/>
                      <a:stretch>
                        <a:fillRect/>
                      </a:stretch>
                    </p:blipFill>
                    <p:spPr>
                      <a:xfrm>
                        <a:off x="2030866" y="1551399"/>
                        <a:ext cx="5625561" cy="4553786"/>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A76DAA5-B8AE-4738-8F1B-0F6050E9264E}"/>
              </a:ext>
            </a:extLst>
          </p:cNvPr>
          <p:cNvGraphicFramePr>
            <a:graphicFrameLocks noChangeAspect="1"/>
          </p:cNvGraphicFramePr>
          <p:nvPr>
            <p:extLst>
              <p:ext uri="{D42A27DB-BD31-4B8C-83A1-F6EECF244321}">
                <p14:modId xmlns:p14="http://schemas.microsoft.com/office/powerpoint/2010/main" val="829657826"/>
              </p:ext>
            </p:extLst>
          </p:nvPr>
        </p:nvGraphicFramePr>
        <p:xfrm>
          <a:off x="2502567" y="1668962"/>
          <a:ext cx="5195470" cy="4587220"/>
        </p:xfrm>
        <a:graphic>
          <a:graphicData uri="http://schemas.openxmlformats.org/presentationml/2006/ole">
            <mc:AlternateContent xmlns:mc="http://schemas.openxmlformats.org/markup-compatibility/2006">
              <mc:Choice xmlns:v="urn:schemas-microsoft-com:vml" Requires="v">
                <p:oleObj name="Macro-Enabled Worksheet" r:id="rId3" imgW="6508620" imgH="5746588" progId="Excel.SheetMacroEnabled.12">
                  <p:link updateAutomatic="1"/>
                </p:oleObj>
              </mc:Choice>
              <mc:Fallback>
                <p:oleObj name="Macro-Enabled Worksheet" r:id="rId3" imgW="6508620" imgH="5746588" progId="Excel.SheetMacroEnabled.12">
                  <p:link updateAutomatic="1"/>
                  <p:pic>
                    <p:nvPicPr>
                      <p:cNvPr id="0" name=""/>
                      <p:cNvPicPr/>
                      <p:nvPr/>
                    </p:nvPicPr>
                    <p:blipFill>
                      <a:blip r:embed="rId4"/>
                      <a:stretch>
                        <a:fillRect/>
                      </a:stretch>
                    </p:blipFill>
                    <p:spPr>
                      <a:xfrm>
                        <a:off x="2502567" y="1668962"/>
                        <a:ext cx="5195470" cy="4587220"/>
                      </a:xfrm>
                      <a:prstGeom prst="rect">
                        <a:avLst/>
                      </a:prstGeom>
                    </p:spPr>
                  </p:pic>
                </p:oleObj>
              </mc:Fallback>
            </mc:AlternateContent>
          </a:graphicData>
        </a:graphic>
      </p:graphicFrame>
    </p:spTree>
    <p:extLst>
      <p:ext uri="{BB962C8B-B14F-4D97-AF65-F5344CB8AC3E}">
        <p14:creationId xmlns:p14="http://schemas.microsoft.com/office/powerpoint/2010/main" val="3538276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4" name="Object 3">
            <a:extLst>
              <a:ext uri="{FF2B5EF4-FFF2-40B4-BE49-F238E27FC236}">
                <a16:creationId xmlns:a16="http://schemas.microsoft.com/office/drawing/2014/main" id="{D4C2C843-FF70-40A8-8780-427CE25EB171}"/>
              </a:ext>
            </a:extLst>
          </p:cNvPr>
          <p:cNvGraphicFramePr>
            <a:graphicFrameLocks noChangeAspect="1"/>
          </p:cNvGraphicFramePr>
          <p:nvPr>
            <p:extLst>
              <p:ext uri="{D42A27DB-BD31-4B8C-83A1-F6EECF244321}">
                <p14:modId xmlns:p14="http://schemas.microsoft.com/office/powerpoint/2010/main" val="3943917165"/>
              </p:ext>
            </p:extLst>
          </p:nvPr>
        </p:nvGraphicFramePr>
        <p:xfrm>
          <a:off x="1236579" y="2412248"/>
          <a:ext cx="7569200" cy="1581150"/>
        </p:xfrm>
        <a:graphic>
          <a:graphicData uri="http://schemas.openxmlformats.org/presentationml/2006/ole">
            <mc:AlternateContent xmlns:mc="http://schemas.openxmlformats.org/markup-compatibility/2006">
              <mc:Choice xmlns:v="urn:schemas-microsoft-com:vml" Requires="v">
                <p:oleObj name="Macro-Enabled Worksheet" r:id="rId3" imgW="7569407" imgH="1187473" progId="Excel.SheetMacroEnabled.12">
                  <p:link updateAutomatic="1"/>
                </p:oleObj>
              </mc:Choice>
              <mc:Fallback>
                <p:oleObj name="Macro-Enabled Worksheet" r:id="rId3" imgW="7569407" imgH="1187473" progId="Excel.SheetMacroEnabled.12">
                  <p:link updateAutomatic="1"/>
                  <p:pic>
                    <p:nvPicPr>
                      <p:cNvPr id="0" name=""/>
                      <p:cNvPicPr/>
                      <p:nvPr/>
                    </p:nvPicPr>
                    <p:blipFill>
                      <a:blip r:embed="rId4"/>
                      <a:stretch>
                        <a:fillRect/>
                      </a:stretch>
                    </p:blipFill>
                    <p:spPr>
                      <a:xfrm>
                        <a:off x="1236579" y="2412248"/>
                        <a:ext cx="7569200" cy="1581150"/>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graphicFrame>
        <p:nvGraphicFramePr>
          <p:cNvPr id="2" name="Object 1">
            <a:extLst>
              <a:ext uri="{FF2B5EF4-FFF2-40B4-BE49-F238E27FC236}">
                <a16:creationId xmlns:a16="http://schemas.microsoft.com/office/drawing/2014/main" id="{68EB5089-3675-43AC-A3FF-FAE15AC45EEC}"/>
              </a:ext>
            </a:extLst>
          </p:cNvPr>
          <p:cNvGraphicFramePr>
            <a:graphicFrameLocks noChangeAspect="1"/>
          </p:cNvGraphicFramePr>
          <p:nvPr>
            <p:extLst>
              <p:ext uri="{D42A27DB-BD31-4B8C-83A1-F6EECF244321}">
                <p14:modId xmlns:p14="http://schemas.microsoft.com/office/powerpoint/2010/main" val="2901453225"/>
              </p:ext>
            </p:extLst>
          </p:nvPr>
        </p:nvGraphicFramePr>
        <p:xfrm>
          <a:off x="1294063" y="2416968"/>
          <a:ext cx="8128000" cy="2024063"/>
        </p:xfrm>
        <a:graphic>
          <a:graphicData uri="http://schemas.openxmlformats.org/presentationml/2006/ole">
            <mc:AlternateContent xmlns:mc="http://schemas.openxmlformats.org/markup-compatibility/2006">
              <mc:Choice xmlns:v="urn:schemas-microsoft-com:vml" Requires="v">
                <p:oleObj name="Macro-Enabled Worksheet" r:id="rId3" imgW="13817600" imgH="3441885" progId="Excel.SheetMacroEnabled.12">
                  <p:link updateAutomatic="1"/>
                </p:oleObj>
              </mc:Choice>
              <mc:Fallback>
                <p:oleObj name="Macro-Enabled Worksheet" r:id="rId3" imgW="13817600" imgH="3441885" progId="Excel.SheetMacroEnabled.12">
                  <p:link updateAutomatic="1"/>
                  <p:pic>
                    <p:nvPicPr>
                      <p:cNvPr id="0" name=""/>
                      <p:cNvPicPr/>
                      <p:nvPr/>
                    </p:nvPicPr>
                    <p:blipFill>
                      <a:blip r:embed="rId4"/>
                      <a:stretch>
                        <a:fillRect/>
                      </a:stretch>
                    </p:blipFill>
                    <p:spPr>
                      <a:xfrm>
                        <a:off x="1294063" y="2416968"/>
                        <a:ext cx="8128000" cy="2024063"/>
                      </a:xfrm>
                      <a:prstGeom prst="rect">
                        <a:avLst/>
                      </a:prstGeom>
                    </p:spPr>
                  </p:pic>
                </p:oleObj>
              </mc:Fallback>
            </mc:AlternateContent>
          </a:graphicData>
        </a:graphic>
      </p:graphicFrame>
    </p:spTree>
    <p:extLst>
      <p:ext uri="{BB962C8B-B14F-4D97-AF65-F5344CB8AC3E}">
        <p14:creationId xmlns:p14="http://schemas.microsoft.com/office/powerpoint/2010/main" val="1392066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graphicFrame>
        <p:nvGraphicFramePr>
          <p:cNvPr id="4" name="Object 3">
            <a:extLst>
              <a:ext uri="{FF2B5EF4-FFF2-40B4-BE49-F238E27FC236}">
                <a16:creationId xmlns:a16="http://schemas.microsoft.com/office/drawing/2014/main" id="{255061BE-32F6-4AB9-866B-D6D446C837C1}"/>
              </a:ext>
            </a:extLst>
          </p:cNvPr>
          <p:cNvGraphicFramePr>
            <a:graphicFrameLocks noChangeAspect="1"/>
          </p:cNvGraphicFramePr>
          <p:nvPr>
            <p:extLst>
              <p:ext uri="{D42A27DB-BD31-4B8C-83A1-F6EECF244321}">
                <p14:modId xmlns:p14="http://schemas.microsoft.com/office/powerpoint/2010/main" val="1617235951"/>
              </p:ext>
            </p:extLst>
          </p:nvPr>
        </p:nvGraphicFramePr>
        <p:xfrm>
          <a:off x="1126835" y="1947386"/>
          <a:ext cx="9729355" cy="2963228"/>
        </p:xfrm>
        <a:graphic>
          <a:graphicData uri="http://schemas.openxmlformats.org/presentationml/2006/ole">
            <mc:AlternateContent xmlns:mc="http://schemas.openxmlformats.org/markup-compatibility/2006">
              <mc:Choice xmlns:v="urn:schemas-microsoft-com:vml" Requires="v">
                <p:oleObj name="Macro-Enabled Worksheet" r:id="rId2" imgW="11404496" imgH="3473473" progId="Excel.SheetMacroEnabled.12">
                  <p:link updateAutomatic="1"/>
                </p:oleObj>
              </mc:Choice>
              <mc:Fallback>
                <p:oleObj name="Macro-Enabled Worksheet" r:id="rId2" imgW="11404496" imgH="3473473" progId="Excel.SheetMacroEnabled.12">
                  <p:link updateAutomatic="1"/>
                  <p:pic>
                    <p:nvPicPr>
                      <p:cNvPr id="0" name=""/>
                      <p:cNvPicPr/>
                      <p:nvPr/>
                    </p:nvPicPr>
                    <p:blipFill>
                      <a:blip r:embed="rId3"/>
                      <a:stretch>
                        <a:fillRect/>
                      </a:stretch>
                    </p:blipFill>
                    <p:spPr>
                      <a:xfrm>
                        <a:off x="1126835" y="1947386"/>
                        <a:ext cx="9729355" cy="2963228"/>
                      </a:xfrm>
                      <a:prstGeom prst="rect">
                        <a:avLst/>
                      </a:prstGeom>
                    </p:spPr>
                  </p:pic>
                </p:oleObj>
              </mc:Fallback>
            </mc:AlternateContent>
          </a:graphicData>
        </a:graphic>
      </p:graphicFrame>
    </p:spTree>
    <p:extLst>
      <p:ext uri="{BB962C8B-B14F-4D97-AF65-F5344CB8AC3E}">
        <p14:creationId xmlns:p14="http://schemas.microsoft.com/office/powerpoint/2010/main" val="2718433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3" name="Object 2">
            <a:extLst>
              <a:ext uri="{FF2B5EF4-FFF2-40B4-BE49-F238E27FC236}">
                <a16:creationId xmlns:a16="http://schemas.microsoft.com/office/drawing/2014/main" id="{F479C9CE-74EF-4C4B-974E-0595C418CF5A}"/>
              </a:ext>
            </a:extLst>
          </p:cNvPr>
          <p:cNvGraphicFramePr>
            <a:graphicFrameLocks noChangeAspect="1"/>
          </p:cNvGraphicFramePr>
          <p:nvPr>
            <p:extLst>
              <p:ext uri="{D42A27DB-BD31-4B8C-83A1-F6EECF244321}">
                <p14:modId xmlns:p14="http://schemas.microsoft.com/office/powerpoint/2010/main" val="2481121323"/>
              </p:ext>
            </p:extLst>
          </p:nvPr>
        </p:nvGraphicFramePr>
        <p:xfrm>
          <a:off x="1300163" y="2224088"/>
          <a:ext cx="7450137" cy="3335337"/>
        </p:xfrm>
        <a:graphic>
          <a:graphicData uri="http://schemas.openxmlformats.org/presentationml/2006/ole">
            <mc:AlternateContent xmlns:mc="http://schemas.openxmlformats.org/markup-compatibility/2006">
              <mc:Choice xmlns:v="urn:schemas-microsoft-com:vml" Requires="v">
                <p:oleObj name="Macro-Enabled Worksheet" r:id="rId2" imgW="11404496" imgH="3473473" progId="Excel.SheetMacroEnabled.12">
                  <p:link updateAutomatic="1"/>
                </p:oleObj>
              </mc:Choice>
              <mc:Fallback>
                <p:oleObj name="Macro-Enabled Worksheet" r:id="rId2" imgW="11404496" imgH="3473473" progId="Excel.SheetMacroEnabled.12">
                  <p:link updateAutomatic="1"/>
                  <p:pic>
                    <p:nvPicPr>
                      <p:cNvPr id="0" name=""/>
                      <p:cNvPicPr/>
                      <p:nvPr/>
                    </p:nvPicPr>
                    <p:blipFill>
                      <a:blip r:embed="rId3"/>
                      <a:stretch>
                        <a:fillRect/>
                      </a:stretch>
                    </p:blipFill>
                    <p:spPr>
                      <a:xfrm>
                        <a:off x="1300163" y="2224088"/>
                        <a:ext cx="7450137" cy="3335337"/>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6370FE-94A2-4888-BC2E-FA3E5D74FF7A}"/>
              </a:ext>
            </a:extLst>
          </p:cNvPr>
          <p:cNvSpPr/>
          <p:nvPr/>
        </p:nvSpPr>
        <p:spPr>
          <a:xfrm>
            <a:off x="6210300" y="3305908"/>
            <a:ext cx="1271954" cy="6564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70752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一种初步或最终发现</a:t>
            </a:r>
            <a:r>
              <a:rPr lang="en-US" altLang="zh-CN" sz="2100" dirty="0">
                <a:solidFill>
                  <a:srgbClr val="1F497D"/>
                </a:solidFill>
              </a:rPr>
              <a:t>,</a:t>
            </a:r>
            <a:r>
              <a:rPr lang="zh-CN" altLang="en-US" sz="2100" dirty="0">
                <a:solidFill>
                  <a:srgbClr val="1F497D"/>
                </a:solidFill>
              </a:rPr>
              <a:t>这是一个无效</a:t>
            </a:r>
            <a:r>
              <a:rPr lang="en-US" altLang="zh-CN" sz="2100" dirty="0">
                <a:solidFill>
                  <a:srgbClr val="1F497D"/>
                </a:solidFill>
              </a:rPr>
              <a:t>,</a:t>
            </a:r>
            <a:r>
              <a:rPr lang="zh-CN" altLang="en-US" sz="2100" dirty="0">
                <a:solidFill>
                  <a:srgbClr val="1F497D"/>
                </a:solidFill>
              </a:rPr>
              <a:t>或缺乏</a:t>
            </a:r>
            <a:r>
              <a:rPr lang="en-US" altLang="zh-CN" sz="2100" dirty="0">
                <a:solidFill>
                  <a:srgbClr val="1F497D"/>
                </a:solidFill>
              </a:rPr>
              <a:t>,</a:t>
            </a:r>
            <a:r>
              <a:rPr lang="zh-CN" altLang="en-US" sz="2100" dirty="0">
                <a:solidFill>
                  <a:srgbClr val="1F497D"/>
                </a:solidFill>
              </a:rPr>
              <a:t>实现一个或多个过程满足的意图和价值实践验证客观证据的基础上</a:t>
            </a:r>
            <a:r>
              <a:rPr lang="en-US" altLang="zh-CN" sz="2100" dirty="0">
                <a:solidFill>
                  <a:srgbClr val="1F497D"/>
                </a:solidFill>
              </a:rPr>
              <a:t>,</a:t>
            </a:r>
            <a:r>
              <a:rPr lang="zh-CN" altLang="en-US" sz="2100" dirty="0">
                <a:solidFill>
                  <a:srgbClr val="1F497D"/>
                </a:solidFill>
              </a:rPr>
              <a:t>和适用的项目</a:t>
            </a:r>
            <a:r>
              <a:rPr lang="en-US" altLang="zh-CN" sz="2100" dirty="0">
                <a:solidFill>
                  <a:srgbClr val="1F497D"/>
                </a:solidFill>
              </a:rPr>
              <a:t>(s)</a:t>
            </a:r>
            <a:r>
              <a:rPr lang="zh-CN" altLang="en-US" sz="2100" dirty="0">
                <a:solidFill>
                  <a:srgbClr val="1F497D"/>
                </a:solidFill>
              </a:rPr>
              <a:t>和组织支持函数或组织单元作为一个整体。这要么是由</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实践需求，要么是由</a:t>
            </a:r>
            <a:r>
              <a:rPr lang="en-US" altLang="zh-CN" sz="2100" dirty="0">
                <a:solidFill>
                  <a:srgbClr val="1F497D"/>
                </a:solidFill>
              </a:rPr>
              <a:t>b)</a:t>
            </a:r>
            <a:r>
              <a:rPr lang="zh-CN" altLang="en-US" sz="2100" dirty="0">
                <a:solidFill>
                  <a:srgbClr val="1F497D"/>
                </a:solidFill>
              </a:rPr>
              <a:t>项目或组织支持功能没有遵循它们的过程，而这些过程与适用的</a:t>
            </a:r>
            <a:r>
              <a:rPr lang="en-US" altLang="zh-CN" sz="2100" dirty="0">
                <a:solidFill>
                  <a:srgbClr val="1F497D"/>
                </a:solidFill>
              </a:rPr>
              <a:t>CMMI</a:t>
            </a:r>
            <a:r>
              <a:rPr lang="zh-CN" altLang="en-US" sz="2100" dirty="0">
                <a:solidFill>
                  <a:srgbClr val="1F497D"/>
                </a:solidFill>
              </a:rPr>
              <a:t>实践的意图和价值是一致的。</a:t>
            </a:r>
            <a:endParaRPr lang="en-ZA" altLang="zh-CN" sz="2100" dirty="0">
              <a:solidFill>
                <a:srgbClr val="1F497D"/>
              </a:solidFill>
            </a:endParaRPr>
          </a:p>
          <a:p>
            <a:pPr lvl="1"/>
            <a:r>
              <a:rPr lang="zh-CN" altLang="en-US" sz="2100" dirty="0">
                <a:solidFill>
                  <a:srgbClr val="1F497D"/>
                </a:solidFill>
              </a:rPr>
              <a:t>优势 </a:t>
            </a:r>
            <a:r>
              <a:rPr lang="en-US" altLang="zh-CN" sz="2100" dirty="0">
                <a:solidFill>
                  <a:srgbClr val="1F497D"/>
                </a:solidFill>
              </a:rPr>
              <a:t>- </a:t>
            </a:r>
            <a:r>
              <a:rPr lang="zh-CN" altLang="en-US" sz="2100" dirty="0">
                <a:solidFill>
                  <a:srgbClr val="1F497D"/>
                </a:solidFill>
              </a:rPr>
              <a:t>一种初步或最终发现，是符合 </a:t>
            </a:r>
            <a:r>
              <a:rPr lang="en-US" altLang="zh-CN" sz="2100" dirty="0">
                <a:solidFill>
                  <a:srgbClr val="1F497D"/>
                </a:solidFill>
              </a:rPr>
              <a:t>CMMI </a:t>
            </a:r>
            <a:r>
              <a:rPr lang="zh-CN" altLang="en-US" sz="2100" dirty="0">
                <a:solidFill>
                  <a:srgbClr val="1F497D"/>
                </a:solidFill>
              </a:rPr>
              <a:t>模型实践意图和价值的过程的模范或值得注意的执行。</a:t>
            </a:r>
          </a:p>
          <a:p>
            <a:pPr lvl="1"/>
            <a:endParaRPr lang="en-US" dirty="0"/>
          </a:p>
        </p:txBody>
      </p:sp>
    </p:spTree>
    <p:extLst>
      <p:ext uri="{BB962C8B-B14F-4D97-AF65-F5344CB8AC3E}">
        <p14:creationId xmlns:p14="http://schemas.microsoft.com/office/powerpoint/2010/main" val="1784559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a:latin typeface="+mn-lt"/>
              </a:rPr>
              <a:t>Practice Area Findings</a:t>
            </a:r>
          </a:p>
        </p:txBody>
      </p:sp>
    </p:spTree>
    <p:extLst>
      <p:ext uri="{BB962C8B-B14F-4D97-AF65-F5344CB8AC3E}">
        <p14:creationId xmlns:p14="http://schemas.microsoft.com/office/powerpoint/2010/main" val="1503336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2000" dirty="0">
                <a:latin typeface="+mn-lt"/>
              </a:rPr>
              <a:t>It is a pleasure and an honour to be here with you today. We are now looking forward to present to you your final findings. </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015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0" dirty="0"/>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某些情况下，用于选择根因分析方法的组织指南和准则需要更加详细</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某些情况下，解决根本原因所需的资源（包括人员和资金）不够充分。</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3568949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公司建立了由管理层和员工组成的变更控制委员会</a:t>
            </a:r>
            <a:r>
              <a:rPr lang="en-US" sz="1800" b="0" dirty="0">
                <a:solidFill>
                  <a:srgbClr val="1F497D"/>
                </a:solidFill>
              </a:rPr>
              <a:t>，</a:t>
            </a:r>
            <a:r>
              <a:rPr lang="zh-CN" altLang="en-US" sz="1800" b="0" dirty="0">
                <a:solidFill>
                  <a:srgbClr val="1F497D"/>
                </a:solidFill>
              </a:rPr>
              <a:t>对基线和发布的变更进行管理。</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579780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在适当的情况下，与受影响的相关干系人通过“头脑风暴”会议识别备选解决方案。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企业管理部定义了每个角色的权限级别和决策范围。</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600706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QPPOs.</a:t>
            </a:r>
            <a:br>
              <a:rPr lang="en-US" sz="1800" b="0" dirty="0"/>
            </a:br>
            <a:r>
              <a:rPr lang="zh-CN" altLang="en-US" sz="1800" b="0" dirty="0">
                <a:solidFill>
                  <a:srgbClr val="1F497D"/>
                </a:solidFill>
              </a:rPr>
              <a:t>明确定义了用于跟踪和及时采取纠正措施的估算，以交付可达成</a:t>
            </a:r>
            <a:r>
              <a:rPr lang="en-US" sz="1800" b="0" dirty="0">
                <a:solidFill>
                  <a:srgbClr val="1F497D"/>
                </a:solidFill>
              </a:rPr>
              <a:t>QPPO</a:t>
            </a:r>
            <a:r>
              <a:rPr lang="zh-CN" altLang="en-US" sz="1800" b="0" dirty="0">
                <a:solidFill>
                  <a:srgbClr val="1F497D"/>
                </a:solidFill>
              </a:rPr>
              <a:t>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822165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r>
              <a:rPr lang="en-US" sz="2000" dirty="0"/>
              <a:t>Strengths</a:t>
            </a:r>
            <a:r>
              <a:rPr lang="ja-JP" altLang="en-US" sz="2000" dirty="0">
                <a:solidFill>
                  <a:srgbClr val="1F497D"/>
                </a:solidFill>
              </a:rPr>
              <a:t>强项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241888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1800" b="0" dirty="0">
                <a:solidFill>
                  <a:srgbClr val="1F497D"/>
                </a:solidFill>
              </a:rPr>
              <a:t>某些情况下，员工的上岗培训不足</a:t>
            </a:r>
            <a:r>
              <a:rPr lang="ja-JP" altLang="en-US" sz="1800" b="0" dirty="0">
                <a:solidFill>
                  <a:srgbClr val="1F497D"/>
                </a:solidFill>
              </a:rPr>
              <a:t>。</a:t>
            </a:r>
            <a:endParaRPr lang="en-ZA" altLang="ja-JP" sz="18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1800" b="0" dirty="0">
                <a:solidFill>
                  <a:srgbClr val="1F497D"/>
                </a:solidFill>
              </a:rPr>
              <a:t>一些项目经理对如何使用统计和量化技术对项目进行管理以达成</a:t>
            </a:r>
            <a:r>
              <a:rPr lang="en-US" altLang="zh-CN" sz="1800" b="0" dirty="0">
                <a:solidFill>
                  <a:srgbClr val="1F497D"/>
                </a:solidFill>
              </a:rPr>
              <a:t>QPPO</a:t>
            </a:r>
            <a:r>
              <a:rPr lang="zh-CN" altLang="en-US" sz="1800" b="0" dirty="0">
                <a:solidFill>
                  <a:srgbClr val="1F497D"/>
                </a:solidFill>
              </a:rPr>
              <a:t>的理解不够充分。</a:t>
            </a:r>
            <a:endParaRPr lang="en-ZA" altLang="ja-JP" sz="18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2396082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88442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r>
              <a:rPr lang="en-US" dirty="0"/>
              <a:t>Weaknesses</a:t>
            </a:r>
            <a:endParaRPr lang="en-ZA"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1800" b="0" dirty="0">
                <a:solidFill>
                  <a:srgbClr val="1F497D"/>
                </a:solidFill>
              </a:rPr>
              <a:t>某些情况下，不能明确将</a:t>
            </a:r>
            <a:r>
              <a:rPr lang="en-US" altLang="ja-JP" sz="1800" b="0" dirty="0" err="1">
                <a:solidFill>
                  <a:srgbClr val="1F497D"/>
                </a:solidFill>
              </a:rPr>
              <a:t>QPPO</a:t>
            </a:r>
            <a:r>
              <a:rPr lang="zh-CN" altLang="en-US" sz="1800" b="0" dirty="0">
                <a:solidFill>
                  <a:srgbClr val="1F497D"/>
                </a:solidFill>
              </a:rPr>
              <a:t>追溯到所有业务，性能和</a:t>
            </a:r>
            <a:r>
              <a:rPr lang="en-US" altLang="zh-CN" sz="1800" b="0" dirty="0">
                <a:solidFill>
                  <a:srgbClr val="1F497D"/>
                </a:solidFill>
              </a:rPr>
              <a:t>/</a:t>
            </a:r>
            <a:r>
              <a:rPr lang="zh-CN" altLang="en-US" sz="1800" b="0" dirty="0">
                <a:solidFill>
                  <a:srgbClr val="1F497D"/>
                </a:solidFill>
              </a:rPr>
              <a:t>或度量目标。</a:t>
            </a:r>
            <a:endParaRPr lang="en-ZA" altLang="zh-CN" sz="18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1800" b="0" dirty="0">
                <a:solidFill>
                  <a:srgbClr val="1F497D"/>
                </a:solidFill>
              </a:rPr>
              <a:t>已开发了许多预测模型，但其中一些模型尚未更新。</a:t>
            </a:r>
            <a:endParaRPr lang="en-US" sz="18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2196180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项目经理和质量保证人员监督并保证利益相关者有效的参与到整个项目生命周期中。</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控制与监督报告的某些方面不够完整。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16030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2941885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dirty="0"/>
              <a:t>Create | Evolve | Perfect </a:t>
            </a:r>
          </a:p>
        </p:txBody>
      </p:sp>
    </p:spTree>
    <p:extLst>
      <p:ext uri="{BB962C8B-B14F-4D97-AF65-F5344CB8AC3E}">
        <p14:creationId xmlns:p14="http://schemas.microsoft.com/office/powerpoint/2010/main" val="37614097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4080186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在某些项目中，后续评审不完整。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200263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599686"/>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有基本的体系架构但不够全面。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2488936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r>
              <a:rPr lang="en-US" sz="1800" b="1" dirty="0"/>
              <a:t>Strengths</a:t>
            </a:r>
            <a:r>
              <a:rPr lang="ja-JP" altLang="en-US" sz="1800" b="1" dirty="0">
                <a:solidFill>
                  <a:srgbClr val="1F497D"/>
                </a:solidFill>
              </a:rPr>
              <a:t>强项</a:t>
            </a:r>
            <a:r>
              <a:rPr lang="en-US" altLang="ja-JP" sz="1800" b="1" dirty="0"/>
              <a:t>:</a:t>
            </a:r>
            <a:endParaRPr lang="en-US" sz="1800" b="1"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很好地记录了过程改进目标和业务目标的可追溯性。</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21719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r>
              <a:rPr lang="en-US" sz="1800" b="1" dirty="0"/>
              <a:t>Weaknesses</a:t>
            </a:r>
            <a:r>
              <a:rPr lang="ja-JP" altLang="en-US" sz="1800" b="1" dirty="0">
                <a:solidFill>
                  <a:srgbClr val="1F497D"/>
                </a:solidFill>
              </a:rPr>
              <a:t>弱点</a:t>
            </a:r>
            <a:r>
              <a:rPr lang="en-US" altLang="ja-JP" sz="1800" b="1" dirty="0"/>
              <a:t>:</a:t>
            </a:r>
            <a:endParaRPr lang="en-US" sz="1800" b="1"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674304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542138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公司展示了对产品集成策略的充分理解和执行。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41982687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a:t>
            </a:r>
            <a:r>
              <a:rPr lang="en-US" dirty="0" err="1"/>
              <a:t>RDM</a:t>
            </a:r>
            <a:r>
              <a:rPr lang="en-US" dirty="0"/>
              <a:t>)</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2295978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执行了有效的风险管理， 但没有明确定义机会管理活动以确保有效实施。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36370586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r>
              <a:rPr lang="en-US" sz="1800" dirty="0"/>
              <a:t>Strengths</a:t>
            </a:r>
            <a:r>
              <a:rPr lang="ja-JP" altLang="en-US" sz="1800" dirty="0"/>
              <a:t>强项</a:t>
            </a:r>
            <a:r>
              <a:rPr lang="en-US" altLang="ja-JP" sz="1800"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199435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a:latin typeface="+mn-lt"/>
              </a:rPr>
              <a:t>Appraisal Overview</a:t>
            </a:r>
          </a:p>
        </p:txBody>
      </p:sp>
    </p:spTree>
    <p:extLst>
      <p:ext uri="{BB962C8B-B14F-4D97-AF65-F5344CB8AC3E}">
        <p14:creationId xmlns:p14="http://schemas.microsoft.com/office/powerpoint/2010/main" val="30989317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r>
              <a:rPr lang="en-US" sz="1800" dirty="0"/>
              <a:t>Strengths</a:t>
            </a:r>
            <a:r>
              <a:rPr lang="ja-JP" altLang="en-US" sz="1800" dirty="0">
                <a:solidFill>
                  <a:srgbClr val="1F497D"/>
                </a:solidFill>
                <a:latin typeface="宋体" panose="02010600030101010101" pitchFamily="2" charset="-122"/>
                <a:ea typeface="宋体" panose="02010600030101010101" pitchFamily="2" charset="-122"/>
              </a:rPr>
              <a:t>强项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3073816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a:latin typeface="+mn-lt"/>
              </a:rPr>
              <a:t>Ratings</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94017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 Technology Center</a:t>
            </a:r>
          </a:p>
        </p:txBody>
      </p:sp>
      <p:pic>
        <p:nvPicPr>
          <p:cNvPr id="4" name="Picture 3">
            <a:extLst>
              <a:ext uri="{FF2B5EF4-FFF2-40B4-BE49-F238E27FC236}">
                <a16:creationId xmlns:a16="http://schemas.microsoft.com/office/drawing/2014/main" id="{BEC690D4-447A-4677-9EDE-057A6756E95D}"/>
              </a:ext>
            </a:extLst>
          </p:cNvPr>
          <p:cNvPicPr>
            <a:picLocks noChangeAspect="1"/>
          </p:cNvPicPr>
          <p:nvPr/>
        </p:nvPicPr>
        <p:blipFill>
          <a:blip r:embed="rId3"/>
          <a:stretch>
            <a:fillRect/>
          </a:stretch>
        </p:blipFill>
        <p:spPr>
          <a:xfrm>
            <a:off x="1614196" y="1031961"/>
            <a:ext cx="6406521" cy="5049321"/>
          </a:xfrm>
          <a:prstGeom prst="rect">
            <a:avLst/>
          </a:prstGeom>
        </p:spPr>
      </p:pic>
    </p:spTree>
    <p:extLst>
      <p:ext uri="{BB962C8B-B14F-4D97-AF65-F5344CB8AC3E}">
        <p14:creationId xmlns:p14="http://schemas.microsoft.com/office/powerpoint/2010/main" val="40067351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 Technology Center</a:t>
            </a:r>
          </a:p>
        </p:txBody>
      </p:sp>
      <p:pic>
        <p:nvPicPr>
          <p:cNvPr id="3" name="Picture 2">
            <a:extLst>
              <a:ext uri="{FF2B5EF4-FFF2-40B4-BE49-F238E27FC236}">
                <a16:creationId xmlns:a16="http://schemas.microsoft.com/office/drawing/2014/main" id="{4F52164E-8D88-46A6-A8CB-31897D2F0C9F}"/>
              </a:ext>
            </a:extLst>
          </p:cNvPr>
          <p:cNvPicPr>
            <a:picLocks noChangeAspect="1"/>
          </p:cNvPicPr>
          <p:nvPr/>
        </p:nvPicPr>
        <p:blipFill>
          <a:blip r:embed="rId3"/>
          <a:stretch>
            <a:fillRect/>
          </a:stretch>
        </p:blipFill>
        <p:spPr>
          <a:xfrm>
            <a:off x="1469450" y="983464"/>
            <a:ext cx="7684288" cy="5219373"/>
          </a:xfrm>
          <a:prstGeom prst="rect">
            <a:avLst/>
          </a:prstGeom>
        </p:spPr>
      </p:pic>
    </p:spTree>
    <p:extLst>
      <p:ext uri="{BB962C8B-B14F-4D97-AF65-F5344CB8AC3E}">
        <p14:creationId xmlns:p14="http://schemas.microsoft.com/office/powerpoint/2010/main" val="16136270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3348285"/>
          </a:xfrm>
        </p:spPr>
        <p:txBody>
          <a:bodyPr>
            <a:normAutofit fontScale="62500" lnSpcReduction="20000"/>
          </a:bodyPr>
          <a:lstStyle/>
          <a:p>
            <a:pPr marL="0" indent="0">
              <a:buNone/>
            </a:pPr>
            <a:r>
              <a:rPr lang="en-ZA" sz="2300" dirty="0"/>
              <a:t>On being rated</a:t>
            </a:r>
          </a:p>
          <a:p>
            <a:pPr marL="0" indent="0">
              <a:buNone/>
            </a:pPr>
            <a:r>
              <a:rPr lang="en-ZA" sz="5100" b="1" dirty="0">
                <a:ea typeface="+mj-ea"/>
                <a:cs typeface="+mj-cs"/>
              </a:rPr>
              <a:t>Maturity</a:t>
            </a:r>
            <a:r>
              <a:rPr lang="en-ZA" sz="4600" dirty="0"/>
              <a:t> </a:t>
            </a:r>
            <a:r>
              <a:rPr lang="en-ZA" sz="5100" b="1" dirty="0">
                <a:ea typeface="+mj-ea"/>
                <a:cs typeface="+mj-cs"/>
              </a:rPr>
              <a:t>Level 5</a:t>
            </a:r>
          </a:p>
          <a:p>
            <a:pPr marL="0" indent="0">
              <a:buNone/>
            </a:pPr>
            <a:endParaRPr lang="en-ZA" sz="4600" dirty="0"/>
          </a:p>
          <a:p>
            <a:pPr marL="0" indent="0" algn="just">
              <a:buNone/>
            </a:pPr>
            <a:r>
              <a:rPr lang="en-ZA" sz="2100" b="1" u="sng" dirty="0"/>
              <a:t>Note:</a:t>
            </a:r>
          </a:p>
          <a:p>
            <a:pPr marL="0" indent="0" algn="just">
              <a:buNone/>
            </a:pPr>
            <a:r>
              <a:rPr lang="en-ZA" dirty="0"/>
              <a:t>Before the results of this appraisal become public record, e.g., announced in a press release or on an organization’s public Web site, or used in response to a request for proposal, the appraisal must first be accepted by the CMMI Institute. </a:t>
            </a:r>
          </a:p>
          <a:p>
            <a:pPr marL="0" indent="0" algn="just">
              <a:buNone/>
            </a:pPr>
            <a:endParaRPr lang="en-ZA" dirty="0"/>
          </a:p>
          <a:p>
            <a:pPr marL="0" indent="0" algn="just">
              <a:buNone/>
            </a:pPr>
            <a:r>
              <a:rPr lang="en-ZA" dirty="0"/>
              <a:t>This can take up to </a:t>
            </a:r>
            <a:r>
              <a:rPr lang="en-ZA" b="1" dirty="0"/>
              <a:t>8 weeks </a:t>
            </a:r>
            <a:r>
              <a:rPr lang="en-ZA" dirty="0"/>
              <a:t>from the time that the appraisal results are submitted to the CMMI institute for review. Results are submitted to the CMMI institute typically within 4-6 working days after the final findings presentation has been made.</a:t>
            </a:r>
          </a:p>
          <a:p>
            <a:pPr marL="0" indent="0">
              <a:buNone/>
            </a:pPr>
            <a:endParaRPr lang="en-ZA" dirty="0"/>
          </a:p>
        </p:txBody>
      </p:sp>
      <p:sp>
        <p:nvSpPr>
          <p:cNvPr id="4" name="Slide Number Placeholder 3"/>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lang="en-ZA" altLang="zh-CN" sz="1000" kern="1200" smtClean="0">
                <a:solidFill>
                  <a:srgbClr val="898989"/>
                </a:solidFill>
                <a:latin typeface="+mn-lt"/>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ZA"/>
              <a:t>Page </a:t>
            </a:r>
            <a:fld id="{2D97F3C1-C58C-40F5-9DD3-0DE94A8AF782}" type="slidenum">
              <a:rPr smtClean="0"/>
              <a:pPr/>
              <a:t>44</a:t>
            </a:fld>
            <a:endParaRPr dirty="0"/>
          </a:p>
        </p:txBody>
      </p:sp>
    </p:spTree>
    <p:extLst>
      <p:ext uri="{BB962C8B-B14F-4D97-AF65-F5344CB8AC3E}">
        <p14:creationId xmlns:p14="http://schemas.microsoft.com/office/powerpoint/2010/main" val="3788790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8"/>
            <a:ext cx="10647151" cy="468224"/>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754492242"/>
              </p:ext>
            </p:extLst>
          </p:nvPr>
        </p:nvGraphicFramePr>
        <p:xfrm>
          <a:off x="1278021" y="2412999"/>
          <a:ext cx="8128000" cy="2779713"/>
        </p:xfrm>
        <a:graphic>
          <a:graphicData uri="http://schemas.openxmlformats.org/presentationml/2006/ole">
            <mc:AlternateContent xmlns:mc="http://schemas.openxmlformats.org/markup-compatibility/2006">
              <mc:Choice xmlns:v="urn:schemas-microsoft-com:vml" Requires="v">
                <p:oleObj name="Macro-Enabled Worksheet" r:id="rId3" imgW="12852607" imgH="4394108" progId="Excel.SheetMacroEnabled.12">
                  <p:link updateAutomatic="1"/>
                </p:oleObj>
              </mc:Choice>
              <mc:Fallback>
                <p:oleObj name="Macro-Enabled Worksheet" r:id="rId3" imgW="12852607" imgH="4394108" progId="Excel.SheetMacroEnabled.12">
                  <p:link updateAutomatic="1"/>
                  <p:pic>
                    <p:nvPicPr>
                      <p:cNvPr id="0" name=""/>
                      <p:cNvPicPr/>
                      <p:nvPr/>
                    </p:nvPicPr>
                    <p:blipFill>
                      <a:blip r:embed="rId4"/>
                      <a:stretch>
                        <a:fillRect/>
                      </a:stretch>
                    </p:blipFill>
                    <p:spPr>
                      <a:xfrm>
                        <a:off x="1278021" y="2412999"/>
                        <a:ext cx="8128000" cy="2779713"/>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95130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2018892147"/>
              </p:ext>
            </p:extLst>
          </p:nvPr>
        </p:nvGraphicFramePr>
        <p:xfrm>
          <a:off x="1055688" y="2272631"/>
          <a:ext cx="8737600" cy="1974850"/>
        </p:xfrm>
        <a:graphic>
          <a:graphicData uri="http://schemas.openxmlformats.org/presentationml/2006/ole">
            <mc:AlternateContent xmlns:mc="http://schemas.openxmlformats.org/markup-compatibility/2006">
              <mc:Choice xmlns:v="urn:schemas-microsoft-com:vml" Requires="v">
                <p:oleObj name="Macro-Enabled Worksheet" r:id="rId2" imgW="8737600" imgH="1974688" progId="Excel.SheetMacroEnabled.12">
                  <p:link updateAutomatic="1"/>
                </p:oleObj>
              </mc:Choice>
              <mc:Fallback>
                <p:oleObj name="Macro-Enabled Worksheet" r:id="rId2" imgW="8737600" imgH="1974688" progId="Excel.SheetMacroEnabled.12">
                  <p:link updateAutomatic="1"/>
                  <p:pic>
                    <p:nvPicPr>
                      <p:cNvPr id="0" name=""/>
                      <p:cNvPicPr/>
                      <p:nvPr/>
                    </p:nvPicPr>
                    <p:blipFill>
                      <a:blip r:embed="rId3"/>
                      <a:stretch>
                        <a:fillRect/>
                      </a:stretch>
                    </p:blipFill>
                    <p:spPr>
                      <a:xfrm>
                        <a:off x="1055688" y="2272631"/>
                        <a:ext cx="8737600" cy="197485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3786561848"/>
              </p:ext>
            </p:extLst>
          </p:nvPr>
        </p:nvGraphicFramePr>
        <p:xfrm>
          <a:off x="1167983" y="2303546"/>
          <a:ext cx="8737600" cy="2959100"/>
        </p:xfrm>
        <a:graphic>
          <a:graphicData uri="http://schemas.openxmlformats.org/presentationml/2006/ole">
            <mc:AlternateContent xmlns:mc="http://schemas.openxmlformats.org/markup-compatibility/2006">
              <mc:Choice xmlns:v="urn:schemas-microsoft-com:vml" Requires="v">
                <p:oleObj name="Macro-Enabled Worksheet" r:id="rId2" imgW="8737600" imgH="2958915" progId="Excel.SheetMacroEnabled.12">
                  <p:link updateAutomatic="1"/>
                </p:oleObj>
              </mc:Choice>
              <mc:Fallback>
                <p:oleObj name="Macro-Enabled Worksheet" r:id="rId2" imgW="8737600" imgH="2958915" progId="Excel.SheetMacroEnabled.12">
                  <p:link updateAutomatic="1"/>
                  <p:pic>
                    <p:nvPicPr>
                      <p:cNvPr id="0" name=""/>
                      <p:cNvPicPr/>
                      <p:nvPr/>
                    </p:nvPicPr>
                    <p:blipFill>
                      <a:blip r:embed="rId3"/>
                      <a:stretch>
                        <a:fillRect/>
                      </a:stretch>
                    </p:blipFill>
                    <p:spPr>
                      <a:xfrm>
                        <a:off x="1167983" y="2303546"/>
                        <a:ext cx="8737600" cy="2959100"/>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7500" lnSpcReduction="20000"/>
          </a:bodyPr>
          <a:lstStyle/>
          <a:p>
            <a:r>
              <a:rPr lang="en-US" u="sng" dirty="0"/>
              <a:t>Notes</a:t>
            </a:r>
            <a:r>
              <a:rPr lang="en-US" dirty="0"/>
              <a:t> – additional explanatory information regarding weaknesses or strengths, e.g., examples, supporting indicators, and consequences resulting from weaknesses.  </a:t>
            </a:r>
            <a:r>
              <a:rPr lang="en-US" b="1" i="1" dirty="0"/>
              <a:t>Notes must NOT be used as a category in lieu of weaknesses.</a:t>
            </a:r>
          </a:p>
          <a:p>
            <a:r>
              <a:rPr lang="en-US" u="sng" dirty="0"/>
              <a:t>Improvement Opportunities </a:t>
            </a:r>
            <a:r>
              <a:rPr lang="en-US" dirty="0"/>
              <a:t>– A type of preliminary or final finding about a particular practice area or practice which is typically compliant with the CMMI but represents an opportunity where the process could be improved.</a:t>
            </a:r>
          </a:p>
          <a:p>
            <a:r>
              <a:rPr lang="en-US" u="sng" dirty="0"/>
              <a:t>Improvements in Progress </a:t>
            </a:r>
            <a:r>
              <a:rPr lang="en-US" dirty="0"/>
              <a:t>– A type of preliminary or final finding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r>
              <a:rPr lang="en-US" u="sng" dirty="0"/>
              <a:t>Recommendations/Next Steps </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311381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4" name="Object 3">
            <a:extLst>
              <a:ext uri="{FF2B5EF4-FFF2-40B4-BE49-F238E27FC236}">
                <a16:creationId xmlns:a16="http://schemas.microsoft.com/office/drawing/2014/main" id="{FCC0375A-AB43-4EF1-AA10-2B58425CCC04}"/>
              </a:ext>
            </a:extLst>
          </p:cNvPr>
          <p:cNvGraphicFramePr>
            <a:graphicFrameLocks noChangeAspect="1"/>
          </p:cNvGraphicFramePr>
          <p:nvPr>
            <p:extLst>
              <p:ext uri="{D42A27DB-BD31-4B8C-83A1-F6EECF244321}">
                <p14:modId xmlns:p14="http://schemas.microsoft.com/office/powerpoint/2010/main" val="772046830"/>
              </p:ext>
            </p:extLst>
          </p:nvPr>
        </p:nvGraphicFramePr>
        <p:xfrm>
          <a:off x="1219200" y="2470150"/>
          <a:ext cx="8407400" cy="1657350"/>
        </p:xfrm>
        <a:graphic>
          <a:graphicData uri="http://schemas.openxmlformats.org/presentationml/2006/ole">
            <mc:AlternateContent xmlns:mc="http://schemas.openxmlformats.org/markup-compatibility/2006">
              <mc:Choice xmlns:v="urn:schemas-microsoft-com:vml" Requires="v">
                <p:oleObj name="Macro-Enabled Worksheet" r:id="rId3" imgW="8407504" imgH="1206592" progId="Excel.SheetMacroEnabled.12">
                  <p:link updateAutomatic="1"/>
                </p:oleObj>
              </mc:Choice>
              <mc:Fallback>
                <p:oleObj name="Macro-Enabled Worksheet" r:id="rId3" imgW="8407504" imgH="1206592" progId="Excel.SheetMacroEnabled.12">
                  <p:link updateAutomatic="1"/>
                  <p:pic>
                    <p:nvPicPr>
                      <p:cNvPr id="0" name=""/>
                      <p:cNvPicPr/>
                      <p:nvPr/>
                    </p:nvPicPr>
                    <p:blipFill>
                      <a:blip r:embed="rId4"/>
                      <a:stretch>
                        <a:fillRect/>
                      </a:stretch>
                    </p:blipFill>
                    <p:spPr>
                      <a:xfrm>
                        <a:off x="1219200" y="2470150"/>
                        <a:ext cx="8407400" cy="1657350"/>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a:p>
            <a:r>
              <a:rPr lang="en-ZA" dirty="0"/>
              <a:t>CAR 3.4 - Consider reviewing causes and applying appropriate causal analysis methods for specific outcomes, such as fishbone for the common cause of variation vs 5-why for special cause of variation</a:t>
            </a:r>
            <a:br>
              <a:rPr lang="en-ZA" dirty="0"/>
            </a:br>
            <a:r>
              <a:rPr lang="zh-CN" altLang="en-US" sz="2900" dirty="0">
                <a:solidFill>
                  <a:srgbClr val="1F497D"/>
                </a:solidFill>
              </a:rPr>
              <a:t>考虑对原因进行审查并针对特定结果应用适当的因果分析方法，例如，将鱼骨用于公共原因偏差，而对于特殊原因偏差则使用</a:t>
            </a:r>
            <a:r>
              <a:rPr lang="en-US" altLang="zh-CN" sz="2900" dirty="0">
                <a:solidFill>
                  <a:srgbClr val="1F497D"/>
                </a:solidFill>
              </a:rPr>
              <a:t>5</a:t>
            </a:r>
            <a:r>
              <a:rPr lang="zh-CN" altLang="en-US" sz="2900" dirty="0">
                <a:solidFill>
                  <a:srgbClr val="1F497D"/>
                </a:solidFill>
              </a:rPr>
              <a:t>个</a:t>
            </a:r>
            <a:r>
              <a:rPr lang="en-ZA" sz="2900" dirty="0">
                <a:solidFill>
                  <a:srgbClr val="1F497D"/>
                </a:solidFill>
              </a:rPr>
              <a:t>why.</a:t>
            </a:r>
            <a:r>
              <a:rPr lang="ja-JP" altLang="en-US" sz="2900" dirty="0">
                <a:solidFill>
                  <a:srgbClr val="1F497D"/>
                </a:solidFill>
              </a:rPr>
              <a:t>。</a:t>
            </a:r>
            <a:endParaRPr lang="en-US" altLang="ja-JP" sz="2900" dirty="0">
              <a:solidFill>
                <a:srgbClr val="1F497D"/>
              </a:solidFill>
            </a:endParaRPr>
          </a:p>
          <a:p>
            <a:r>
              <a:rPr lang="en-ZA" dirty="0"/>
              <a:t>DAR 2.1 - Consider expanding </a:t>
            </a:r>
            <a:r>
              <a:rPr lang="en-ZA" dirty="0" err="1"/>
              <a:t>DAR's</a:t>
            </a:r>
            <a:r>
              <a:rPr lang="en-ZA" dirty="0"/>
              <a:t> use across different process areas by informing stakeholders when a criteria-based decision-making process could be beneficial. </a:t>
            </a:r>
            <a:br>
              <a:rPr lang="en-ZA" dirty="0"/>
            </a:br>
            <a:r>
              <a:rPr lang="zh-CN" altLang="en-US" sz="2900" dirty="0">
                <a:solidFill>
                  <a:srgbClr val="1F497D"/>
                </a:solidFill>
              </a:rPr>
              <a:t>考虑将</a:t>
            </a:r>
            <a:r>
              <a:rPr lang="en-ZA" sz="2900" dirty="0">
                <a:solidFill>
                  <a:srgbClr val="1F497D"/>
                </a:solidFill>
              </a:rPr>
              <a:t>DAR</a:t>
            </a:r>
            <a:r>
              <a:rPr lang="zh-CN" altLang="en-US" sz="2900" dirty="0">
                <a:solidFill>
                  <a:srgbClr val="1F497D"/>
                </a:solidFill>
              </a:rPr>
              <a:t>的用途扩展到不同的过程领域，在基于标准的决策过程有益处时，通知相关的干系人。</a:t>
            </a:r>
            <a:endParaRPr lang="en-ZA" altLang="zh-CN" sz="2900" dirty="0">
              <a:solidFill>
                <a:srgbClr val="1F497D"/>
              </a:solidFill>
            </a:endParaRPr>
          </a:p>
          <a:p>
            <a:r>
              <a:rPr lang="en-ZA" dirty="0"/>
              <a:t>II 3.3 - Consider providing a centralised portal through which all process improvement suggestions can be registered.</a:t>
            </a:r>
            <a:br>
              <a:rPr lang="en-ZA" dirty="0"/>
            </a:br>
            <a:r>
              <a:rPr lang="zh-CN" altLang="en-US" sz="2900" dirty="0">
                <a:solidFill>
                  <a:srgbClr val="1F497D"/>
                </a:solidFill>
              </a:rPr>
              <a:t>考虑提供一个集中式门户，通过该门户可以提交所有过程改进建议。</a:t>
            </a:r>
            <a:endParaRPr lang="en-ZA" altLang="zh-CN" sz="2900" dirty="0">
              <a:solidFill>
                <a:srgbClr val="1F497D"/>
              </a:solidFill>
            </a:endParaRPr>
          </a:p>
          <a:p>
            <a:r>
              <a:rPr lang="en-ZA" dirty="0" err="1"/>
              <a:t>MPM</a:t>
            </a:r>
            <a:r>
              <a:rPr lang="en-ZA" dirty="0"/>
              <a:t> 3.6 - Consideration should be given to establish a public dashboard where measurement results are displayed.</a:t>
            </a:r>
            <a:br>
              <a:rPr lang="en-ZA" dirty="0"/>
            </a:br>
            <a:r>
              <a:rPr lang="zh-CN" altLang="en-US" sz="2900" dirty="0">
                <a:solidFill>
                  <a:srgbClr val="1F497D"/>
                </a:solidFill>
              </a:rPr>
              <a:t>应该考虑建立一个公共板面来显示度量结果。</a:t>
            </a:r>
            <a:endParaRPr lang="en-ZA" altLang="zh-CN" sz="2900" dirty="0">
              <a:solidFill>
                <a:srgbClr val="1F497D"/>
              </a:solidFill>
            </a:endParaRPr>
          </a:p>
          <a:p>
            <a:r>
              <a:rPr lang="en-ZA" dirty="0" err="1"/>
              <a:t>MPM</a:t>
            </a:r>
            <a:r>
              <a:rPr lang="en-ZA" dirty="0"/>
              <a:t> 4.2 - Consider expanding and maturing the measurement practices by adopting a technique such as </a:t>
            </a:r>
            <a:r>
              <a:rPr lang="en-ZA" dirty="0" err="1"/>
              <a:t>GQIM</a:t>
            </a:r>
            <a:r>
              <a:rPr lang="en-ZA" dirty="0"/>
              <a:t> (Goal Question Indicator Metric).</a:t>
            </a:r>
            <a:br>
              <a:rPr lang="en-ZA" dirty="0"/>
            </a:br>
            <a:r>
              <a:rPr lang="zh-CN" altLang="en-US" sz="2900" dirty="0">
                <a:solidFill>
                  <a:srgbClr val="1F497D"/>
                </a:solidFill>
              </a:rPr>
              <a:t>考虑采用诸如</a:t>
            </a:r>
            <a:r>
              <a:rPr lang="en-ZA" sz="2900" dirty="0" err="1">
                <a:solidFill>
                  <a:srgbClr val="1F497D"/>
                </a:solidFill>
              </a:rPr>
              <a:t>GQIM</a:t>
            </a:r>
            <a:r>
              <a:rPr lang="en-ZA" sz="2900" dirty="0">
                <a:solidFill>
                  <a:srgbClr val="1F497D"/>
                </a:solidFill>
              </a:rPr>
              <a:t>（</a:t>
            </a:r>
            <a:r>
              <a:rPr lang="zh-CN" altLang="en-US" sz="2900" dirty="0">
                <a:solidFill>
                  <a:srgbClr val="1F497D"/>
                </a:solidFill>
              </a:rPr>
              <a:t>目标问题指标度量）之类的技术来扩展和完善度量实践。</a:t>
            </a:r>
            <a:endParaRPr lang="en-ZA" altLang="zh-CN" sz="2900" dirty="0">
              <a:solidFill>
                <a:srgbClr val="1F497D"/>
              </a:solidFill>
            </a:endParaRPr>
          </a:p>
        </p:txBody>
      </p:sp>
    </p:spTree>
    <p:extLst>
      <p:ext uri="{BB962C8B-B14F-4D97-AF65-F5344CB8AC3E}">
        <p14:creationId xmlns:p14="http://schemas.microsoft.com/office/powerpoint/2010/main" val="28682547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PLAN 2.1 - Consider conducting research and feasibility into following another development approach, such as SCRUM Agile.</a:t>
            </a:r>
            <a:br>
              <a:rPr lang="en-ZA" dirty="0"/>
            </a:br>
            <a:r>
              <a:rPr lang="zh-CN" altLang="en-US" sz="2900" dirty="0">
                <a:solidFill>
                  <a:srgbClr val="1F497D"/>
                </a:solidFill>
              </a:rPr>
              <a:t>考虑进行另一种开发方法，例如</a:t>
            </a:r>
            <a:r>
              <a:rPr lang="en-ZA" sz="2900" dirty="0">
                <a:solidFill>
                  <a:srgbClr val="1F497D"/>
                </a:solidFill>
              </a:rPr>
              <a:t>SCRUM Agile</a:t>
            </a:r>
            <a:r>
              <a:rPr lang="zh-CN" altLang="en-US" sz="2900" dirty="0">
                <a:solidFill>
                  <a:srgbClr val="1F497D"/>
                </a:solidFill>
              </a:rPr>
              <a:t>的可行性研究。</a:t>
            </a:r>
            <a:endParaRPr lang="en-ZA" altLang="zh-CN" sz="2900" dirty="0">
              <a:solidFill>
                <a:srgbClr val="1F497D"/>
              </a:solidFill>
            </a:endParaRPr>
          </a:p>
          <a:p>
            <a:r>
              <a:rPr lang="en-ZA" dirty="0"/>
              <a:t>PR 2.1 - Consider using more of the available peer review data to identify potential improvement opportunities.</a:t>
            </a:r>
            <a:br>
              <a:rPr lang="en-ZA" dirty="0"/>
            </a:br>
            <a:r>
              <a:rPr lang="zh-CN" altLang="en-US" sz="2900" dirty="0">
                <a:solidFill>
                  <a:srgbClr val="1F497D"/>
                </a:solidFill>
              </a:rPr>
              <a:t>考虑使用更多可用的同行评审数据来识别潜在的改进机会。</a:t>
            </a:r>
            <a:endParaRPr lang="en-ZA" altLang="zh-CN" sz="2900" dirty="0">
              <a:solidFill>
                <a:srgbClr val="1F497D"/>
              </a:solidFill>
            </a:endParaRPr>
          </a:p>
          <a:p>
            <a:r>
              <a:rPr lang="en-ZA" dirty="0" err="1"/>
              <a:t>RSK</a:t>
            </a:r>
            <a:r>
              <a:rPr lang="en-ZA" dirty="0"/>
              <a:t> 2.1 - The analysis of opportunities should consider their leverage by assigning the highest priority for those with the greatest  benefits.</a:t>
            </a:r>
            <a:br>
              <a:rPr lang="en-ZA" dirty="0"/>
            </a:br>
            <a:r>
              <a:rPr lang="zh-CN" altLang="en-US" sz="2900" dirty="0">
                <a:solidFill>
                  <a:srgbClr val="1F497D"/>
                </a:solidFill>
              </a:rPr>
              <a:t>机会分析应考虑为收益最大的机会分配最高优先级。</a:t>
            </a:r>
            <a:endParaRPr lang="en-ZA" altLang="zh-CN" sz="2900" dirty="0">
              <a:solidFill>
                <a:srgbClr val="1F497D"/>
              </a:solidFill>
            </a:endParaRPr>
          </a:p>
          <a:p>
            <a:r>
              <a:rPr lang="en-ZA" dirty="0" err="1"/>
              <a:t>RSK</a:t>
            </a:r>
            <a:r>
              <a:rPr lang="en-ZA" dirty="0"/>
              <a:t> 2.2 - Consider reviewing risks or opportunities periodically, including changing conditions, in order to uncover risks or opportunities which were previously overlooked or did not exist when identification &amp; priorities were last updated.</a:t>
            </a:r>
            <a:br>
              <a:rPr lang="en-ZA" dirty="0"/>
            </a:br>
            <a:r>
              <a:rPr lang="zh-CN" altLang="en-US" sz="2900" dirty="0">
                <a:solidFill>
                  <a:srgbClr val="1F497D"/>
                </a:solidFill>
              </a:rPr>
              <a:t>考虑定期检查风险或机会，包括变化的条件，以发现在上一次识别和制定优先级被忽略或不存在的风险或机会。</a:t>
            </a:r>
            <a:endParaRPr lang="en-ZA" altLang="zh-CN" sz="2900" dirty="0">
              <a:solidFill>
                <a:srgbClr val="1F497D"/>
              </a:solidFill>
            </a:endParaRPr>
          </a:p>
          <a:p>
            <a:r>
              <a:rPr lang="en-ZA" dirty="0" err="1"/>
              <a:t>RSK</a:t>
            </a:r>
            <a:r>
              <a:rPr lang="en-ZA" dirty="0"/>
              <a:t> 3.3 - Consider a systematic approach to risk or opportunity management which avoids problems and leverages opportunities to increase the likelihood of achieving business objectives and meeting </a:t>
            </a:r>
            <a:r>
              <a:rPr lang="en-ZA" dirty="0" err="1"/>
              <a:t>QPPOs</a:t>
            </a:r>
            <a:r>
              <a:rPr lang="en-ZA" dirty="0"/>
              <a:t>.</a:t>
            </a:r>
            <a:br>
              <a:rPr lang="en-ZA" dirty="0"/>
            </a:br>
            <a:r>
              <a:rPr lang="zh-CN" altLang="en-US" sz="2900" dirty="0">
                <a:solidFill>
                  <a:srgbClr val="1F497D"/>
                </a:solidFill>
              </a:rPr>
              <a:t>考虑一种风险或机会管理的系统方法，该方法可以避免问题并利用机会来增加实现业务目标和满足</a:t>
            </a:r>
            <a:r>
              <a:rPr lang="en-ZA" sz="2900" dirty="0" err="1">
                <a:solidFill>
                  <a:srgbClr val="1F497D"/>
                </a:solidFill>
              </a:rPr>
              <a:t>QPPO</a:t>
            </a:r>
            <a:r>
              <a:rPr lang="zh-CN" altLang="en-US" sz="2900" dirty="0">
                <a:solidFill>
                  <a:srgbClr val="1F497D"/>
                </a:solidFill>
              </a:rPr>
              <a:t>的可能性。</a:t>
            </a:r>
            <a:endParaRPr lang="en-ZA" sz="2900" dirty="0">
              <a:solidFill>
                <a:srgbClr val="1F497D"/>
              </a:solidFill>
            </a:endParaRPr>
          </a:p>
        </p:txBody>
      </p:sp>
    </p:spTree>
    <p:extLst>
      <p:ext uri="{BB962C8B-B14F-4D97-AF65-F5344CB8AC3E}">
        <p14:creationId xmlns:p14="http://schemas.microsoft.com/office/powerpoint/2010/main" val="186931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0"/>
            <a:ext cx="8153400" cy="935265"/>
          </a:xfrm>
        </p:spPr>
        <p:txBody>
          <a:bodyPr/>
          <a:lstStyle/>
          <a:p>
            <a:r>
              <a:rPr lang="en-ZA" dirty="0"/>
              <a:t>Next steps</a:t>
            </a:r>
          </a:p>
        </p:txBody>
      </p:sp>
      <p:sp>
        <p:nvSpPr>
          <p:cNvPr id="4" name="Slide Number Placeholder 3"/>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lang="en-ZA" altLang="zh-CN" sz="1000" kern="1200" smtClean="0">
                <a:solidFill>
                  <a:srgbClr val="898989"/>
                </a:solidFill>
                <a:latin typeface="+mn-lt"/>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ZA"/>
              <a:t>Page </a:t>
            </a:r>
            <a:fld id="{2D97F3C1-C58C-40F5-9DD3-0DE94A8AF782}" type="slidenum">
              <a:rPr smtClean="0"/>
              <a:pPr/>
              <a:t>52</a:t>
            </a:fld>
            <a:endParaRPr dirty="0"/>
          </a:p>
        </p:txBody>
      </p:sp>
      <p:graphicFrame>
        <p:nvGraphicFramePr>
          <p:cNvPr id="3" name="Object 2">
            <a:extLst>
              <a:ext uri="{FF2B5EF4-FFF2-40B4-BE49-F238E27FC236}">
                <a16:creationId xmlns:a16="http://schemas.microsoft.com/office/drawing/2014/main" id="{C04315D2-739C-48F8-BDA2-13F36BAA9FF8}"/>
              </a:ext>
            </a:extLst>
          </p:cNvPr>
          <p:cNvGraphicFramePr>
            <a:graphicFrameLocks noChangeAspect="1"/>
          </p:cNvGraphicFramePr>
          <p:nvPr>
            <p:extLst>
              <p:ext uri="{D42A27DB-BD31-4B8C-83A1-F6EECF244321}">
                <p14:modId xmlns:p14="http://schemas.microsoft.com/office/powerpoint/2010/main" val="3671316799"/>
              </p:ext>
            </p:extLst>
          </p:nvPr>
        </p:nvGraphicFramePr>
        <p:xfrm>
          <a:off x="1055688" y="2060575"/>
          <a:ext cx="9239250" cy="1822450"/>
        </p:xfrm>
        <a:graphic>
          <a:graphicData uri="http://schemas.openxmlformats.org/presentationml/2006/ole">
            <mc:AlternateContent xmlns:mc="http://schemas.openxmlformats.org/markup-compatibility/2006">
              <mc:Choice xmlns:v="urn:schemas-microsoft-com:vml" Requires="v">
                <p:oleObj name="Macro-Enabled Worksheet" r:id="rId2" imgW="9239380" imgH="1822565" progId="Excel.SheetMacroEnabled.12">
                  <p:link updateAutomatic="1"/>
                </p:oleObj>
              </mc:Choice>
              <mc:Fallback>
                <p:oleObj name="Macro-Enabled Worksheet" r:id="rId2" imgW="9239380" imgH="1822565" progId="Excel.SheetMacroEnabled.12">
                  <p:link updateAutomatic="1"/>
                  <p:pic>
                    <p:nvPicPr>
                      <p:cNvPr id="0" name=""/>
                      <p:cNvPicPr/>
                      <p:nvPr/>
                    </p:nvPicPr>
                    <p:blipFill>
                      <a:blip r:embed="rId3"/>
                      <a:stretch>
                        <a:fillRect/>
                      </a:stretch>
                    </p:blipFill>
                    <p:spPr>
                      <a:xfrm>
                        <a:off x="1055688" y="2060575"/>
                        <a:ext cx="9239250" cy="1822450"/>
                      </a:xfrm>
                      <a:prstGeom prst="rect">
                        <a:avLst/>
                      </a:prstGeom>
                    </p:spPr>
                  </p:pic>
                </p:oleObj>
              </mc:Fallback>
            </mc:AlternateContent>
          </a:graphicData>
        </a:graphic>
      </p:graphicFrame>
    </p:spTree>
    <p:extLst>
      <p:ext uri="{BB962C8B-B14F-4D97-AF65-F5344CB8AC3E}">
        <p14:creationId xmlns:p14="http://schemas.microsoft.com/office/powerpoint/2010/main" val="25926829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4" name="Slide Number Placeholder 3"/>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lang="en-ZA" altLang="zh-CN" sz="1000" kern="1200" smtClean="0">
                <a:solidFill>
                  <a:srgbClr val="898989"/>
                </a:solidFill>
                <a:latin typeface="+mn-lt"/>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ZA"/>
              <a:t>Page </a:t>
            </a:r>
            <a:fld id="{2D97F3C1-C58C-40F5-9DD3-0DE94A8AF782}" type="slidenum">
              <a:rPr smtClean="0"/>
              <a:pPr/>
              <a:t>53</a:t>
            </a:fld>
            <a:endParaRPr dirty="0"/>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2"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9" name="Rectangle 3"/>
          <p:cNvSpPr>
            <a:spLocks noChangeArrowheads="1"/>
          </p:cNvSpPr>
          <p:nvPr/>
        </p:nvSpPr>
        <p:spPr bwMode="auto">
          <a:xfrm>
            <a:off x="2406929" y="57416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3"/>
              </a:rPr>
              <a:t>Source for IDEAL: </a:t>
            </a:r>
            <a:r>
              <a:rPr lang="en-US" sz="1400" dirty="0">
                <a:solidFill>
                  <a:schemeClr val="tx2"/>
                </a:solidFill>
                <a:hlinkClick r:id="rId4"/>
              </a:rPr>
              <a:t>http://www.sei.cmu.edu/library/assets/idealmodel.pdf</a:t>
            </a:r>
            <a:r>
              <a:rPr lang="en-US" sz="1400" dirty="0">
                <a:solidFill>
                  <a:schemeClr val="tx2"/>
                </a:solidFill>
              </a:rPr>
              <a:t> </a:t>
            </a:r>
          </a:p>
          <a:p>
            <a:pPr defTabSz="1027113"/>
            <a:endParaRPr lang="en-US" sz="1400" dirty="0">
              <a:solidFill>
                <a:schemeClr val="tx2"/>
              </a:solidFill>
            </a:endParaRP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graphicFrame>
        <p:nvGraphicFramePr>
          <p:cNvPr id="12" name="Object 11">
            <a:extLst>
              <a:ext uri="{FF2B5EF4-FFF2-40B4-BE49-F238E27FC236}">
                <a16:creationId xmlns:a16="http://schemas.microsoft.com/office/drawing/2014/main" id="{67723560-5F1E-43B3-BEB6-61A12968C1A8}"/>
              </a:ext>
            </a:extLst>
          </p:cNvPr>
          <p:cNvGraphicFramePr>
            <a:graphicFrameLocks noChangeAspect="1"/>
          </p:cNvGraphicFramePr>
          <p:nvPr>
            <p:extLst>
              <p:ext uri="{D42A27DB-BD31-4B8C-83A1-F6EECF244321}">
                <p14:modId xmlns:p14="http://schemas.microsoft.com/office/powerpoint/2010/main" val="652944644"/>
              </p:ext>
            </p:extLst>
          </p:nvPr>
        </p:nvGraphicFramePr>
        <p:xfrm>
          <a:off x="7372350" y="2982913"/>
          <a:ext cx="2997200" cy="711200"/>
        </p:xfrm>
        <a:graphic>
          <a:graphicData uri="http://schemas.openxmlformats.org/presentationml/2006/ole">
            <mc:AlternateContent xmlns:mc="http://schemas.openxmlformats.org/markup-compatibility/2006">
              <mc:Choice xmlns:v="urn:schemas-microsoft-com:vml" Requires="v">
                <p:oleObj name="Macro-Enabled Worksheet" r:id="rId5" imgW="2997407" imgH="711154" progId="Excel.SheetMacroEnabled.12">
                  <p:link updateAutomatic="1"/>
                </p:oleObj>
              </mc:Choice>
              <mc:Fallback>
                <p:oleObj name="Macro-Enabled Worksheet" r:id="rId5" imgW="2997407" imgH="711154" progId="Excel.SheetMacroEnabled.12">
                  <p:link updateAutomatic="1"/>
                  <p:pic>
                    <p:nvPicPr>
                      <p:cNvPr id="0" name=""/>
                      <p:cNvPicPr/>
                      <p:nvPr/>
                    </p:nvPicPr>
                    <p:blipFill>
                      <a:blip r:embed="rId6"/>
                      <a:stretch>
                        <a:fillRect/>
                      </a:stretch>
                    </p:blipFill>
                    <p:spPr>
                      <a:xfrm>
                        <a:off x="7372350" y="2982913"/>
                        <a:ext cx="2997200" cy="711200"/>
                      </a:xfrm>
                      <a:prstGeom prst="rect">
                        <a:avLst/>
                      </a:prstGeom>
                    </p:spPr>
                  </p:pic>
                </p:oleObj>
              </mc:Fallback>
            </mc:AlternateContent>
          </a:graphicData>
        </a:graphic>
      </p:graphicFrame>
    </p:spTree>
    <p:extLst>
      <p:ext uri="{BB962C8B-B14F-4D97-AF65-F5344CB8AC3E}">
        <p14:creationId xmlns:p14="http://schemas.microsoft.com/office/powerpoint/2010/main" val="1833212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4F12F536-D078-428E-B653-1084535DE167}"/>
              </a:ext>
            </a:extLst>
          </p:cNvPr>
          <p:cNvGraphicFramePr>
            <a:graphicFrameLocks noChangeAspect="1"/>
          </p:cNvGraphicFramePr>
          <p:nvPr>
            <p:extLst>
              <p:ext uri="{D42A27DB-BD31-4B8C-83A1-F6EECF244321}">
                <p14:modId xmlns:p14="http://schemas.microsoft.com/office/powerpoint/2010/main" val="3277643217"/>
              </p:ext>
            </p:extLst>
          </p:nvPr>
        </p:nvGraphicFramePr>
        <p:xfrm>
          <a:off x="1218531" y="2280236"/>
          <a:ext cx="8407400" cy="1492250"/>
        </p:xfrm>
        <a:graphic>
          <a:graphicData uri="http://schemas.openxmlformats.org/presentationml/2006/ole">
            <mc:AlternateContent xmlns:mc="http://schemas.openxmlformats.org/markup-compatibility/2006">
              <mc:Choice xmlns:v="urn:schemas-microsoft-com:vml" Requires="v">
                <p:oleObj name="Macro-Enabled Worksheet" r:id="rId3" imgW="8407504" imgH="1492135" progId="Excel.SheetMacroEnabled.12">
                  <p:link updateAutomatic="1"/>
                </p:oleObj>
              </mc:Choice>
              <mc:Fallback>
                <p:oleObj name="Macro-Enabled Worksheet" r:id="rId3" imgW="8407504" imgH="1492135" progId="Excel.SheetMacroEnabled.12">
                  <p:link updateAutomatic="1"/>
                  <p:pic>
                    <p:nvPicPr>
                      <p:cNvPr id="0" name=""/>
                      <p:cNvPicPr/>
                      <p:nvPr/>
                    </p:nvPicPr>
                    <p:blipFill>
                      <a:blip r:embed="rId4"/>
                      <a:stretch>
                        <a:fillRect/>
                      </a:stretch>
                    </p:blipFill>
                    <p:spPr>
                      <a:xfrm>
                        <a:off x="1218531" y="2280236"/>
                        <a:ext cx="8407400" cy="1492250"/>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7C2CD64-6A5D-498F-99FD-010361EEC9DC}"/>
              </a:ext>
            </a:extLst>
          </p:cNvPr>
          <p:cNvGraphicFramePr>
            <a:graphicFrameLocks noChangeAspect="1"/>
          </p:cNvGraphicFramePr>
          <p:nvPr>
            <p:extLst>
              <p:ext uri="{D42A27DB-BD31-4B8C-83A1-F6EECF244321}">
                <p14:modId xmlns:p14="http://schemas.microsoft.com/office/powerpoint/2010/main" val="4269438995"/>
              </p:ext>
            </p:extLst>
          </p:nvPr>
        </p:nvGraphicFramePr>
        <p:xfrm>
          <a:off x="1268413" y="2270125"/>
          <a:ext cx="7569200" cy="1384300"/>
        </p:xfrm>
        <a:graphic>
          <a:graphicData uri="http://schemas.openxmlformats.org/presentationml/2006/ole">
            <mc:AlternateContent xmlns:mc="http://schemas.openxmlformats.org/markup-compatibility/2006">
              <mc:Choice xmlns:v="urn:schemas-microsoft-com:vml" Requires="v">
                <p:oleObj name="Macro-Enabled Worksheet" r:id="rId3" imgW="7569407" imgH="1384485" progId="Excel.SheetMacroEnabled.12">
                  <p:link updateAutomatic="1"/>
                </p:oleObj>
              </mc:Choice>
              <mc:Fallback>
                <p:oleObj name="Macro-Enabled Worksheet" r:id="rId3" imgW="7569407" imgH="1384485" progId="Excel.SheetMacroEnabled.12">
                  <p:link updateAutomatic="1"/>
                  <p:pic>
                    <p:nvPicPr>
                      <p:cNvPr id="0" name=""/>
                      <p:cNvPicPr/>
                      <p:nvPr/>
                    </p:nvPicPr>
                    <p:blipFill>
                      <a:blip r:embed="rId4"/>
                      <a:stretch>
                        <a:fillRect/>
                      </a:stretch>
                    </p:blipFill>
                    <p:spPr>
                      <a:xfrm>
                        <a:off x="1268413" y="2270125"/>
                        <a:ext cx="7569200" cy="1384300"/>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p:txBody>
          <a:bodyPr>
            <a:normAutofit/>
          </a:bodyPr>
          <a:lstStyle/>
          <a:p>
            <a:pPr marL="0" indent="0">
              <a:buNone/>
            </a:pPr>
            <a:r>
              <a:rPr lang="en-ZA" sz="1800" dirty="0"/>
              <a:t>A virtual appraisal code of conduct must include the following rules at a minimum: (ISACA </a:t>
            </a:r>
            <a:r>
              <a:rPr lang="en-ZA" sz="1800" dirty="0" err="1"/>
              <a:t>MDD</a:t>
            </a:r>
            <a:r>
              <a:rPr lang="en-ZA" sz="1800" dirty="0"/>
              <a:t> </a:t>
            </a:r>
            <a:r>
              <a:rPr lang="en-ZA" sz="1800" dirty="0" err="1"/>
              <a:t>v2.2</a:t>
            </a:r>
            <a:r>
              <a:rPr lang="en-ZA" sz="1800" dirty="0"/>
              <a:t>)</a:t>
            </a:r>
          </a:p>
          <a:p>
            <a:r>
              <a:rPr lang="en-ZA" sz="1800" dirty="0"/>
              <a:t>Participate actively in appraisal activities</a:t>
            </a:r>
          </a:p>
          <a:p>
            <a:r>
              <a:rPr lang="en-ZA" sz="1800" dirty="0"/>
              <a:t>No sleeping, multitasking, etc.</a:t>
            </a:r>
          </a:p>
          <a:p>
            <a:r>
              <a:rPr lang="en-ZA" sz="1800" dirty="0"/>
              <a:t>To meet confidentiality requirements, </a:t>
            </a:r>
            <a:r>
              <a:rPr lang="en-ZA" sz="1800" dirty="0" err="1"/>
              <a:t>ATL</a:t>
            </a:r>
            <a:r>
              <a:rPr lang="en-ZA" sz="1800" dirty="0"/>
              <a:t> may require no additional media or writing materials, laptops, or mobile devices other than those agreed as necessary for conducting virtual activities for some or all interviews</a:t>
            </a:r>
          </a:p>
          <a:p>
            <a:r>
              <a:rPr lang="en-ZA" sz="1800" dirty="0"/>
              <a:t>One person speaks at a time</a:t>
            </a:r>
          </a:p>
          <a:p>
            <a:r>
              <a:rPr lang="en-ZA" sz="1800" b="1" dirty="0"/>
              <a:t>All participants identify themselves when needed, including when asked by </a:t>
            </a:r>
            <a:r>
              <a:rPr lang="en-ZA" sz="1800" b="1" dirty="0" err="1"/>
              <a:t>ATL</a:t>
            </a:r>
            <a:r>
              <a:rPr lang="en-ZA" sz="1800" b="1" dirty="0"/>
              <a:t>, to verify their identity with a government issued photo ID.</a:t>
            </a:r>
          </a:p>
          <a:p>
            <a:endParaRPr lang="en-ZA" sz="1800" dirty="0"/>
          </a:p>
          <a:p>
            <a:pPr marL="0" indent="0">
              <a:buNone/>
            </a:pPr>
            <a:r>
              <a:rPr lang="en-ZA" sz="1800" dirty="0"/>
              <a:t>Additional required actions</a:t>
            </a:r>
          </a:p>
          <a:p>
            <a:r>
              <a:rPr lang="en-ZA" sz="1800" dirty="0"/>
              <a:t>Video cameras should be on at all time.</a:t>
            </a:r>
          </a:p>
        </p:txBody>
      </p:sp>
    </p:spTree>
    <p:extLst>
      <p:ext uri="{BB962C8B-B14F-4D97-AF65-F5344CB8AC3E}">
        <p14:creationId xmlns:p14="http://schemas.microsoft.com/office/powerpoint/2010/main" val="3137790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07B0D7-F930-4230-933E-ABA84959494E}">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72e3a154-4955-46c3-9573-e9dec3e1f195"/>
    <ds:schemaRef ds:uri="http://purl.org/dc/dcmitype/"/>
    <ds:schemaRef ds:uri="http://schemas.microsoft.com/office/infopath/2007/PartnerControls"/>
    <ds:schemaRef ds:uri="ec500478-62e0-46fc-87f1-cfa988e486b4"/>
    <ds:schemaRef ds:uri="http://www.w3.org/XML/1998/namespace"/>
    <ds:schemaRef ds:uri="http://purl.org/dc/terms/"/>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CBD4B3B2-3D3C-4F85-B2D6-F89B005D6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632</TotalTime>
  <Words>6038</Words>
  <Application>Microsoft Office PowerPoint</Application>
  <PresentationFormat>Widescreen</PresentationFormat>
  <Paragraphs>307</Paragraphs>
  <Slides>55</Slides>
  <Notes>15</Notes>
  <HiddenSlides>0</HiddenSlides>
  <MMClips>0</MMClips>
  <ScaleCrop>false</ScaleCrop>
  <HeadingPairs>
    <vt:vector size="8" baseType="variant">
      <vt:variant>
        <vt:lpstr>Fonts Used</vt:lpstr>
      </vt:variant>
      <vt:variant>
        <vt:i4>4</vt:i4>
      </vt:variant>
      <vt:variant>
        <vt:lpstr>Theme</vt:lpstr>
      </vt:variant>
      <vt:variant>
        <vt:i4>1</vt:i4>
      </vt:variant>
      <vt:variant>
        <vt:lpstr>Links</vt:lpstr>
      </vt:variant>
      <vt:variant>
        <vt:i4>18</vt:i4>
      </vt:variant>
      <vt:variant>
        <vt:lpstr>Slide Titles</vt:lpstr>
      </vt:variant>
      <vt:variant>
        <vt:i4>55</vt:i4>
      </vt:variant>
    </vt:vector>
  </HeadingPairs>
  <TitlesOfParts>
    <vt:vector size="78" baseType="lpstr">
      <vt:lpstr>宋体</vt:lpstr>
      <vt:lpstr>Arial</vt:lpstr>
      <vt:lpstr>Calibri</vt:lpstr>
      <vt:lpstr>Calibri Light</vt:lpstr>
      <vt:lpstr>Office Theme</vt:lpstr>
      <vt:lpstr>G:\2021-04-12to04-16 (A5) C53517 SoftMARS\00_Data_Reference.xlsm!pptxCover!R4C2:R12C2</vt:lpstr>
      <vt:lpstr>G:\2021-04-12to04-16 (A5) C53517 SoftMARS\00_Data_Reference.xlsm!pptxCover!R15C2:R17C2</vt:lpstr>
      <vt:lpstr>G:\2021-04-12to04-16 (A5) C53517 SoftMARS\00_Data_Reference.xlsm!pptxCover!R21C2</vt:lpstr>
      <vt:lpstr>G:\2021-04-12to04-16 (A5) C53517 SoftMARS\00_Data_Reference.xlsm!pptxLink1!R1C1:R7C2</vt:lpstr>
      <vt:lpstr>G:\2021-04-12to04-16 (A5) C53517 SoftMARS\00_Data_Reference.xlsm!pptxLink1!R9C1:R17C2</vt:lpstr>
      <vt:lpstr>G:\2021-04-12to04-16 (A5) C53517 SoftMARS\00_Data_Reference.xlsm!pptxLink2!R1C1:R4C1</vt:lpstr>
      <vt:lpstr>G:\2021-04-12to04-16 (A5) C53517 SoftMARS\00_Data_Reference.xlsm!pptxLink1!R19C1:R30C2</vt:lpstr>
      <vt:lpstr>G:\2021-04-12to04-16 (A5) C53517 SoftMARS\00_Data_Reference.xlsm!pptxLink3!R2C1:R24C3</vt:lpstr>
      <vt:lpstr>G:\2021-04-12to04-16 (A5) C53517 SoftMARS\00_Data_Reference.xlsm!pptxLink3!R2C10:R24C15</vt:lpstr>
      <vt:lpstr>G:\2021-04-12to04-16 (A5) C53517 SoftMARS\00_Data_Reference.xlsm!pptxLink2!R30C1:R35C1</vt:lpstr>
      <vt:lpstr>G:\2021-04-12to04-16 (A5) C53517 SoftMARS\00_Data_Reference.xlsm!pptxLink4!R10C1:R27C20</vt:lpstr>
      <vt:lpstr>G:\2021-04-12to04-16 (A5) C53517 SoftMARS\00_Data_Reference.xlsm!pptxLink5!R1C1:R11C5</vt:lpstr>
      <vt:lpstr>G:\2021-04-12to04-16 (A5) C53517 SoftMARS\00_Data_Reference.xlsm!pptxLink5!R15C1:R21C5</vt:lpstr>
      <vt:lpstr>G:\2021-04-12to04-16 (A5) C53517 SoftMARS\00_Data_Reference.xlsm!pptxLink6!R2C2:R13C5</vt:lpstr>
      <vt:lpstr>G:\2021-04-12to04-16 (A5) C53517 SoftMARS\00_Data_Reference.xlsm!pptxLink7!R2C2:R16C4</vt:lpstr>
      <vt:lpstr>G:\2021-04-12to04-16 (A5) C53517 SoftMARS\00_Data_Reference.xlsm!pptxLink7!R18C2:R32C4</vt:lpstr>
      <vt:lpstr>G:\2021-04-12to04-16 (A5) C53517 SoftMARS\00_Data_Reference.xlsm!pptxCover!R25C2:R32C4</vt:lpstr>
      <vt:lpstr>G:\2021-04-12to04-16 (A5) C53517 SoftMARS\00_Data_Reference.xlsm!pptxCover!R22C7</vt:lpstr>
      <vt:lpstr>PowerPoint Presentation</vt:lpstr>
      <vt:lpstr>PowerPoint Presentation</vt:lpstr>
      <vt:lpstr>DEMIXIUM™</vt:lpstr>
      <vt:lpstr>Appraisal Overview</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Findings Definitions – Required Categories</vt:lpstr>
      <vt:lpstr>Practice Area Findings</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Ratings</vt:lpstr>
      <vt:lpstr>Ratings for Technology Center</vt:lpstr>
      <vt:lpstr>Ratings for Technology Center</vt:lpstr>
      <vt:lpstr>Congratulations!</vt:lpstr>
      <vt:lpstr>Appraisal Team Affirmations – Signature Page</vt:lpstr>
      <vt:lpstr>Annexure</vt:lpstr>
      <vt:lpstr>Non model findings</vt:lpstr>
      <vt:lpstr>Non model findings</vt:lpstr>
      <vt:lpstr>Findings Definitions – Optional Findings Categories</vt:lpstr>
      <vt:lpstr>Improvement Opportunities</vt:lpstr>
      <vt:lpstr>Improvement Opportunities - continued</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Pieter van Zyl</cp:lastModifiedBy>
  <cp:revision>51</cp:revision>
  <cp:lastPrinted>2020-11-23T18:22:15Z</cp:lastPrinted>
  <dcterms:created xsi:type="dcterms:W3CDTF">2020-11-22T06:57:57Z</dcterms:created>
  <dcterms:modified xsi:type="dcterms:W3CDTF">2021-03-28T09:16:44Z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ies>
</file>