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258" r:id="rId6"/>
  </p:sldIdLst>
  <p:sldSz cx="10693400" cy="75565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500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0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4756" tIns="42378" rIns="84756" bIns="42378"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182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4756" tIns="42378" rIns="84756" bIns="42378"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1513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678" y="2342518"/>
            <a:ext cx="909702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5357" y="4231642"/>
            <a:ext cx="749166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119" y="1737997"/>
            <a:ext cx="465553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11730" y="1737997"/>
            <a:ext cx="465553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119" y="302262"/>
            <a:ext cx="963214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119" y="1737997"/>
            <a:ext cx="963214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8812" y="7027547"/>
            <a:ext cx="34247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119" y="7027547"/>
            <a:ext cx="246154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705719" y="7027547"/>
            <a:ext cx="246154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46957">
        <a:defRPr>
          <a:latin typeface="+mn-lt"/>
          <a:ea typeface="+mn-ea"/>
          <a:cs typeface="+mn-cs"/>
        </a:defRPr>
      </a:lvl2pPr>
      <a:lvl3pPr marL="1293915">
        <a:defRPr>
          <a:latin typeface="+mn-lt"/>
          <a:ea typeface="+mn-ea"/>
          <a:cs typeface="+mn-cs"/>
        </a:defRPr>
      </a:lvl3pPr>
      <a:lvl4pPr marL="1940869">
        <a:defRPr>
          <a:latin typeface="+mn-lt"/>
          <a:ea typeface="+mn-ea"/>
          <a:cs typeface="+mn-cs"/>
        </a:defRPr>
      </a:lvl4pPr>
      <a:lvl5pPr marL="2587825">
        <a:defRPr>
          <a:latin typeface="+mn-lt"/>
          <a:ea typeface="+mn-ea"/>
          <a:cs typeface="+mn-cs"/>
        </a:defRPr>
      </a:lvl5pPr>
      <a:lvl6pPr marL="3234786">
        <a:defRPr>
          <a:latin typeface="+mn-lt"/>
          <a:ea typeface="+mn-ea"/>
          <a:cs typeface="+mn-cs"/>
        </a:defRPr>
      </a:lvl6pPr>
      <a:lvl7pPr marL="3881740">
        <a:defRPr>
          <a:latin typeface="+mn-lt"/>
          <a:ea typeface="+mn-ea"/>
          <a:cs typeface="+mn-cs"/>
        </a:defRPr>
      </a:lvl7pPr>
      <a:lvl8pPr marL="4528698">
        <a:defRPr>
          <a:latin typeface="+mn-lt"/>
          <a:ea typeface="+mn-ea"/>
          <a:cs typeface="+mn-cs"/>
        </a:defRPr>
      </a:lvl8pPr>
      <a:lvl9pPr marL="517565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46957">
        <a:defRPr>
          <a:latin typeface="+mn-lt"/>
          <a:ea typeface="+mn-ea"/>
          <a:cs typeface="+mn-cs"/>
        </a:defRPr>
      </a:lvl2pPr>
      <a:lvl3pPr marL="1293915">
        <a:defRPr>
          <a:latin typeface="+mn-lt"/>
          <a:ea typeface="+mn-ea"/>
          <a:cs typeface="+mn-cs"/>
        </a:defRPr>
      </a:lvl3pPr>
      <a:lvl4pPr marL="1940869">
        <a:defRPr>
          <a:latin typeface="+mn-lt"/>
          <a:ea typeface="+mn-ea"/>
          <a:cs typeface="+mn-cs"/>
        </a:defRPr>
      </a:lvl4pPr>
      <a:lvl5pPr marL="2587825">
        <a:defRPr>
          <a:latin typeface="+mn-lt"/>
          <a:ea typeface="+mn-ea"/>
          <a:cs typeface="+mn-cs"/>
        </a:defRPr>
      </a:lvl5pPr>
      <a:lvl6pPr marL="3234786">
        <a:defRPr>
          <a:latin typeface="+mn-lt"/>
          <a:ea typeface="+mn-ea"/>
          <a:cs typeface="+mn-cs"/>
        </a:defRPr>
      </a:lvl6pPr>
      <a:lvl7pPr marL="3881740">
        <a:defRPr>
          <a:latin typeface="+mn-lt"/>
          <a:ea typeface="+mn-ea"/>
          <a:cs typeface="+mn-cs"/>
        </a:defRPr>
      </a:lvl7pPr>
      <a:lvl8pPr marL="4528698">
        <a:defRPr>
          <a:latin typeface="+mn-lt"/>
          <a:ea typeface="+mn-ea"/>
          <a:cs typeface="+mn-cs"/>
        </a:defRPr>
      </a:lvl8pPr>
      <a:lvl9pPr marL="5175653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file:///G:\2021-04-12to04-16 (A5) C53517 SoftMARS\00_Data_Reference.xlsm!pptxCertificate!R2C2:R3C9" TargetMode="External"/><Relationship Id="rId13" Type="http://schemas.openxmlformats.org/officeDocument/2006/relationships/image" Target="../media/image7.emf"/><Relationship Id="rId18" Type="http://schemas.openxmlformats.org/officeDocument/2006/relationships/image" Target="../media/image10.emf"/><Relationship Id="rId3" Type="http://schemas.openxmlformats.org/officeDocument/2006/relationships/image" Target="../media/image1.jpeg"/><Relationship Id="rId7" Type="http://schemas.openxmlformats.org/officeDocument/2006/relationships/image" Target="../media/image4.emf"/><Relationship Id="rId12" Type="http://schemas.openxmlformats.org/officeDocument/2006/relationships/oleObject" Target="file:///G:\2021-04-12to04-16 (A5) C53517 SoftMARS\00_Data_Reference.xlsm!pptxCertificate!R7C2:R7C9" TargetMode="External"/><Relationship Id="rId17" Type="http://schemas.openxmlformats.org/officeDocument/2006/relationships/oleObject" Target="file:///G:\2021-04-12to04-16 (A5) C53517 SoftMARS\00_Data_Reference.xlsm!pptxCertificate!R11C6:R11C8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emf"/><Relationship Id="rId1" Type="http://schemas.openxmlformats.org/officeDocument/2006/relationships/slideLayout" Target="../slideLayouts/slideLayout5.xml"/><Relationship Id="rId6" Type="http://schemas.openxmlformats.org/officeDocument/2006/relationships/oleObject" Target="file:///G:\2021-04-12to04-16 (A5) C53517 SoftMARS\00_Data_Reference.xlsm!pptxCertificate!R9C7:R9C8" TargetMode="External"/><Relationship Id="rId11" Type="http://schemas.openxmlformats.org/officeDocument/2006/relationships/image" Target="../media/image6.emf"/><Relationship Id="rId5" Type="http://schemas.openxmlformats.org/officeDocument/2006/relationships/image" Target="../media/image3.png"/><Relationship Id="rId15" Type="http://schemas.openxmlformats.org/officeDocument/2006/relationships/oleObject" Target="file:///G:\2021-04-12to04-16 (A5) C53517 SoftMARS\00_Data_Reference.xlsm!pptxCertificate!R13C7:R15C9" TargetMode="External"/><Relationship Id="rId10" Type="http://schemas.openxmlformats.org/officeDocument/2006/relationships/oleObject" Target="file:///G:\2021-04-12to04-16 (A5) C53517 SoftMARS\00_Data_Reference.xlsm!pptxCertificate!R4C2:R5C9" TargetMode="External"/><Relationship Id="rId19" Type="http://schemas.openxmlformats.org/officeDocument/2006/relationships/image" Target="../media/image11.png"/><Relationship Id="rId4" Type="http://schemas.openxmlformats.org/officeDocument/2006/relationships/image" Target="../media/image2.jpg"/><Relationship Id="rId9" Type="http://schemas.openxmlformats.org/officeDocument/2006/relationships/image" Target="../media/image5.emf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file:///G:\2021-04-12to04-16 (A5) C53517 SoftMARS\00_Data_Reference.xlsm!pptxCertificate!R7C2:R7C9" TargetMode="External"/><Relationship Id="rId13" Type="http://schemas.openxmlformats.org/officeDocument/2006/relationships/image" Target="../media/image10.emf"/><Relationship Id="rId18" Type="http://schemas.openxmlformats.org/officeDocument/2006/relationships/image" Target="../media/image13.emf"/><Relationship Id="rId3" Type="http://schemas.openxmlformats.org/officeDocument/2006/relationships/image" Target="../media/image1.jpeg"/><Relationship Id="rId7" Type="http://schemas.openxmlformats.org/officeDocument/2006/relationships/image" Target="../media/image4.emf"/><Relationship Id="rId12" Type="http://schemas.openxmlformats.org/officeDocument/2006/relationships/oleObject" Target="file:///G:\2021-04-12to04-16 (A5) C53517 SoftMARS\00_Data_Reference.xlsm!pptxCertificate!R11C6:R11C8" TargetMode="External"/><Relationship Id="rId17" Type="http://schemas.openxmlformats.org/officeDocument/2006/relationships/oleObject" Target="file:///G:\2021-04-12to04-16 (A5) C53517 SoftMARS\00_Data_Reference.xlsm!pptxCertificate!R4C2:R4C9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.emf"/><Relationship Id="rId1" Type="http://schemas.openxmlformats.org/officeDocument/2006/relationships/slideLayout" Target="../slideLayouts/slideLayout5.xml"/><Relationship Id="rId6" Type="http://schemas.openxmlformats.org/officeDocument/2006/relationships/oleObject" Target="file:///G:\2021-04-12to04-16 (A5) C53517 SoftMARS\00_Data_Reference.xlsm!pptxCertificate!R9C7:R9C8" TargetMode="External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oleObject" Target="file:///G:\2021-04-12to04-16 (A5) C53517 SoftMARS\00_Data_Reference.xlsm!pptxCertificate!R2C2:R2C9" TargetMode="External"/><Relationship Id="rId10" Type="http://schemas.openxmlformats.org/officeDocument/2006/relationships/oleObject" Target="file:///G:\2021-04-12to04-16 (A5) C53517 SoftMARS\00_Data_Reference.xlsm!pptxCertificate!R13C7:R15C9" TargetMode="External"/><Relationship Id="rId19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emf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03400" y="-1365251"/>
            <a:ext cx="7162800" cy="10287000"/>
          </a:xfrm>
          <a:prstGeom prst="rect">
            <a:avLst/>
          </a:prstGeom>
        </p:spPr>
      </p:pic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91168"/>
              </p:ext>
            </p:extLst>
          </p:nvPr>
        </p:nvGraphicFramePr>
        <p:xfrm>
          <a:off x="2579698" y="882650"/>
          <a:ext cx="5534005" cy="678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8042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3600" b="1" dirty="0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C</a:t>
                      </a:r>
                      <a:r>
                        <a:rPr lang="en-ZA" sz="3600" b="1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ertificate </a:t>
                      </a:r>
                      <a:r>
                        <a:rPr lang="en-ZA" sz="3600" b="1" dirty="0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of Achievement</a:t>
                      </a:r>
                    </a:p>
                  </a:txBody>
                  <a:tcPr marL="129399" marR="129399" marT="64701" marB="6470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/>
          <p:nvPr/>
        </p:nvSpPr>
        <p:spPr>
          <a:xfrm rot="16200000">
            <a:off x="5307854" y="-3444617"/>
            <a:ext cx="153888" cy="7620002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7972" algn="ctr"/>
            <a:r>
              <a:rPr sz="1000" dirty="0">
                <a:solidFill>
                  <a:srgbClr val="231F20"/>
                </a:solidFill>
                <a:cs typeface="Microsoft PhagsPa"/>
              </a:rPr>
              <a:t>® C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apab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ili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Mo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el,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apab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ili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Mo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elin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g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,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a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nd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CMM</a:t>
            </a:r>
            <a:r>
              <a:rPr lang="en-US"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g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is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ed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in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he 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.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S.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P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ent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&amp; T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rad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k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O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ffi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e.</a:t>
            </a:r>
            <a:endParaRPr sz="1000" dirty="0">
              <a:cs typeface="Microsoft PhagsPa"/>
            </a:endParaRPr>
          </a:p>
        </p:txBody>
      </p:sp>
      <p:sp>
        <p:nvSpPr>
          <p:cNvPr id="3" name="object 3"/>
          <p:cNvSpPr txBox="1"/>
          <p:nvPr/>
        </p:nvSpPr>
        <p:spPr>
          <a:xfrm rot="5400000">
            <a:off x="7094353" y="4662458"/>
            <a:ext cx="153888" cy="50292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7972"/>
            <a:r>
              <a:rPr sz="1000" baseline="26455" dirty="0">
                <a:solidFill>
                  <a:srgbClr val="231F20"/>
                </a:solidFill>
                <a:cs typeface="Arial"/>
              </a:rPr>
              <a:t>SM</a:t>
            </a:r>
            <a:r>
              <a:rPr sz="1000" spc="-52" baseline="26455" dirty="0">
                <a:solidFill>
                  <a:srgbClr val="231F20"/>
                </a:solidFill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SCAMPI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is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a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se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vi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k</a:t>
            </a:r>
            <a:r>
              <a:rPr lang="en-ZA" sz="1000" dirty="0">
                <a:solidFill>
                  <a:srgbClr val="231F20"/>
                </a:solidFill>
                <a:cs typeface="Microsoft PhagsPa"/>
              </a:rPr>
              <a:t> 	                 </a:t>
            </a:r>
            <a:r>
              <a:rPr lang="zh-CN" altLang="en-US" sz="700" dirty="0">
                <a:solidFill>
                  <a:srgbClr val="231F20"/>
                </a:solidFill>
                <a:cs typeface="Microsoft PhagsPa"/>
              </a:rPr>
              <a:t>注意事宜：本证书有效期三年，在证书到期前</a:t>
            </a:r>
            <a:r>
              <a:rPr lang="en-US" altLang="zh-CN" sz="700" dirty="0">
                <a:solidFill>
                  <a:srgbClr val="231F20"/>
                </a:solidFill>
                <a:cs typeface="Microsoft PhagsPa"/>
              </a:rPr>
              <a:t>6</a:t>
            </a:r>
            <a:r>
              <a:rPr lang="zh-CN" altLang="en-US" sz="700" dirty="0">
                <a:solidFill>
                  <a:srgbClr val="231F20"/>
                </a:solidFill>
                <a:cs typeface="Microsoft PhagsPa"/>
              </a:rPr>
              <a:t>个月应准备复审</a:t>
            </a:r>
            <a:endParaRPr lang="en-ZA" sz="700" spc="-7" dirty="0">
              <a:solidFill>
                <a:srgbClr val="231F20"/>
              </a:solidFill>
              <a:cs typeface="Microsoft PhagsPa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71" y="5345260"/>
            <a:ext cx="3502529" cy="947590"/>
          </a:xfrm>
          <a:prstGeom prst="rect">
            <a:avLst/>
          </a:prstGeom>
        </p:spPr>
      </p:pic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859931"/>
              </p:ext>
            </p:extLst>
          </p:nvPr>
        </p:nvGraphicFramePr>
        <p:xfrm>
          <a:off x="1081292" y="1438922"/>
          <a:ext cx="8607011" cy="515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7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59749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r>
                        <a:rPr lang="en-ZA" sz="24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CMMI® Benchmark Appraisal</a:t>
                      </a: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against the </a:t>
                      </a: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L="0" marR="825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CMMI® Development V2.0 (CMMI-DEV) without SAM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bk object 16"/>
          <p:cNvSpPr/>
          <p:nvPr/>
        </p:nvSpPr>
        <p:spPr>
          <a:xfrm flipV="1">
            <a:off x="6353342" y="5593415"/>
            <a:ext cx="1927897" cy="45719"/>
          </a:xfrm>
          <a:custGeom>
            <a:avLst/>
            <a:gdLst/>
            <a:ahLst/>
            <a:cxnLst/>
            <a:rect l="l" t="t" r="r" b="b"/>
            <a:pathLst>
              <a:path w="2026285">
                <a:moveTo>
                  <a:pt x="0" y="0"/>
                </a:moveTo>
                <a:lnTo>
                  <a:pt x="2026079" y="0"/>
                </a:lnTo>
              </a:path>
            </a:pathLst>
          </a:custGeom>
          <a:ln w="90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2546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6373451"/>
            <a:ext cx="3297600" cy="371997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168958"/>
              </p:ext>
            </p:extLst>
          </p:nvPr>
        </p:nvGraphicFramePr>
        <p:xfrm>
          <a:off x="5041900" y="5457713"/>
          <a:ext cx="4607348" cy="1140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7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0958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1600" dirty="0">
                        <a:solidFill>
                          <a:schemeClr val="lt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79ABC3-5F4E-41B4-BF14-E7C6A7DBC9E4}"/>
              </a:ext>
            </a:extLst>
          </p:cNvPr>
          <p:cNvSpPr/>
          <p:nvPr/>
        </p:nvSpPr>
        <p:spPr>
          <a:xfrm>
            <a:off x="546100" y="442330"/>
            <a:ext cx="9677400" cy="6649876"/>
          </a:xfrm>
          <a:prstGeom prst="roundRect">
            <a:avLst>
              <a:gd name="adj" fmla="val 5303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ECC8E1A4-DACD-46E5-B3A8-3D99FE60E3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99631"/>
              </p:ext>
            </p:extLst>
          </p:nvPr>
        </p:nvGraphicFramePr>
        <p:xfrm>
          <a:off x="4637647" y="4791993"/>
          <a:ext cx="25336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6" imgW="2546220" imgH="336665" progId="Excel.SheetMacroEnabled.12">
                  <p:link updateAutomatic="1"/>
                </p:oleObj>
              </mc:Choice>
              <mc:Fallback>
                <p:oleObj name="Macro-Enabled Worksheet" r:id="rId6" imgW="2546220" imgH="33666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37647" y="4791993"/>
                        <a:ext cx="253365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BD05F25-B019-4315-AE22-D0939A9F11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280050"/>
              </p:ext>
            </p:extLst>
          </p:nvPr>
        </p:nvGraphicFramePr>
        <p:xfrm>
          <a:off x="1895475" y="2121503"/>
          <a:ext cx="6902450" cy="641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8" imgW="6902580" imgH="552381" progId="Excel.SheetMacroEnabled.12">
                  <p:link updateAutomatic="1"/>
                </p:oleObj>
              </mc:Choice>
              <mc:Fallback>
                <p:oleObj name="Macro-Enabled Worksheet" r:id="rId8" imgW="6902580" imgH="55238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95475" y="2121503"/>
                        <a:ext cx="6902450" cy="641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AD7DDDC-0AB7-4F41-8650-581DCBDF38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874428"/>
              </p:ext>
            </p:extLst>
          </p:nvPr>
        </p:nvGraphicFramePr>
        <p:xfrm>
          <a:off x="1815805" y="2907608"/>
          <a:ext cx="690245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10" imgW="6902580" imgH="641327" progId="Excel.SheetMacroEnabled.12">
                  <p:link updateAutomatic="1"/>
                </p:oleObj>
              </mc:Choice>
              <mc:Fallback>
                <p:oleObj name="Macro-Enabled Worksheet" r:id="rId10" imgW="6902580" imgH="64132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15805" y="2907608"/>
                        <a:ext cx="6902450" cy="811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998D737-2470-466C-A00A-4F41B5A3BF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918958"/>
              </p:ext>
            </p:extLst>
          </p:nvPr>
        </p:nvGraphicFramePr>
        <p:xfrm>
          <a:off x="1933572" y="3712467"/>
          <a:ext cx="69024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12" imgW="6902580" imgH="336665" progId="Excel.SheetMacroEnabled.12">
                  <p:link updateAutomatic="1"/>
                </p:oleObj>
              </mc:Choice>
              <mc:Fallback>
                <p:oleObj name="Macro-Enabled Worksheet" r:id="rId12" imgW="6902580" imgH="33666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933572" y="3712467"/>
                        <a:ext cx="69024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A close up of ware&#10;&#10;Description automatically generated">
            <a:extLst>
              <a:ext uri="{FF2B5EF4-FFF2-40B4-BE49-F238E27FC236}">
                <a16:creationId xmlns:a16="http://schemas.microsoft.com/office/drawing/2014/main" id="{C91F64D8-352C-48E9-B9A6-DEB1BA226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381" y="2534123"/>
            <a:ext cx="1608779" cy="1616863"/>
          </a:xfrm>
          <a:prstGeom prst="rect">
            <a:avLst/>
          </a:prstGeom>
        </p:spPr>
      </p:pic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A8B2CB21-1644-4E2B-ADF6-6DE333311E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084916"/>
              </p:ext>
            </p:extLst>
          </p:nvPr>
        </p:nvGraphicFramePr>
        <p:xfrm>
          <a:off x="5267030" y="5899201"/>
          <a:ext cx="38163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15" imgW="3816428" imgH="908165" progId="Excel.SheetMacroEnabled.12">
                  <p:link updateAutomatic="1"/>
                </p:oleObj>
              </mc:Choice>
              <mc:Fallback>
                <p:oleObj name="Macro-Enabled Worksheet" r:id="rId15" imgW="3816428" imgH="90816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67030" y="5899201"/>
                        <a:ext cx="3816350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2BCC8715-1259-49D1-9C80-B137EDDE0B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641366"/>
              </p:ext>
            </p:extLst>
          </p:nvPr>
        </p:nvGraphicFramePr>
        <p:xfrm>
          <a:off x="3741232" y="4878677"/>
          <a:ext cx="31178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17" imgW="3117669" imgH="247719" progId="Excel.SheetMacroEnabled.12">
                  <p:link updateAutomatic="1"/>
                </p:oleObj>
              </mc:Choice>
              <mc:Fallback>
                <p:oleObj name="Macro-Enabled Worksheet" r:id="rId17" imgW="3117669" imgH="247719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41232" y="4878677"/>
                        <a:ext cx="311785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19" descr="A picture containing sitting&#10;&#10;Description automatically generated">
            <a:extLst>
              <a:ext uri="{FF2B5EF4-FFF2-40B4-BE49-F238E27FC236}">
                <a16:creationId xmlns:a16="http://schemas.microsoft.com/office/drawing/2014/main" id="{5F65ABCE-EF2F-47AD-9772-4A796DE4991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724" y="4990347"/>
            <a:ext cx="1594684" cy="9961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03400" y="-1365251"/>
            <a:ext cx="7162800" cy="10287000"/>
          </a:xfrm>
          <a:prstGeom prst="rect">
            <a:avLst/>
          </a:prstGeom>
        </p:spPr>
      </p:pic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2579698" y="882650"/>
          <a:ext cx="5534005" cy="678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8042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3600" b="1" dirty="0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C</a:t>
                      </a:r>
                      <a:r>
                        <a:rPr lang="en-ZA" sz="3600" b="1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ertificate </a:t>
                      </a:r>
                      <a:r>
                        <a:rPr lang="en-ZA" sz="3600" b="1" dirty="0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of Achievement</a:t>
                      </a:r>
                    </a:p>
                  </a:txBody>
                  <a:tcPr marL="129399" marR="129399" marT="64701" marB="6470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/>
          <p:nvPr/>
        </p:nvSpPr>
        <p:spPr>
          <a:xfrm rot="16200000">
            <a:off x="5307854" y="-3444617"/>
            <a:ext cx="153888" cy="7620002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7972" algn="ctr"/>
            <a:r>
              <a:rPr sz="1000" dirty="0">
                <a:solidFill>
                  <a:srgbClr val="231F20"/>
                </a:solidFill>
                <a:cs typeface="Microsoft PhagsPa"/>
              </a:rPr>
              <a:t>® C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apab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ili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Mo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el,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apab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ili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Mo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elin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g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,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a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nd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CMM</a:t>
            </a:r>
            <a:r>
              <a:rPr lang="en-US"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g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is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ed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in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he 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.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S.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P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ent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&amp; T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rad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k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O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ffi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e.</a:t>
            </a:r>
            <a:endParaRPr sz="1000" dirty="0">
              <a:cs typeface="Microsoft PhagsPa"/>
            </a:endParaRPr>
          </a:p>
        </p:txBody>
      </p:sp>
      <p:sp>
        <p:nvSpPr>
          <p:cNvPr id="3" name="object 3"/>
          <p:cNvSpPr txBox="1"/>
          <p:nvPr/>
        </p:nvSpPr>
        <p:spPr>
          <a:xfrm rot="5400000">
            <a:off x="7094353" y="4662458"/>
            <a:ext cx="153888" cy="50292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7972"/>
            <a:r>
              <a:rPr sz="1000" baseline="26455" dirty="0">
                <a:solidFill>
                  <a:srgbClr val="231F20"/>
                </a:solidFill>
                <a:cs typeface="Arial"/>
              </a:rPr>
              <a:t>SM</a:t>
            </a:r>
            <a:r>
              <a:rPr sz="1000" spc="-52" baseline="26455" dirty="0">
                <a:solidFill>
                  <a:srgbClr val="231F20"/>
                </a:solidFill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SCAMPI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is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a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se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vi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k</a:t>
            </a:r>
            <a:r>
              <a:rPr lang="en-ZA" sz="1000" dirty="0">
                <a:solidFill>
                  <a:srgbClr val="231F20"/>
                </a:solidFill>
                <a:cs typeface="Microsoft PhagsPa"/>
              </a:rPr>
              <a:t> 	                 </a:t>
            </a:r>
            <a:r>
              <a:rPr lang="zh-CN" altLang="en-US" sz="700" dirty="0">
                <a:solidFill>
                  <a:srgbClr val="231F20"/>
                </a:solidFill>
                <a:cs typeface="Microsoft PhagsPa"/>
              </a:rPr>
              <a:t>注意事宜：本证书有效期三年，在证书到期前</a:t>
            </a:r>
            <a:r>
              <a:rPr lang="en-US" altLang="zh-CN" sz="700" dirty="0">
                <a:solidFill>
                  <a:srgbClr val="231F20"/>
                </a:solidFill>
                <a:cs typeface="Microsoft PhagsPa"/>
              </a:rPr>
              <a:t>6</a:t>
            </a:r>
            <a:r>
              <a:rPr lang="zh-CN" altLang="en-US" sz="700" dirty="0">
                <a:solidFill>
                  <a:srgbClr val="231F20"/>
                </a:solidFill>
                <a:cs typeface="Microsoft PhagsPa"/>
              </a:rPr>
              <a:t>个月应准备复审</a:t>
            </a:r>
            <a:endParaRPr lang="en-ZA" sz="700" spc="-7" dirty="0">
              <a:solidFill>
                <a:srgbClr val="231F20"/>
              </a:solidFill>
              <a:cs typeface="Microsoft PhagsPa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71" y="5345260"/>
            <a:ext cx="3502529" cy="947590"/>
          </a:xfrm>
          <a:prstGeom prst="rect">
            <a:avLst/>
          </a:prstGeom>
        </p:spPr>
      </p:pic>
      <p:graphicFrame>
        <p:nvGraphicFramePr>
          <p:cNvPr id="71" name="Table 70"/>
          <p:cNvGraphicFramePr>
            <a:graphicFrameLocks noGrp="1"/>
          </p:cNvGraphicFramePr>
          <p:nvPr/>
        </p:nvGraphicFramePr>
        <p:xfrm>
          <a:off x="1081292" y="1438922"/>
          <a:ext cx="8607011" cy="515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7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59749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r>
                        <a:rPr lang="en-ZA" sz="24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CMMI® Benchmark Appraisal</a:t>
                      </a: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against the </a:t>
                      </a: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L="0" marR="825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CMMI® Development V2.0 (CMMI-DEV) without SAM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bk object 16"/>
          <p:cNvSpPr/>
          <p:nvPr/>
        </p:nvSpPr>
        <p:spPr>
          <a:xfrm flipV="1">
            <a:off x="6353342" y="5593415"/>
            <a:ext cx="1927897" cy="45719"/>
          </a:xfrm>
          <a:custGeom>
            <a:avLst/>
            <a:gdLst/>
            <a:ahLst/>
            <a:cxnLst/>
            <a:rect l="l" t="t" r="r" b="b"/>
            <a:pathLst>
              <a:path w="2026285">
                <a:moveTo>
                  <a:pt x="0" y="0"/>
                </a:moveTo>
                <a:lnTo>
                  <a:pt x="2026079" y="0"/>
                </a:lnTo>
              </a:path>
            </a:pathLst>
          </a:custGeom>
          <a:ln w="90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2546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6373451"/>
            <a:ext cx="3297600" cy="371997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041900" y="5457713"/>
          <a:ext cx="4607348" cy="1140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7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0958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1600" dirty="0">
                        <a:solidFill>
                          <a:schemeClr val="lt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79ABC3-5F4E-41B4-BF14-E7C6A7DBC9E4}"/>
              </a:ext>
            </a:extLst>
          </p:cNvPr>
          <p:cNvSpPr/>
          <p:nvPr/>
        </p:nvSpPr>
        <p:spPr>
          <a:xfrm>
            <a:off x="546100" y="442330"/>
            <a:ext cx="9677400" cy="6649876"/>
          </a:xfrm>
          <a:prstGeom prst="roundRect">
            <a:avLst>
              <a:gd name="adj" fmla="val 5303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ECC8E1A4-DACD-46E5-B3A8-3D99FE60E3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37647" y="4791993"/>
          <a:ext cx="25336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6" imgW="2546220" imgH="336665" progId="Excel.SheetMacroEnabled.12">
                  <p:link updateAutomatic="1"/>
                </p:oleObj>
              </mc:Choice>
              <mc:Fallback>
                <p:oleObj name="Macro-Enabled Worksheet" r:id="rId6" imgW="2546220" imgH="336665" progId="Excel.SheetMacroEnabled.12">
                  <p:link updateAutomatic="1"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ECC8E1A4-DACD-46E5-B3A8-3D99FE60E3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37647" y="4791993"/>
                        <a:ext cx="253365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998D737-2470-466C-A00A-4F41B5A3BF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858282"/>
              </p:ext>
            </p:extLst>
          </p:nvPr>
        </p:nvGraphicFramePr>
        <p:xfrm>
          <a:off x="1943082" y="3561889"/>
          <a:ext cx="69024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8" imgW="6902580" imgH="336665" progId="Excel.SheetMacroEnabled.12">
                  <p:link updateAutomatic="1"/>
                </p:oleObj>
              </mc:Choice>
              <mc:Fallback>
                <p:oleObj name="Macro-Enabled Worksheet" r:id="rId8" imgW="6902580" imgH="336665" progId="Excel.SheetMacroEnabled.12">
                  <p:link updateAutomatic="1"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3998D737-2470-466C-A00A-4F41B5A3BF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43082" y="3561889"/>
                        <a:ext cx="69024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A8B2CB21-1644-4E2B-ADF6-6DE333311E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67030" y="5899201"/>
          <a:ext cx="38163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10" imgW="3816428" imgH="908165" progId="Excel.SheetMacroEnabled.12">
                  <p:link updateAutomatic="1"/>
                </p:oleObj>
              </mc:Choice>
              <mc:Fallback>
                <p:oleObj name="Macro-Enabled Worksheet" r:id="rId10" imgW="3816428" imgH="908165" progId="Excel.SheetMacroEnabled.12">
                  <p:link updateAutomatic="1"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A8B2CB21-1644-4E2B-ADF6-6DE333311E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67030" y="5899201"/>
                        <a:ext cx="3816350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2BCC8715-1259-49D1-9C80-B137EDDE0B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561661"/>
              </p:ext>
            </p:extLst>
          </p:nvPr>
        </p:nvGraphicFramePr>
        <p:xfrm>
          <a:off x="3741232" y="4878677"/>
          <a:ext cx="3117850" cy="257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12" imgW="3117669" imgH="247719" progId="Excel.SheetMacroEnabled.12">
                  <p:link updateAutomatic="1"/>
                </p:oleObj>
              </mc:Choice>
              <mc:Fallback>
                <p:oleObj name="Macro-Enabled Worksheet" r:id="rId12" imgW="3117669" imgH="247719" progId="Excel.SheetMacroEnabled.12">
                  <p:link updateAutomatic="1"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2BCC8715-1259-49D1-9C80-B137EDDE0B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41232" y="4878677"/>
                        <a:ext cx="3117850" cy="2577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19" descr="A picture containing sitting&#10;&#10;Description automatically generated">
            <a:extLst>
              <a:ext uri="{FF2B5EF4-FFF2-40B4-BE49-F238E27FC236}">
                <a16:creationId xmlns:a16="http://schemas.microsoft.com/office/drawing/2014/main" id="{5F65ABCE-EF2F-47AD-9772-4A796DE499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724" y="4990347"/>
            <a:ext cx="1594684" cy="996154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A94E6B8-41B2-425D-B6C8-A4B5B1D35E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592037"/>
              </p:ext>
            </p:extLst>
          </p:nvPr>
        </p:nvGraphicFramePr>
        <p:xfrm>
          <a:off x="1933572" y="2341502"/>
          <a:ext cx="69024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15" imgW="6902580" imgH="304661" progId="Excel.SheetMacroEnabled.12">
                  <p:link updateAutomatic="1"/>
                </p:oleObj>
              </mc:Choice>
              <mc:Fallback>
                <p:oleObj name="Macro-Enabled Worksheet" r:id="rId15" imgW="6902580" imgH="30466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33572" y="2341502"/>
                        <a:ext cx="690245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C138D35-4CC4-4B05-BA00-378FB04737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358878"/>
              </p:ext>
            </p:extLst>
          </p:nvPr>
        </p:nvGraphicFramePr>
        <p:xfrm>
          <a:off x="1895475" y="2929559"/>
          <a:ext cx="69024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17" imgW="6902580" imgH="311312" progId="Excel.SheetMacroEnabled.12">
                  <p:link updateAutomatic="1"/>
                </p:oleObj>
              </mc:Choice>
              <mc:Fallback>
                <p:oleObj name="Macro-Enabled Worksheet" r:id="rId17" imgW="6902580" imgH="31131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895475" y="2929559"/>
                        <a:ext cx="690245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A close up of ware&#10;&#10;Description automatically generated">
            <a:extLst>
              <a:ext uri="{FF2B5EF4-FFF2-40B4-BE49-F238E27FC236}">
                <a16:creationId xmlns:a16="http://schemas.microsoft.com/office/drawing/2014/main" id="{C91F64D8-352C-48E9-B9A6-DEB1BA226E7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381" y="2534123"/>
            <a:ext cx="1608779" cy="161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7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13751AC33344AB32CFD2920EFE649" ma:contentTypeVersion="11" ma:contentTypeDescription="Create a new document." ma:contentTypeScope="" ma:versionID="683516f7d70434a0e4dbd6c476be8d5b">
  <xsd:schema xmlns:xsd="http://www.w3.org/2001/XMLSchema" xmlns:xs="http://www.w3.org/2001/XMLSchema" xmlns:p="http://schemas.microsoft.com/office/2006/metadata/properties" xmlns:ns2="72e3a154-4955-46c3-9573-e9dec3e1f195" xmlns:ns3="ec500478-62e0-46fc-87f1-cfa988e486b4" targetNamespace="http://schemas.microsoft.com/office/2006/metadata/properties" ma:root="true" ma:fieldsID="cf4a15c6a1eec5dbba94230cc6a50510" ns2:_="" ns3:_="">
    <xsd:import namespace="72e3a154-4955-46c3-9573-e9dec3e1f195"/>
    <xsd:import namespace="ec500478-62e0-46fc-87f1-cfa988e486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e3a154-4955-46c3-9573-e9dec3e1f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00478-62e0-46fc-87f1-cfa988e48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FEE0E7-65B5-4841-9A79-244D5C37375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2e3a154-4955-46c3-9573-e9dec3e1f195"/>
    <ds:schemaRef ds:uri="http://schemas.microsoft.com/office/2006/documentManagement/types"/>
    <ds:schemaRef ds:uri="http://schemas.microsoft.com/office/infopath/2007/PartnerControls"/>
    <ds:schemaRef ds:uri="ec500478-62e0-46fc-87f1-cfa988e486b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63DDE5B-9594-4FF4-BA45-732F4D906A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44EAD7-175C-4A36-BA39-6576B06D24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e3a154-4955-46c3-9573-e9dec3e1f195"/>
    <ds:schemaRef ds:uri="ec500478-62e0-46fc-87f1-cfa988e48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</TotalTime>
  <Words>158</Words>
  <Application>Microsoft Office PowerPoint</Application>
  <PresentationFormat>Custom</PresentationFormat>
  <Paragraphs>28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Links</vt:lpstr>
      </vt:variant>
      <vt:variant>
        <vt:i4>12</vt:i4>
      </vt:variant>
      <vt:variant>
        <vt:lpstr>Slide Titles</vt:lpstr>
      </vt:variant>
      <vt:variant>
        <vt:i4>2</vt:i4>
      </vt:variant>
    </vt:vector>
  </HeadingPairs>
  <TitlesOfParts>
    <vt:vector size="16" baseType="lpstr">
      <vt:lpstr>Calibri</vt:lpstr>
      <vt:lpstr>Office Theme</vt:lpstr>
      <vt:lpstr>G:\2021-04-12to04-16 (A5) C53517 SoftMARS\00_Data_Reference.xlsm!pptxCertificate!R9C7:R9C8</vt:lpstr>
      <vt:lpstr>G:\2021-04-12to04-16 (A5) C53517 SoftMARS\00_Data_Reference.xlsm!pptxCertificate!R2C2:R3C9</vt:lpstr>
      <vt:lpstr>G:\2021-04-12to04-16 (A5) C53517 SoftMARS\00_Data_Reference.xlsm!pptxCertificate!R4C2:R5C9</vt:lpstr>
      <vt:lpstr>G:\2021-04-12to04-16 (A5) C53517 SoftMARS\00_Data_Reference.xlsm!pptxCertificate!R7C2:R7C9</vt:lpstr>
      <vt:lpstr>G:\2021-04-12to04-16 (A5) C53517 SoftMARS\00_Data_Reference.xlsm!pptxCertificate!R13C7:R15C9</vt:lpstr>
      <vt:lpstr>G:\2021-04-12to04-16 (A5) C53517 SoftMARS\00_Data_Reference.xlsm!pptxCertificate!R11C6:R11C8</vt:lpstr>
      <vt:lpstr>file:///G:\2021-04-12to04-16 (A5) C53517 SoftMARS\00_Data_Reference.xlsm!pptxCertificate!R9C7:R9C8</vt:lpstr>
      <vt:lpstr>file:///G:\2021-04-12to04-16 (A5) C53517 SoftMARS\00_Data_Reference.xlsm!pptxCertificate!R7C2:R7C9</vt:lpstr>
      <vt:lpstr>file:///G:\2021-04-12to04-16 (A5) C53517 SoftMARS\00_Data_Reference.xlsm!pptxCertificate!R13C7:R15C9</vt:lpstr>
      <vt:lpstr>file:///G:\2021-04-12to04-16 (A5) C53517 SoftMARS\00_Data_Reference.xlsm!pptxCertificate!R11C6:R11C8</vt:lpstr>
      <vt:lpstr>G:\2021-04-12to04-16 (A5) C53517 SoftMARS\00_Data_Reference.xlsm!pptxCertificate!R2C2:R2C9</vt:lpstr>
      <vt:lpstr>G:\2021-04-12to04-16 (A5) C53517 SoftMARS\00_Data_Reference.xlsm!pptxCertificate!R4C2:R4C9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07 - Dummy - Certificate Chinese</dc:title>
  <dc:creator>Pieter</dc:creator>
  <cp:lastModifiedBy>Pieter van Zyl</cp:lastModifiedBy>
  <cp:revision>103</cp:revision>
  <cp:lastPrinted>2017-07-31T10:32:34Z</cp:lastPrinted>
  <dcterms:created xsi:type="dcterms:W3CDTF">2014-06-04T13:42:15Z</dcterms:created>
  <dcterms:modified xsi:type="dcterms:W3CDTF">2021-03-28T09:07:59Z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2014-06-04T00:00:00Z</vt:filetime>
  </property>
  <property fmtid="{D5CDD505-2E9C-101B-9397-08002B2CF9AE}" pid="3" name="LastSaved">
    <vt:filetime>2014-06-04T00:00:00Z</vt:filetime>
  </property>
  <property fmtid="{D5CDD505-2E9C-101B-9397-08002B2CF9AE}" pid="4" name="ContentTypeId">
    <vt:lpwstr>0x0101001F513751AC33344AB32CFD2920EFE649</vt:lpwstr>
  </property>
  <property fmtid="{D5CDD505-2E9C-101B-9397-08002B2CF9AE}" pid="5" name="_dlc_DocIdItemGuid">
    <vt:lpwstr>aeef7d35-09c2-4b14-80ba-1d671147de2c</vt:lpwstr>
  </property>
</Properties>
</file>