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6"/>
  </p:notesMasterIdLst>
  <p:handoutMasterIdLst>
    <p:handoutMasterId r:id="rId57"/>
  </p:handoutMasterIdLst>
  <p:sldIdLst>
    <p:sldId id="256" r:id="rId5"/>
    <p:sldId id="1496" r:id="rId6"/>
    <p:sldId id="911" r:id="rId7"/>
    <p:sldId id="270" r:id="rId8"/>
    <p:sldId id="928" r:id="rId9"/>
    <p:sldId id="913" r:id="rId10"/>
    <p:sldId id="1497" r:id="rId11"/>
    <p:sldId id="310" r:id="rId12"/>
    <p:sldId id="274" r:id="rId13"/>
    <p:sldId id="914" r:id="rId14"/>
    <p:sldId id="930" r:id="rId15"/>
    <p:sldId id="1506" r:id="rId16"/>
    <p:sldId id="1507" r:id="rId17"/>
    <p:sldId id="912" r:id="rId18"/>
    <p:sldId id="1498" r:id="rId19"/>
    <p:sldId id="909" r:id="rId20"/>
    <p:sldId id="1514" r:id="rId21"/>
    <p:sldId id="1515" r:id="rId22"/>
    <p:sldId id="1516" r:id="rId23"/>
    <p:sldId id="1517" r:id="rId24"/>
    <p:sldId id="1518" r:id="rId25"/>
    <p:sldId id="1519" r:id="rId26"/>
    <p:sldId id="1520" r:id="rId27"/>
    <p:sldId id="1477" r:id="rId28"/>
    <p:sldId id="1521" r:id="rId29"/>
    <p:sldId id="1522" r:id="rId30"/>
    <p:sldId id="1523" r:id="rId31"/>
    <p:sldId id="1524" r:id="rId32"/>
    <p:sldId id="1525" r:id="rId33"/>
    <p:sldId id="1526" r:id="rId34"/>
    <p:sldId id="1478" r:id="rId35"/>
    <p:sldId id="1527" r:id="rId36"/>
    <p:sldId id="1528" r:id="rId37"/>
    <p:sldId id="1529" r:id="rId38"/>
    <p:sldId id="1530" r:id="rId39"/>
    <p:sldId id="1531" r:id="rId40"/>
    <p:sldId id="1532" r:id="rId41"/>
    <p:sldId id="910" r:id="rId42"/>
    <p:sldId id="919" r:id="rId43"/>
    <p:sldId id="1474" r:id="rId44"/>
    <p:sldId id="360" r:id="rId45"/>
    <p:sldId id="1501" r:id="rId46"/>
    <p:sldId id="1504" r:id="rId47"/>
    <p:sldId id="1500" r:id="rId48"/>
    <p:sldId id="1505" r:id="rId49"/>
    <p:sldId id="1503" r:id="rId50"/>
    <p:sldId id="1510" r:id="rId51"/>
    <p:sldId id="1475" r:id="rId52"/>
    <p:sldId id="989" r:id="rId53"/>
    <p:sldId id="1509" r:id="rId54"/>
    <p:sldId id="151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1632" autoAdjust="0"/>
  </p:normalViewPr>
  <p:slideViewPr>
    <p:cSldViewPr snapToGrid="0">
      <p:cViewPr varScale="1">
        <p:scale>
          <a:sx n="104" d="100"/>
          <a:sy n="104" d="100"/>
        </p:scale>
        <p:origin x="858" y="10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1/18/2021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39</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4</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2-20to02-26%20(A5)%20C54321%20ShortName\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2-20to02-26%20(A5)%20C54321%20ShortName\00_Data_Reference.xlsm!pptxCover!R21C2" TargetMode="External"/><Relationship Id="rId5" Type="http://schemas.openxmlformats.org/officeDocument/2006/relationships/image" Target="../media/image5.emf"/><Relationship Id="rId4" Type="http://schemas.openxmlformats.org/officeDocument/2006/relationships/oleObject" Target="file:///S:\2021-02-20to02-26%20(A5)%20C54321%20ShortName\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R63C2:R70C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R72C2:R94C1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file:///S:\2021-02-20to02-26%20(A5)%20C54321%20ShortName\00_Data_Reference.xlsm!Standard3!R1C1:R7C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S:\2021-02-20to02-26%20(A5)%20C54321%20ShortName\00_Data_Reference.xlsm!Standard3!R11C1:R17C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OULC!R2C2:R41C2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4.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2!R2C2:R11C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oleObject" Target="file:///S:\2021-02-20to02-26%20(A5)%20C54321%20ShortName\00_Data_Reference.xlsm!Standard2!R14C8:R28C10"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file:///S:\2021-02-20to02-26%20(A5)%20C54321%20ShortName\00_Data_Reference.xlsm!Standard2!R30C8:R35C1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file:///S:\2021-02-20to02-26%20(A5)%20C54321%20ShortName\00_Data_Reference.xlsm!pptxCover!R24C2:R31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5.emf"/><Relationship Id="rId5" Type="http://schemas.openxmlformats.org/officeDocument/2006/relationships/oleObject" Target="file:///S:\2021-02-20to02-26%20(A5)%20C54321%20ShortName\00_Data_Reference.xlsm!pptxCover!R22C7" TargetMode="External"/><Relationship Id="rId4" Type="http://schemas.openxmlformats.org/officeDocument/2006/relationships/hyperlink" Target="http://www.sei.cmu.edu/library/assets/idealmodel.pdf" TargetMode="External"/></Relationships>
</file>

<file path=ppt/slides/_rels/slide5.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DemixTech/CMMITools" TargetMode="External"/><Relationship Id="rId2" Type="http://schemas.openxmlformats.org/officeDocument/2006/relationships/hyperlink" Target="https://github.com/DemixTech/CMMITools/blob/main/LICENSE" TargetMode="External"/><Relationship Id="rId1" Type="http://schemas.openxmlformats.org/officeDocument/2006/relationships/slideLayout" Target="../slideLayouts/slideLayout2.xml"/><Relationship Id="rId4" Type="http://schemas.openxmlformats.org/officeDocument/2006/relationships/hyperlink" Target="http://www.demix.org/" TargetMode="External"/></Relationships>
</file>

<file path=ppt/slides/_rels/slide6.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R20C1:R23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2!R49C2:R66C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3" Type="http://schemas.openxmlformats.org/officeDocument/2006/relationships/oleObject" Target="file:///S:\2021-02-20to02-26%20(A5)%20C54321%20ShortName\00_Data_Reference.xlsm!Standard!R38C2:R60C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969283223"/>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433341476"/>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740515421"/>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3" name="Object 2">
            <a:extLst>
              <a:ext uri="{FF2B5EF4-FFF2-40B4-BE49-F238E27FC236}">
                <a16:creationId xmlns:a16="http://schemas.microsoft.com/office/drawing/2014/main" id="{3400BB3F-81BE-4969-9D0A-E53E08BF67AA}"/>
              </a:ext>
            </a:extLst>
          </p:cNvPr>
          <p:cNvGraphicFramePr>
            <a:graphicFrameLocks noChangeAspect="1"/>
          </p:cNvGraphicFramePr>
          <p:nvPr>
            <p:extLst>
              <p:ext uri="{D42A27DB-BD31-4B8C-83A1-F6EECF244321}">
                <p14:modId xmlns:p14="http://schemas.microsoft.com/office/powerpoint/2010/main" val="2569073858"/>
              </p:ext>
            </p:extLst>
          </p:nvPr>
        </p:nvGraphicFramePr>
        <p:xfrm>
          <a:off x="1128713" y="2133600"/>
          <a:ext cx="5842000" cy="2139950"/>
        </p:xfrm>
        <a:graphic>
          <a:graphicData uri="http://schemas.openxmlformats.org/presentationml/2006/ole">
            <mc:AlternateContent xmlns:mc="http://schemas.openxmlformats.org/markup-compatibility/2006">
              <mc:Choice xmlns:v="urn:schemas-microsoft-com:vml" Requires="v">
                <p:oleObj name="Macro-Enabled Worksheet" r:id="rId3" imgW="5842207" imgH="2140112" progId="Excel.SheetMacroEnabled.12">
                  <p:link updateAutomatic="1"/>
                </p:oleObj>
              </mc:Choice>
              <mc:Fallback>
                <p:oleObj name="Macro-Enabled Worksheet" r:id="rId3" imgW="5842207" imgH="2140112" progId="Excel.SheetMacroEnabled.12">
                  <p:link updateAutomatic="1"/>
                  <p:pic>
                    <p:nvPicPr>
                      <p:cNvPr id="0" name=""/>
                      <p:cNvPicPr/>
                      <p:nvPr/>
                    </p:nvPicPr>
                    <p:blipFill>
                      <a:blip r:embed="rId4"/>
                      <a:stretch>
                        <a:fillRect/>
                      </a:stretch>
                    </p:blipFill>
                    <p:spPr>
                      <a:xfrm>
                        <a:off x="1128713" y="2133600"/>
                        <a:ext cx="5842000" cy="21399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899B7A05-E43E-41CB-A619-C73108A5A382}"/>
              </a:ext>
            </a:extLst>
          </p:cNvPr>
          <p:cNvGraphicFramePr>
            <a:graphicFrameLocks noChangeAspect="1"/>
          </p:cNvGraphicFramePr>
          <p:nvPr>
            <p:extLst>
              <p:ext uri="{D42A27DB-BD31-4B8C-83A1-F6EECF244321}">
                <p14:modId xmlns:p14="http://schemas.microsoft.com/office/powerpoint/2010/main" val="2708832949"/>
              </p:ext>
            </p:extLst>
          </p:nvPr>
        </p:nvGraphicFramePr>
        <p:xfrm>
          <a:off x="1055688" y="1985917"/>
          <a:ext cx="10784091" cy="2886166"/>
        </p:xfrm>
        <a:graphic>
          <a:graphicData uri="http://schemas.openxmlformats.org/presentationml/2006/ole">
            <mc:AlternateContent xmlns:mc="http://schemas.openxmlformats.org/markup-compatibility/2006">
              <mc:Choice xmlns:v="urn:schemas-microsoft-com:vml" Requires="v">
                <p:oleObj name="Macro-Enabled Worksheet" r:id="rId3" imgW="13938276" imgH="3740312" progId="Excel.SheetMacroEnabled.12">
                  <p:link updateAutomatic="1"/>
                </p:oleObj>
              </mc:Choice>
              <mc:Fallback>
                <p:oleObj name="Macro-Enabled Worksheet" r:id="rId3" imgW="13938276" imgH="3740312" progId="Excel.SheetMacroEnabled.12">
                  <p:link updateAutomatic="1"/>
                  <p:pic>
                    <p:nvPicPr>
                      <p:cNvPr id="0" name=""/>
                      <p:cNvPicPr/>
                      <p:nvPr/>
                    </p:nvPicPr>
                    <p:blipFill>
                      <a:blip r:embed="rId4"/>
                      <a:stretch>
                        <a:fillRect/>
                      </a:stretch>
                    </p:blipFill>
                    <p:spPr>
                      <a:xfrm>
                        <a:off x="1055688" y="1985917"/>
                        <a:ext cx="10784091" cy="2886166"/>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565AFD11-774E-49E5-8D71-3830411F1E06}"/>
              </a:ext>
            </a:extLst>
          </p:cNvPr>
          <p:cNvGraphicFramePr>
            <a:graphicFrameLocks noChangeAspect="1"/>
          </p:cNvGraphicFramePr>
          <p:nvPr>
            <p:extLst>
              <p:ext uri="{D42A27DB-BD31-4B8C-83A1-F6EECF244321}">
                <p14:modId xmlns:p14="http://schemas.microsoft.com/office/powerpoint/2010/main" val="1994675228"/>
              </p:ext>
            </p:extLst>
          </p:nvPr>
        </p:nvGraphicFramePr>
        <p:xfrm>
          <a:off x="1054100" y="2944813"/>
          <a:ext cx="8750300" cy="1598612"/>
        </p:xfrm>
        <a:graphic>
          <a:graphicData uri="http://schemas.openxmlformats.org/presentationml/2006/ole">
            <mc:AlternateContent xmlns:mc="http://schemas.openxmlformats.org/markup-compatibility/2006">
              <mc:Choice xmlns:v="urn:schemas-microsoft-com:vml" Requires="v">
                <p:oleObj name="Macro-Enabled Worksheet" r:id="rId2" imgW="11715931" imgH="2140112" progId="Excel.SheetMacroEnabled.12">
                  <p:link updateAutomatic="1"/>
                </p:oleObj>
              </mc:Choice>
              <mc:Fallback>
                <p:oleObj name="Macro-Enabled Worksheet" r:id="rId2" imgW="11715931" imgH="2140112" progId="Excel.SheetMacroEnabled.12">
                  <p:link updateAutomatic="1"/>
                  <p:pic>
                    <p:nvPicPr>
                      <p:cNvPr id="0" name=""/>
                      <p:cNvPicPr/>
                      <p:nvPr/>
                    </p:nvPicPr>
                    <p:blipFill>
                      <a:blip r:embed="rId3"/>
                      <a:stretch>
                        <a:fillRect/>
                      </a:stretch>
                    </p:blipFill>
                    <p:spPr>
                      <a:xfrm>
                        <a:off x="1054100" y="2944813"/>
                        <a:ext cx="8750300" cy="1598612"/>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1B6C4C93-E752-46A2-9157-E10C9F03FB1A}"/>
              </a:ext>
            </a:extLst>
          </p:cNvPr>
          <p:cNvGraphicFramePr>
            <a:graphicFrameLocks noChangeAspect="1"/>
          </p:cNvGraphicFramePr>
          <p:nvPr>
            <p:extLst>
              <p:ext uri="{D42A27DB-BD31-4B8C-83A1-F6EECF244321}">
                <p14:modId xmlns:p14="http://schemas.microsoft.com/office/powerpoint/2010/main" val="1377105243"/>
              </p:ext>
            </p:extLst>
          </p:nvPr>
        </p:nvGraphicFramePr>
        <p:xfrm>
          <a:off x="1052513" y="2060575"/>
          <a:ext cx="9844087" cy="2917825"/>
        </p:xfrm>
        <a:graphic>
          <a:graphicData uri="http://schemas.openxmlformats.org/presentationml/2006/ole">
            <mc:AlternateContent xmlns:mc="http://schemas.openxmlformats.org/markup-compatibility/2006">
              <mc:Choice xmlns:v="urn:schemas-microsoft-com:vml" Requires="v">
                <p:oleObj name="Macro-Enabled Worksheet" r:id="rId2" imgW="11715931" imgH="3473473" progId="Excel.SheetMacroEnabled.12">
                  <p:link updateAutomatic="1"/>
                </p:oleObj>
              </mc:Choice>
              <mc:Fallback>
                <p:oleObj name="Macro-Enabled Worksheet" r:id="rId2" imgW="11715931" imgH="3473473" progId="Excel.SheetMacroEnabled.12">
                  <p:link updateAutomatic="1"/>
                  <p:pic>
                    <p:nvPicPr>
                      <p:cNvPr id="0" name=""/>
                      <p:cNvPicPr/>
                      <p:nvPr/>
                    </p:nvPicPr>
                    <p:blipFill>
                      <a:blip r:embed="rId3"/>
                      <a:stretch>
                        <a:fillRect/>
                      </a:stretch>
                    </p:blipFill>
                    <p:spPr>
                      <a:xfrm>
                        <a:off x="1052513" y="2060575"/>
                        <a:ext cx="9844087" cy="2917825"/>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graphicFrame>
        <p:nvGraphicFramePr>
          <p:cNvPr id="7" name="Object 6">
            <a:extLst>
              <a:ext uri="{FF2B5EF4-FFF2-40B4-BE49-F238E27FC236}">
                <a16:creationId xmlns:a16="http://schemas.microsoft.com/office/drawing/2014/main" id="{DA9C5260-F92D-4DA2-B435-B279BD623BA2}"/>
              </a:ext>
            </a:extLst>
          </p:cNvPr>
          <p:cNvGraphicFramePr>
            <a:graphicFrameLocks noChangeAspect="1"/>
          </p:cNvGraphicFramePr>
          <p:nvPr>
            <p:extLst>
              <p:ext uri="{D42A27DB-BD31-4B8C-83A1-F6EECF244321}">
                <p14:modId xmlns:p14="http://schemas.microsoft.com/office/powerpoint/2010/main" val="3513539842"/>
              </p:ext>
            </p:extLst>
          </p:nvPr>
        </p:nvGraphicFramePr>
        <p:xfrm>
          <a:off x="1055688" y="1120718"/>
          <a:ext cx="6879622" cy="4616563"/>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1055688" y="1120718"/>
                        <a:ext cx="6879622" cy="4616563"/>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C936DFE3-4830-4249-AE8F-A614C0EEC566}"/>
              </a:ext>
            </a:extLst>
          </p:cNvPr>
          <p:cNvGraphicFramePr>
            <a:graphicFrameLocks noChangeAspect="1"/>
          </p:cNvGraphicFramePr>
          <p:nvPr>
            <p:extLst>
              <p:ext uri="{D42A27DB-BD31-4B8C-83A1-F6EECF244321}">
                <p14:modId xmlns:p14="http://schemas.microsoft.com/office/powerpoint/2010/main" val="1374259023"/>
              </p:ext>
            </p:extLst>
          </p:nvPr>
        </p:nvGraphicFramePr>
        <p:xfrm>
          <a:off x="1062038" y="2432050"/>
          <a:ext cx="8413750" cy="2406650"/>
        </p:xfrm>
        <a:graphic>
          <a:graphicData uri="http://schemas.openxmlformats.org/presentationml/2006/ole">
            <mc:AlternateContent xmlns:mc="http://schemas.openxmlformats.org/markup-compatibility/2006">
              <mc:Choice xmlns:v="urn:schemas-microsoft-com:vml" Requires="v">
                <p:oleObj name="Macro-Enabled Worksheet" r:id="rId3" imgW="8413724" imgH="2406535" progId="Excel.SheetMacroEnabled.12">
                  <p:link updateAutomatic="1"/>
                </p:oleObj>
              </mc:Choice>
              <mc:Fallback>
                <p:oleObj name="Macro-Enabled Worksheet" r:id="rId3" imgW="8413724" imgH="2406535" progId="Excel.SheetMacroEnabled.12">
                  <p:link updateAutomatic="1"/>
                  <p:pic>
                    <p:nvPicPr>
                      <p:cNvPr id="0" name=""/>
                      <p:cNvPicPr/>
                      <p:nvPr/>
                    </p:nvPicPr>
                    <p:blipFill>
                      <a:blip r:embed="rId4"/>
                      <a:stretch>
                        <a:fillRect/>
                      </a:stretch>
                    </p:blipFill>
                    <p:spPr>
                      <a:xfrm>
                        <a:off x="1062038" y="2432050"/>
                        <a:ext cx="8413750" cy="24066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40</a:t>
            </a:fld>
            <a:endParaRPr dirty="0"/>
          </a:p>
        </p:txBody>
      </p:sp>
    </p:spTree>
    <p:extLst>
      <p:ext uri="{BB962C8B-B14F-4D97-AF65-F5344CB8AC3E}">
        <p14:creationId xmlns:p14="http://schemas.microsoft.com/office/powerpoint/2010/main" val="378879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ABE3E955-55BD-4EC4-82B2-143FF12B8C28}"/>
              </a:ext>
            </a:extLst>
          </p:cNvPr>
          <p:cNvGraphicFramePr>
            <a:graphicFrameLocks noChangeAspect="1"/>
          </p:cNvGraphicFramePr>
          <p:nvPr>
            <p:extLst>
              <p:ext uri="{D42A27DB-BD31-4B8C-83A1-F6EECF244321}">
                <p14:modId xmlns:p14="http://schemas.microsoft.com/office/powerpoint/2010/main" val="566860340"/>
              </p:ext>
            </p:extLst>
          </p:nvPr>
        </p:nvGraphicFramePr>
        <p:xfrm>
          <a:off x="1055689" y="2379929"/>
          <a:ext cx="10298112" cy="2948182"/>
        </p:xfrm>
        <a:graphic>
          <a:graphicData uri="http://schemas.openxmlformats.org/presentationml/2006/ole">
            <mc:AlternateContent xmlns:mc="http://schemas.openxmlformats.org/markup-compatibility/2006">
              <mc:Choice xmlns:v="urn:schemas-microsoft-com:vml" Requires="v">
                <p:oleObj name="Macro-Enabled Worksheet" r:id="rId3" imgW="12852607" imgH="3702073" progId="Excel.SheetMacroEnabled.12">
                  <p:link updateAutomatic="1"/>
                </p:oleObj>
              </mc:Choice>
              <mc:Fallback>
                <p:oleObj name="Macro-Enabled Worksheet" r:id="rId3" imgW="12852607" imgH="3702073" progId="Excel.SheetMacroEnabled.12">
                  <p:link updateAutomatic="1"/>
                  <p:pic>
                    <p:nvPicPr>
                      <p:cNvPr id="0" name=""/>
                      <p:cNvPicPr/>
                      <p:nvPr/>
                    </p:nvPicPr>
                    <p:blipFill>
                      <a:blip r:embed="rId4"/>
                      <a:stretch>
                        <a:fillRect/>
                      </a:stretch>
                    </p:blipFill>
                    <p:spPr>
                      <a:xfrm>
                        <a:off x="1055689" y="2379929"/>
                        <a:ext cx="10298112" cy="2948182"/>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79A2B784-703A-45D7-84FD-9630DAF15BDE}"/>
              </a:ext>
            </a:extLst>
          </p:cNvPr>
          <p:cNvGraphicFramePr>
            <a:graphicFrameLocks noChangeAspect="1"/>
          </p:cNvGraphicFramePr>
          <p:nvPr>
            <p:extLst>
              <p:ext uri="{D42A27DB-BD31-4B8C-83A1-F6EECF244321}">
                <p14:modId xmlns:p14="http://schemas.microsoft.com/office/powerpoint/2010/main" val="2914435936"/>
              </p:ext>
            </p:extLst>
          </p:nvPr>
        </p:nvGraphicFramePr>
        <p:xfrm>
          <a:off x="1055688" y="2060575"/>
          <a:ext cx="9194800" cy="2940050"/>
        </p:xfrm>
        <a:graphic>
          <a:graphicData uri="http://schemas.openxmlformats.org/presentationml/2006/ole">
            <mc:AlternateContent xmlns:mc="http://schemas.openxmlformats.org/markup-compatibility/2006">
              <mc:Choice xmlns:v="urn:schemas-microsoft-com:vml" Requires="v">
                <p:oleObj name="Macro-Enabled Worksheet" r:id="rId2" imgW="9195007" imgH="2940212" progId="Excel.SheetMacroEnabled.12">
                  <p:link updateAutomatic="1"/>
                </p:oleObj>
              </mc:Choice>
              <mc:Fallback>
                <p:oleObj name="Macro-Enabled Worksheet" r:id="rId2" imgW="9195007" imgH="2940212" progId="Excel.SheetMacroEnabled.12">
                  <p:link updateAutomatic="1"/>
                  <p:pic>
                    <p:nvPicPr>
                      <p:cNvPr id="4" name="Object 3">
                        <a:extLst>
                          <a:ext uri="{FF2B5EF4-FFF2-40B4-BE49-F238E27FC236}">
                            <a16:creationId xmlns:a16="http://schemas.microsoft.com/office/drawing/2014/main" id="{79A2B784-703A-45D7-84FD-9630DAF15BDE}"/>
                          </a:ext>
                        </a:extLst>
                      </p:cNvPr>
                      <p:cNvPicPr/>
                      <p:nvPr/>
                    </p:nvPicPr>
                    <p:blipFill>
                      <a:blip r:embed="rId3"/>
                      <a:stretch>
                        <a:fillRect/>
                      </a:stretch>
                    </p:blipFill>
                    <p:spPr>
                      <a:xfrm>
                        <a:off x="1055688" y="2060575"/>
                        <a:ext cx="9194800" cy="29400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12EFE5AB-7212-48AB-BFB0-D754D681E7F9}"/>
              </a:ext>
            </a:extLst>
          </p:cNvPr>
          <p:cNvGraphicFramePr>
            <a:graphicFrameLocks noChangeAspect="1"/>
          </p:cNvGraphicFramePr>
          <p:nvPr>
            <p:extLst>
              <p:ext uri="{D42A27DB-BD31-4B8C-83A1-F6EECF244321}">
                <p14:modId xmlns:p14="http://schemas.microsoft.com/office/powerpoint/2010/main" val="729804127"/>
              </p:ext>
            </p:extLst>
          </p:nvPr>
        </p:nvGraphicFramePr>
        <p:xfrm>
          <a:off x="1055688" y="1562793"/>
          <a:ext cx="9194800" cy="4806950"/>
        </p:xfrm>
        <a:graphic>
          <a:graphicData uri="http://schemas.openxmlformats.org/presentationml/2006/ole">
            <mc:AlternateContent xmlns:mc="http://schemas.openxmlformats.org/markup-compatibility/2006">
              <mc:Choice xmlns:v="urn:schemas-microsoft-com:vml" Requires="v">
                <p:oleObj name="Macro-Enabled Worksheet" r:id="rId2" imgW="9195007" imgH="4806835" progId="Excel.SheetMacroEnabled.12">
                  <p:link updateAutomatic="1"/>
                </p:oleObj>
              </mc:Choice>
              <mc:Fallback>
                <p:oleObj name="Macro-Enabled Worksheet" r:id="rId2" imgW="9195007" imgH="4806835" progId="Excel.SheetMacroEnabled.12">
                  <p:link updateAutomatic="1"/>
                  <p:pic>
                    <p:nvPicPr>
                      <p:cNvPr id="0" name=""/>
                      <p:cNvPicPr/>
                      <p:nvPr/>
                    </p:nvPicPr>
                    <p:blipFill>
                      <a:blip r:embed="rId3"/>
                      <a:stretch>
                        <a:fillRect/>
                      </a:stretch>
                    </p:blipFill>
                    <p:spPr>
                      <a:xfrm>
                        <a:off x="1055688" y="1562793"/>
                        <a:ext cx="9194800" cy="480695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48</a:t>
            </a:fld>
            <a:endParaRPr dirty="0"/>
          </a:p>
        </p:txBody>
      </p:sp>
      <p:graphicFrame>
        <p:nvGraphicFramePr>
          <p:cNvPr id="7" name="Object 6">
            <a:extLst>
              <a:ext uri="{FF2B5EF4-FFF2-40B4-BE49-F238E27FC236}">
                <a16:creationId xmlns:a16="http://schemas.microsoft.com/office/drawing/2014/main" id="{73EACC03-E9FF-4AF1-8985-A859A5AA54C3}"/>
              </a:ext>
            </a:extLst>
          </p:cNvPr>
          <p:cNvGraphicFramePr>
            <a:graphicFrameLocks noChangeAspect="1"/>
          </p:cNvGraphicFramePr>
          <p:nvPr>
            <p:extLst>
              <p:ext uri="{D42A27DB-BD31-4B8C-83A1-F6EECF244321}">
                <p14:modId xmlns:p14="http://schemas.microsoft.com/office/powerpoint/2010/main" val="1862266471"/>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49</a:t>
            </a:fld>
            <a:endParaRPr dirty="0"/>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1924419169"/>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7280976B-555C-4E7B-81C5-322C13537261}"/>
              </a:ext>
            </a:extLst>
          </p:cNvPr>
          <p:cNvGraphicFramePr>
            <a:graphicFrameLocks noChangeAspect="1"/>
          </p:cNvGraphicFramePr>
          <p:nvPr>
            <p:extLst>
              <p:ext uri="{D42A27DB-BD31-4B8C-83A1-F6EECF244321}">
                <p14:modId xmlns:p14="http://schemas.microsoft.com/office/powerpoint/2010/main" val="2194880100"/>
              </p:ext>
            </p:extLst>
          </p:nvPr>
        </p:nvGraphicFramePr>
        <p:xfrm>
          <a:off x="977900" y="2062163"/>
          <a:ext cx="8413750" cy="2406650"/>
        </p:xfrm>
        <a:graphic>
          <a:graphicData uri="http://schemas.openxmlformats.org/presentationml/2006/ole">
            <mc:AlternateContent xmlns:mc="http://schemas.openxmlformats.org/markup-compatibility/2006">
              <mc:Choice xmlns:v="urn:schemas-microsoft-com:vml" Requires="v">
                <p:oleObj name="Macro-Enabled Worksheet" r:id="rId3" imgW="8413724" imgH="2406535" progId="Excel.SheetMacroEnabled.12">
                  <p:link updateAutomatic="1"/>
                </p:oleObj>
              </mc:Choice>
              <mc:Fallback>
                <p:oleObj name="Macro-Enabled Worksheet" r:id="rId3" imgW="8413724" imgH="2406535" progId="Excel.SheetMacroEnabled.12">
                  <p:link updateAutomatic="1"/>
                  <p:pic>
                    <p:nvPicPr>
                      <p:cNvPr id="0" name=""/>
                      <p:cNvPicPr/>
                      <p:nvPr/>
                    </p:nvPicPr>
                    <p:blipFill>
                      <a:blip r:embed="rId4"/>
                      <a:stretch>
                        <a:fillRect/>
                      </a:stretch>
                    </p:blipFill>
                    <p:spPr>
                      <a:xfrm>
                        <a:off x="977900" y="2062163"/>
                        <a:ext cx="8413750" cy="24066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C0AA920-65B2-4A04-86F7-1987534B8CB0}"/>
              </a:ext>
            </a:extLst>
          </p:cNvPr>
          <p:cNvPicPr>
            <a:picLocks noGrp="1" noChangeAspect="1"/>
          </p:cNvPicPr>
          <p:nvPr>
            <p:ph idx="1"/>
          </p:nvPr>
        </p:nvPicPr>
        <p:blipFill>
          <a:blip r:embed="rId2"/>
          <a:stretch>
            <a:fillRect/>
          </a:stretch>
        </p:blipFill>
        <p:spPr>
          <a:xfrm>
            <a:off x="1527048" y="905257"/>
            <a:ext cx="7926216" cy="5422392"/>
          </a:xfrm>
        </p:spPr>
      </p:pic>
    </p:spTree>
    <p:extLst>
      <p:ext uri="{BB962C8B-B14F-4D97-AF65-F5344CB8AC3E}">
        <p14:creationId xmlns:p14="http://schemas.microsoft.com/office/powerpoint/2010/main" val="1028804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ZA" sz="2000" dirty="0"/>
              <a:t>This pptx has embedded links to the Demix CMMI software tools. </a:t>
            </a:r>
          </a:p>
          <a:p>
            <a:r>
              <a:rPr lang="en-US" sz="2000" dirty="0"/>
              <a:t>License agreement </a:t>
            </a:r>
            <a:r>
              <a:rPr lang="en-US" sz="2000" dirty="0">
                <a:hlinkClick r:id="rId2"/>
              </a:rPr>
              <a:t>https://</a:t>
            </a:r>
            <a:r>
              <a:rPr lang="en-US" sz="2000" dirty="0" err="1">
                <a:hlinkClick r:id="rId2"/>
              </a:rPr>
              <a:t>github.com</a:t>
            </a:r>
            <a:r>
              <a:rPr lang="en-US" sz="2000" dirty="0">
                <a:hlinkClick r:id="rId2"/>
              </a:rPr>
              <a:t>/</a:t>
            </a:r>
            <a:r>
              <a:rPr lang="en-US" sz="2000" dirty="0" err="1">
                <a:hlinkClick r:id="rId2"/>
              </a:rPr>
              <a:t>DemixTech</a:t>
            </a:r>
            <a:r>
              <a:rPr lang="en-US" sz="2000" dirty="0">
                <a:hlinkClick r:id="rId2"/>
              </a:rPr>
              <a:t>/</a:t>
            </a:r>
            <a:r>
              <a:rPr lang="en-US" sz="2000" dirty="0" err="1">
                <a:hlinkClick r:id="rId2"/>
              </a:rPr>
              <a:t>CMMITools</a:t>
            </a:r>
            <a:r>
              <a:rPr lang="en-US" sz="2000" dirty="0">
                <a:hlinkClick r:id="rId2"/>
              </a:rPr>
              <a:t>/blob/main/LICENSE</a:t>
            </a:r>
            <a:r>
              <a:rPr lang="en-US" sz="2000" dirty="0"/>
              <a:t> </a:t>
            </a:r>
          </a:p>
          <a:p>
            <a:r>
              <a:rPr lang="en-US" sz="2000" dirty="0"/>
              <a:t>Lates releases of the Demix CMMI Tools </a:t>
            </a:r>
            <a:r>
              <a:rPr lang="en-US" sz="2000" dirty="0">
                <a:hlinkClick r:id="rId3"/>
              </a:rPr>
              <a:t>https://</a:t>
            </a:r>
            <a:r>
              <a:rPr lang="en-US" sz="2000" dirty="0" err="1">
                <a:hlinkClick r:id="rId3"/>
              </a:rPr>
              <a:t>github.com</a:t>
            </a:r>
            <a:r>
              <a:rPr lang="en-US" sz="2000" dirty="0">
                <a:hlinkClick r:id="rId3"/>
              </a:rPr>
              <a:t>/</a:t>
            </a:r>
            <a:r>
              <a:rPr lang="en-US" sz="2000" dirty="0" err="1">
                <a:hlinkClick r:id="rId3"/>
              </a:rPr>
              <a:t>DemixTech</a:t>
            </a:r>
            <a:r>
              <a:rPr lang="en-US" sz="2000" dirty="0">
                <a:hlinkClick r:id="rId3"/>
              </a:rPr>
              <a:t>/</a:t>
            </a:r>
            <a:r>
              <a:rPr lang="en-US" sz="2000" dirty="0" err="1">
                <a:hlinkClick r:id="rId3"/>
              </a:rPr>
              <a:t>CMMITools</a:t>
            </a:r>
            <a:r>
              <a:rPr lang="en-US" sz="2000" dirty="0"/>
              <a:t> </a:t>
            </a:r>
          </a:p>
          <a:p>
            <a:endParaRPr lang="en-US" sz="2000" dirty="0"/>
          </a:p>
          <a:p>
            <a:pPr marL="0" indent="0">
              <a:buNone/>
            </a:pPr>
            <a:r>
              <a:rPr lang="en-ZA" sz="2000" dirty="0" err="1">
                <a:hlinkClick r:id="rId4"/>
              </a:rPr>
              <a:t>www.demix.org</a:t>
            </a:r>
            <a:endParaRPr lang="en-ZA" sz="2000" dirty="0"/>
          </a:p>
          <a:p>
            <a:pPr marL="0" indent="0">
              <a:buNone/>
            </a:pPr>
            <a:r>
              <a:rPr lang="en-ZA" sz="2000" dirty="0"/>
              <a:t>Create | Evolve | Perfect</a:t>
            </a:r>
          </a:p>
          <a:p>
            <a:pPr marL="0" indent="0">
              <a:buNone/>
            </a:pPr>
            <a:r>
              <a:rPr lang="en-ZA" sz="2000" dirty="0"/>
              <a:t>Copyright © Demix 2020, 2021</a:t>
            </a:r>
          </a:p>
        </p:txBody>
      </p:sp>
    </p:spTree>
    <p:extLst>
      <p:ext uri="{BB962C8B-B14F-4D97-AF65-F5344CB8AC3E}">
        <p14:creationId xmlns:p14="http://schemas.microsoft.com/office/powerpoint/2010/main" val="315270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4" name="Object 3">
            <a:extLst>
              <a:ext uri="{FF2B5EF4-FFF2-40B4-BE49-F238E27FC236}">
                <a16:creationId xmlns:a16="http://schemas.microsoft.com/office/drawing/2014/main" id="{AA742E5B-E5BA-4005-BC92-8AE20BED6DBC}"/>
              </a:ext>
            </a:extLst>
          </p:cNvPr>
          <p:cNvGraphicFramePr>
            <a:graphicFrameLocks noChangeAspect="1"/>
          </p:cNvGraphicFramePr>
          <p:nvPr>
            <p:extLst>
              <p:ext uri="{D42A27DB-BD31-4B8C-83A1-F6EECF244321}">
                <p14:modId xmlns:p14="http://schemas.microsoft.com/office/powerpoint/2010/main" val="3852123727"/>
              </p:ext>
            </p:extLst>
          </p:nvPr>
        </p:nvGraphicFramePr>
        <p:xfrm>
          <a:off x="868363" y="2058988"/>
          <a:ext cx="8413750" cy="2470150"/>
        </p:xfrm>
        <a:graphic>
          <a:graphicData uri="http://schemas.openxmlformats.org/presentationml/2006/ole">
            <mc:AlternateContent xmlns:mc="http://schemas.openxmlformats.org/markup-compatibility/2006">
              <mc:Choice xmlns:v="urn:schemas-microsoft-com:vml" Requires="v">
                <p:oleObj name="Macro-Enabled Worksheet" r:id="rId3" imgW="8413724" imgH="2470127" progId="Excel.SheetMacroEnabled.12">
                  <p:link updateAutomatic="1"/>
                </p:oleObj>
              </mc:Choice>
              <mc:Fallback>
                <p:oleObj name="Macro-Enabled Worksheet" r:id="rId3" imgW="8413724" imgH="2470127" progId="Excel.SheetMacroEnabled.12">
                  <p:link updateAutomatic="1"/>
                  <p:pic>
                    <p:nvPicPr>
                      <p:cNvPr id="0" name=""/>
                      <p:cNvPicPr/>
                      <p:nvPr/>
                    </p:nvPicPr>
                    <p:blipFill>
                      <a:blip r:embed="rId4"/>
                      <a:stretch>
                        <a:fillRect/>
                      </a:stretch>
                    </p:blipFill>
                    <p:spPr>
                      <a:xfrm>
                        <a:off x="868363" y="2058988"/>
                        <a:ext cx="8413750" cy="24701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4" name="Object 3">
            <a:extLst>
              <a:ext uri="{FF2B5EF4-FFF2-40B4-BE49-F238E27FC236}">
                <a16:creationId xmlns:a16="http://schemas.microsoft.com/office/drawing/2014/main" id="{973B31E5-39BF-4A5B-8B5B-959C96E93304}"/>
              </a:ext>
            </a:extLst>
          </p:cNvPr>
          <p:cNvGraphicFramePr>
            <a:graphicFrameLocks noChangeAspect="1"/>
          </p:cNvGraphicFramePr>
          <p:nvPr>
            <p:extLst>
              <p:ext uri="{D42A27DB-BD31-4B8C-83A1-F6EECF244321}">
                <p14:modId xmlns:p14="http://schemas.microsoft.com/office/powerpoint/2010/main" val="3257274804"/>
              </p:ext>
            </p:extLst>
          </p:nvPr>
        </p:nvGraphicFramePr>
        <p:xfrm>
          <a:off x="1062038" y="2174875"/>
          <a:ext cx="8799512" cy="3198813"/>
        </p:xfrm>
        <a:graphic>
          <a:graphicData uri="http://schemas.openxmlformats.org/presentationml/2006/ole">
            <mc:AlternateContent xmlns:mc="http://schemas.openxmlformats.org/markup-compatibility/2006">
              <mc:Choice xmlns:v="urn:schemas-microsoft-com:vml" Requires="v">
                <p:oleObj name="Macro-Enabled Worksheet" r:id="rId3" imgW="10077476" imgH="3657600" progId="Excel.SheetMacroEnabled.12">
                  <p:link updateAutomatic="1"/>
                </p:oleObj>
              </mc:Choice>
              <mc:Fallback>
                <p:oleObj name="Macro-Enabled Worksheet" r:id="rId3" imgW="10077476" imgH="3657600" progId="Excel.SheetMacroEnabled.12">
                  <p:link updateAutomatic="1"/>
                  <p:pic>
                    <p:nvPicPr>
                      <p:cNvPr id="0" name=""/>
                      <p:cNvPicPr/>
                      <p:nvPr/>
                    </p:nvPicPr>
                    <p:blipFill>
                      <a:blip r:embed="rId4"/>
                      <a:stretch>
                        <a:fillRect/>
                      </a:stretch>
                    </p:blipFill>
                    <p:spPr>
                      <a:xfrm>
                        <a:off x="1062038" y="2174875"/>
                        <a:ext cx="8799512" cy="3198813"/>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4" name="Object 3">
            <a:extLst>
              <a:ext uri="{FF2B5EF4-FFF2-40B4-BE49-F238E27FC236}">
                <a16:creationId xmlns:a16="http://schemas.microsoft.com/office/drawing/2014/main" id="{D4BD3011-B01E-44A4-96FE-739368EDF225}"/>
              </a:ext>
            </a:extLst>
          </p:cNvPr>
          <p:cNvGraphicFramePr>
            <a:graphicFrameLocks noChangeAspect="1"/>
          </p:cNvGraphicFramePr>
          <p:nvPr>
            <p:extLst>
              <p:ext uri="{D42A27DB-BD31-4B8C-83A1-F6EECF244321}">
                <p14:modId xmlns:p14="http://schemas.microsoft.com/office/powerpoint/2010/main" val="3768196239"/>
              </p:ext>
            </p:extLst>
          </p:nvPr>
        </p:nvGraphicFramePr>
        <p:xfrm>
          <a:off x="1778000" y="1493838"/>
          <a:ext cx="6965950" cy="4794250"/>
        </p:xfrm>
        <a:graphic>
          <a:graphicData uri="http://schemas.openxmlformats.org/presentationml/2006/ole">
            <mc:AlternateContent xmlns:mc="http://schemas.openxmlformats.org/markup-compatibility/2006">
              <mc:Choice xmlns:v="urn:schemas-microsoft-com:vml" Requires="v">
                <p:oleObj name="Macro-Enabled Worksheet" r:id="rId3" imgW="8699448" imgH="5988073" progId="Excel.SheetMacroEnabled.12">
                  <p:link updateAutomatic="1"/>
                </p:oleObj>
              </mc:Choice>
              <mc:Fallback>
                <p:oleObj name="Macro-Enabled Worksheet" r:id="rId3" imgW="8699448" imgH="5988073" progId="Excel.SheetMacroEnabled.12">
                  <p:link updateAutomatic="1"/>
                  <p:pic>
                    <p:nvPicPr>
                      <p:cNvPr id="0" name=""/>
                      <p:cNvPicPr/>
                      <p:nvPr/>
                    </p:nvPicPr>
                    <p:blipFill>
                      <a:blip r:embed="rId4"/>
                      <a:stretch>
                        <a:fillRect/>
                      </a:stretch>
                    </p:blipFill>
                    <p:spPr>
                      <a:xfrm>
                        <a:off x="1778000" y="1493838"/>
                        <a:ext cx="6965950" cy="47942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1E25CEF8-A16B-4FD9-8A3A-234F9C853B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434</TotalTime>
  <Words>5779</Words>
  <Application>Microsoft Office PowerPoint</Application>
  <PresentationFormat>Widescreen</PresentationFormat>
  <Paragraphs>285</Paragraphs>
  <Slides>51</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18</vt:i4>
      </vt:variant>
      <vt:variant>
        <vt:lpstr>Slide Titles</vt:lpstr>
      </vt:variant>
      <vt:variant>
        <vt:i4>51</vt:i4>
      </vt:variant>
    </vt:vector>
  </HeadingPairs>
  <TitlesOfParts>
    <vt:vector size="74" baseType="lpstr">
      <vt:lpstr>宋体</vt:lpstr>
      <vt:lpstr>Arial</vt:lpstr>
      <vt:lpstr>Calibri</vt:lpstr>
      <vt:lpstr>Calibri Light</vt:lpstr>
      <vt:lpstr>Office Theme</vt:lpstr>
      <vt:lpstr>S:\2021-02-20to02-26 (A5) C54321 ShortName\00_Data_Reference.xlsm!pptxCover!R4C2:R12C2</vt:lpstr>
      <vt:lpstr>S:\2021-02-20to02-26 (A5) C54321 ShortName\00_Data_Reference.xlsm!pptxCover!R15C2:R17C2</vt:lpstr>
      <vt:lpstr>S:\2021-02-20to02-26 (A5) C54321 ShortName\00_Data_Reference.xlsm!pptxCover!R21C2</vt:lpstr>
      <vt:lpstr>S:\2021-02-20to02-26 (A5) C54321 ShortName\00_Data_Reference.xlsm!Standard!R1C1:R7C2</vt:lpstr>
      <vt:lpstr>S:\2021-02-20to02-26 (A5) C54321 ShortName\00_Data_Reference.xlsm!Standard!R9C1:R17C2</vt:lpstr>
      <vt:lpstr>S:\2021-02-20to02-26 (A5) C54321 ShortName\00_Data_Reference.xlsm!Standard!R20C1:R23C2</vt:lpstr>
      <vt:lpstr>S:\2021-02-20to02-26 (A5) C54321 ShortName\00_Data_Reference.xlsm!Standard2!R49C2:R66C4</vt:lpstr>
      <vt:lpstr>S:\2021-02-20to02-26 (A5) C54321 ShortName\00_Data_Reference.xlsm!Standard!R38C2:R60C8</vt:lpstr>
      <vt:lpstr>S:\2021-02-20to02-26 (A5) C54321 ShortName\00_Data_Reference.xlsm!Standard!R63C2:R70C2</vt:lpstr>
      <vt:lpstr>S:\2021-02-20to02-26 (A5) C54321 ShortName\00_Data_Reference.xlsm!Standard!R72C2:R94C19</vt:lpstr>
      <vt:lpstr>S:\2021-02-20to02-26 (A5) C54321 ShortName\00_Data_Reference.xlsm!Standard3!R1C1:R7C5</vt:lpstr>
      <vt:lpstr>S:\2021-02-20to02-26 (A5) C54321 ShortName\00_Data_Reference.xlsm!Standard3!R11C1:R17C5</vt:lpstr>
      <vt:lpstr>S:\2021-02-20to02-26 (A5) C54321 ShortName\00_Data_Reference.xlsm!OULC!R2C2:R41C22</vt:lpstr>
      <vt:lpstr>S:\2021-02-20to02-26 (A5) C54321 ShortName\00_Data_Reference.xlsm!Standard2!R2C2:R11C5</vt:lpstr>
      <vt:lpstr>S:\2021-02-20to02-26 (A5) C54321 ShortName\00_Data_Reference.xlsm!Standard2!R14C8:R28C10</vt:lpstr>
      <vt:lpstr>S:\2021-02-20to02-26 (A5) C54321 ShortName\00_Data_Reference.xlsm!Standard2!R30C8:R35C10</vt:lpstr>
      <vt:lpstr>S:\2021-02-20to02-26 (A5) C54321 ShortName\00_Data_Reference.xlsm!pptxCover!R24C2:R31C4</vt:lpstr>
      <vt:lpstr>S:\2021-02-20to02-26 (A5) C54321 ShortName\00_Data_Reference.xlsm!pptxCover!R22C7</vt:lpstr>
      <vt:lpstr>PowerPoint Presentation</vt:lpstr>
      <vt:lpstr>PowerPoint Presentation</vt:lpstr>
      <vt:lpstr>Appraisal Overview</vt:lpstr>
      <vt:lpstr>Appraisal Overview</vt:lpstr>
      <vt:lpstr>Appraisal Overview</vt:lpstr>
      <vt:lpstr>Business and Appraisal Objectives</vt:lpstr>
      <vt:lpstr>Appraisal Principles</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33</cp:revision>
  <cp:lastPrinted>2020-11-23T18:22:15Z</cp:lastPrinted>
  <dcterms:created xsi:type="dcterms:W3CDTF">2020-11-22T06:57:57Z</dcterms:created>
  <dcterms:modified xsi:type="dcterms:W3CDTF">2021-01-18T19:39:28Z</dcterms:modified>
</cp:coreProperties>
</file>