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1544" r:id="rId6"/>
    <p:sldId id="493" r:id="rId7"/>
    <p:sldId id="1547" r:id="rId8"/>
    <p:sldId id="1549" r:id="rId9"/>
    <p:sldId id="270" r:id="rId10"/>
    <p:sldId id="928" r:id="rId11"/>
    <p:sldId id="913" r:id="rId12"/>
    <p:sldId id="1550" r:id="rId13"/>
    <p:sldId id="1551" r:id="rId14"/>
    <p:sldId id="310" r:id="rId15"/>
    <p:sldId id="1513" r:id="rId16"/>
    <p:sldId id="914" r:id="rId17"/>
    <p:sldId id="915" r:id="rId18"/>
    <p:sldId id="1506" r:id="rId19"/>
    <p:sldId id="1507" r:id="rId20"/>
    <p:sldId id="912" r:id="rId21"/>
    <p:sldId id="919" r:id="rId22"/>
    <p:sldId id="1552" r:id="rId23"/>
    <p:sldId id="924" r:id="rId24"/>
    <p:sldId id="1514" r:id="rId25"/>
    <p:sldId id="483" r:id="rId26"/>
    <p:sldId id="298" r:id="rId27"/>
    <p:sldId id="15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1/21/2022</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5815" y="4784449"/>
            <a:ext cx="5409535" cy="391525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Demix</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has LAs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65442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18</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23</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8</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11</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392117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2022.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X:\2021-04-12to04-16 (A5) C53517 SoftMARS\00_Data_Reference.xlsm!pptxCover!R4C2:R12C2" TargetMode="External"/><Relationship Id="rId7" Type="http://schemas.openxmlformats.org/officeDocument/2006/relationships/oleObject" Target="file:///X:\2021-04-12to04-16 (A5) C53517 SoftMARS\00_Data_Reference.xlsm!pptxCover!R19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X:\2021-04-12to04-16 (A5) C53517 SoftMARS\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5.emf"/><Relationship Id="rId4" Type="http://schemas.openxmlformats.org/officeDocument/2006/relationships/oleObject" Target="file:///X:\2021-04-12to04-16 (A5) C53517 SoftMARS\00_Data_Reference.xlsm!pptxLink1!R20C1:R31C2"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file:///X:\2021-04-12to04-16 (A5) C53517 SoftMARS\00_Data_Reference.xlsm!pptxLink3!R2C1:R24C9"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7.emf"/><Relationship Id="rId4" Type="http://schemas.openxmlformats.org/officeDocument/2006/relationships/oleObject" Target="file:///X:\2021-04-12to04-16 (A5) C53517 SoftMARS\00_Data_Reference.xlsm!pptxLink1!R6C1:R7C2"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file:///X:\2021-04-12to04-16 (A5) C53517 SoftMARS\00_Data_Reference.xlsm!pptxLink4!R10C1:R27C20" TargetMode="External"/></Relationships>
</file>

<file path=ppt/slides/_rels/slide15.xml.rels><?xml version="1.0" encoding="UTF-8" standalone="yes"?>
<Relationships xmlns="http://schemas.openxmlformats.org/package/2006/relationships"><Relationship Id="rId3" Type="http://schemas.openxmlformats.org/officeDocument/2006/relationships/oleObject" Target="file:///X:\2021-04-12to04-16 (A5) C53517 SoftMARS\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oleObject" Target="file:///X:\2021-04-12to04-16 (A5) C53517 SoftMARS\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notesSlide" Target="../notesSlides/notesSlide13.xml"/><Relationship Id="rId7" Type="http://schemas.openxmlformats.org/officeDocument/2006/relationships/oleObject" Target="file:///X:\2021-04-12to04-16 (A5) C53517 SoftMARS\00_Data_Reference.xlsm!pptxLink1!R8C4"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4.emf"/><Relationship Id="rId5" Type="http://schemas.openxmlformats.org/officeDocument/2006/relationships/image" Target="../media/image42.emf"/><Relationship Id="rId4" Type="http://schemas.openxmlformats.org/officeDocument/2006/relationships/oleObject" Target="file:///X:\2021-04-12to04-16 (A5) C53517 SoftMARS\00_Data_Reference.xlsm!OULC!R50C2:R89C2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oleObject" Target="file:///X:\2021-04-12to04-16 (A5) C53517 SoftMARS\00_Data_Reference.xlsm!pptxLink2!R6C1:R19C1"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oleObject" Target="file:///X:\2021-04-12to04-16 (A5) C53517 SoftMARS\00_Data_Reference.xlsm!pptxLink1!R33C1:R40C2"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Schedule.pdf"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2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jpeg"/><Relationship Id="rId26"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5.gif"/><Relationship Id="rId7" Type="http://schemas.openxmlformats.org/officeDocument/2006/relationships/image" Target="../media/image12.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6.jpg"/><Relationship Id="rId19" Type="http://schemas.openxmlformats.org/officeDocument/2006/relationships/image" Target="../media/image23.png"/><Relationship Id="rId4" Type="http://schemas.openxmlformats.org/officeDocument/2006/relationships/image" Target="../media/image10.jpeg"/><Relationship Id="rId9" Type="http://schemas.openxmlformats.org/officeDocument/2006/relationships/image" Target="../media/image14.sv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file:///X:\2021-04-12to04-16 (A5) C53517 SoftMARS\00_Data_Reference.xlsm!pptxLink1!R1C1:R7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3.emf"/><Relationship Id="rId4" Type="http://schemas.openxmlformats.org/officeDocument/2006/relationships/oleObject" Target="file:///X:\2021-04-12to04-16 (A5) C53517 SoftMARS\00_Data_Reference.xlsm!pptxLink1!R10C1:R18C2"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emf"/><Relationship Id="rId4" Type="http://schemas.openxmlformats.org/officeDocument/2006/relationships/oleObject" Target="file:///X:\2021-04-12to04-16 (A5) C53517 SoftMARS\00_Data_Reference.xlsm!pptxLink2!R1C1:R4C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721852324"/>
              </p:ext>
            </p:extLst>
          </p:nvPr>
        </p:nvGraphicFramePr>
        <p:xfrm>
          <a:off x="3375025" y="2044700"/>
          <a:ext cx="5441950" cy="2901950"/>
        </p:xfrm>
        <a:graphic>
          <a:graphicData uri="http://schemas.openxmlformats.org/presentationml/2006/ole">
            <mc:AlternateContent xmlns:mc="http://schemas.openxmlformats.org/markup-compatibility/2006">
              <mc:Choice xmlns:v="urn:schemas-microsoft-com:vml" Requires="v">
                <p:oleObj spid="_x0000_s1038" name="Macro-Enabled Worksheet" r:id="rId3" imgW="5196769" imgH="2933810" progId="Excel.SheetMacroEnabled.12">
                  <p:link updateAutomatic="1"/>
                </p:oleObj>
              </mc:Choice>
              <mc:Fallback>
                <p:oleObj name="Macro-Enabled Worksheet" r:id="rId3" imgW="5196769" imgH="2933810" progId="Excel.SheetMacroEnabled.12">
                  <p:link updateAutomatic="1"/>
                  <p:pic>
                    <p:nvPicPr>
                      <p:cNvPr id="0" name=""/>
                      <p:cNvPicPr/>
                      <p:nvPr/>
                    </p:nvPicPr>
                    <p:blipFill>
                      <a:blip r:embed="rId4"/>
                      <a:stretch>
                        <a:fillRect/>
                      </a:stretch>
                    </p:blipFill>
                    <p:spPr>
                      <a:xfrm>
                        <a:off x="3375025" y="2044700"/>
                        <a:ext cx="5441950" cy="29019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324151997"/>
              </p:ext>
            </p:extLst>
          </p:nvPr>
        </p:nvGraphicFramePr>
        <p:xfrm>
          <a:off x="3497263" y="5378450"/>
          <a:ext cx="5197475" cy="669925"/>
        </p:xfrm>
        <a:graphic>
          <a:graphicData uri="http://schemas.openxmlformats.org/presentationml/2006/ole">
            <mc:AlternateContent xmlns:mc="http://schemas.openxmlformats.org/markup-compatibility/2006">
              <mc:Choice xmlns:v="urn:schemas-microsoft-com:vml" Requires="v">
                <p:oleObj spid="_x0000_s1039" name="Macro-Enabled Worksheet" r:id="rId5" imgW="5196769" imgH="670670" progId="Excel.SheetMacroEnabled.12">
                  <p:link updateAutomatic="1"/>
                </p:oleObj>
              </mc:Choice>
              <mc:Fallback>
                <p:oleObj name="Macro-Enabled Worksheet" r:id="rId5" imgW="5196769" imgH="670670" progId="Excel.SheetMacroEnabled.12">
                  <p:link updateAutomatic="1"/>
                  <p:pic>
                    <p:nvPicPr>
                      <p:cNvPr id="0" name=""/>
                      <p:cNvPicPr/>
                      <p:nvPr/>
                    </p:nvPicPr>
                    <p:blipFill>
                      <a:blip r:embed="rId6"/>
                      <a:stretch>
                        <a:fillRect/>
                      </a:stretch>
                    </p:blipFill>
                    <p:spPr>
                      <a:xfrm>
                        <a:off x="3497263" y="5378450"/>
                        <a:ext cx="5197475" cy="66992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7D4C578-AC32-48CE-9F53-D134228BD620}"/>
              </a:ext>
            </a:extLst>
          </p:cNvPr>
          <p:cNvGraphicFramePr>
            <a:graphicFrameLocks noChangeAspect="1"/>
          </p:cNvGraphicFramePr>
          <p:nvPr>
            <p:extLst>
              <p:ext uri="{D42A27DB-BD31-4B8C-83A1-F6EECF244321}">
                <p14:modId xmlns:p14="http://schemas.microsoft.com/office/powerpoint/2010/main" val="1951159928"/>
              </p:ext>
            </p:extLst>
          </p:nvPr>
        </p:nvGraphicFramePr>
        <p:xfrm>
          <a:off x="3375025" y="5035550"/>
          <a:ext cx="5441950" cy="271463"/>
        </p:xfrm>
        <a:graphic>
          <a:graphicData uri="http://schemas.openxmlformats.org/presentationml/2006/ole">
            <mc:AlternateContent xmlns:mc="http://schemas.openxmlformats.org/markup-compatibility/2006">
              <mc:Choice xmlns:v="urn:schemas-microsoft-com:vml" Requires="v">
                <p:oleObj spid="_x0000_s1040" name="Macro-Enabled Worksheet" r:id="rId7" imgW="5196769" imgH="274461" progId="Excel.SheetMacroEnabled.12">
                  <p:link updateAutomatic="1"/>
                </p:oleObj>
              </mc:Choice>
              <mc:Fallback>
                <p:oleObj name="Macro-Enabled Worksheet" r:id="rId7" imgW="5196769" imgH="274461" progId="Excel.SheetMacroEnabled.12">
                  <p:link updateAutomatic="1"/>
                  <p:pic>
                    <p:nvPicPr>
                      <p:cNvPr id="0" name=""/>
                      <p:cNvPicPr/>
                      <p:nvPr/>
                    </p:nvPicPr>
                    <p:blipFill>
                      <a:blip r:embed="rId8"/>
                      <a:stretch>
                        <a:fillRect/>
                      </a:stretch>
                    </p:blipFill>
                    <p:spPr>
                      <a:xfrm>
                        <a:off x="3375025" y="5035550"/>
                        <a:ext cx="5441950" cy="271463"/>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 v2.2)</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 v2.2)</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dirty="0"/>
              <a:t>No sleeping, multitasking, etc.</a:t>
            </a:r>
            <a:br>
              <a:rPr lang="en-ZA" sz="1600" dirty="0"/>
            </a:br>
            <a:r>
              <a:rPr lang="zh-CN" altLang="en-US" sz="1600" dirty="0">
                <a:solidFill>
                  <a:srgbClr val="1F497D"/>
                </a:solidFill>
              </a:rPr>
              <a:t>不允许睡觉，或进行其他工作等。</a:t>
            </a:r>
            <a:endParaRPr lang="en-ZA" sz="1600" dirty="0">
              <a:solidFill>
                <a:srgbClr val="1F497D"/>
              </a:solidFill>
            </a:endParaRPr>
          </a:p>
          <a:p>
            <a:pPr>
              <a:spcBef>
                <a:spcPts val="300"/>
              </a:spcBef>
            </a:pPr>
            <a:r>
              <a:rPr lang="en-ZA" sz="1600" dirty="0"/>
              <a:t>To 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3388913816"/>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spid="_x0000_s5126" name="Macro-Enabled Worksheet" r:id="rId4" imgW="8244911" imgH="2110850" progId="Excel.SheetMacroEnabled.12">
                  <p:link updateAutomatic="1"/>
                </p:oleObj>
              </mc:Choice>
              <mc:Fallback>
                <p:oleObj name="Macro-Enabled Worksheet" r:id="rId4" imgW="8244911" imgH="2110850" progId="Excel.SheetMacroEnabled.12">
                  <p:link updateAutomatic="1"/>
                  <p:pic>
                    <p:nvPicPr>
                      <p:cNvPr id="0" name=""/>
                      <p:cNvPicPr/>
                      <p:nvPr/>
                    </p:nvPicPr>
                    <p:blipFill>
                      <a:blip r:embed="rId5"/>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781248350"/>
              </p:ext>
            </p:extLst>
          </p:nvPr>
        </p:nvGraphicFramePr>
        <p:xfrm>
          <a:off x="1217613" y="1482725"/>
          <a:ext cx="8277225" cy="4640263"/>
        </p:xfrm>
        <a:graphic>
          <a:graphicData uri="http://schemas.openxmlformats.org/presentationml/2006/ole">
            <mc:AlternateContent xmlns:mc="http://schemas.openxmlformats.org/markup-compatibility/2006">
              <mc:Choice xmlns:v="urn:schemas-microsoft-com:vml" Requires="v">
                <p:oleObj spid="_x0000_s6150" name="Macro-Enabled Worksheet" r:id="rId4" imgW="9928683" imgH="5722541" progId="Excel.SheetMacroEnabled.12">
                  <p:link updateAutomatic="1"/>
                </p:oleObj>
              </mc:Choice>
              <mc:Fallback>
                <p:oleObj name="Macro-Enabled Worksheet" r:id="rId4" imgW="9928683" imgH="5722541" progId="Excel.SheetMacroEnabled.12">
                  <p:link updateAutomatic="1"/>
                  <p:pic>
                    <p:nvPicPr>
                      <p:cNvPr id="0" name=""/>
                      <p:cNvPicPr/>
                      <p:nvPr/>
                    </p:nvPicPr>
                    <p:blipFill>
                      <a:blip r:embed="rId5"/>
                      <a:stretch>
                        <a:fillRect/>
                      </a:stretch>
                    </p:blipFill>
                    <p:spPr>
                      <a:xfrm>
                        <a:off x="1217613" y="1482725"/>
                        <a:ext cx="8277225" cy="4640263"/>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2175921136"/>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spid="_x0000_s7174" name="Macro-Enabled Worksheet" r:id="rId4" imgW="8244911" imgH="358030" progId="Excel.SheetMacroEnabled.12">
                  <p:link updateAutomatic="1"/>
                </p:oleObj>
              </mc:Choice>
              <mc:Fallback>
                <p:oleObj name="Macro-Enabled Worksheet" r:id="rId4" imgW="8244911" imgH="358030" progId="Excel.SheetMacroEnabled.12">
                  <p:link updateAutomatic="1"/>
                  <p:pic>
                    <p:nvPicPr>
                      <p:cNvPr id="0" name=""/>
                      <p:cNvPicPr/>
                      <p:nvPr/>
                    </p:nvPicPr>
                    <p:blipFill>
                      <a:blip r:embed="rId5"/>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1016638259"/>
              </p:ext>
            </p:extLst>
          </p:nvPr>
        </p:nvGraphicFramePr>
        <p:xfrm>
          <a:off x="198438" y="1766888"/>
          <a:ext cx="11499850" cy="3325812"/>
        </p:xfrm>
        <a:graphic>
          <a:graphicData uri="http://schemas.openxmlformats.org/presentationml/2006/ole">
            <mc:AlternateContent xmlns:mc="http://schemas.openxmlformats.org/markup-compatibility/2006">
              <mc:Choice xmlns:v="urn:schemas-microsoft-com:vml" Requires="v">
                <p:oleObj spid="_x0000_s8198" name="Macro-Enabled Worksheet" r:id="rId4" imgW="13403403" imgH="4008324" progId="Excel.SheetMacroEnabled.12">
                  <p:link updateAutomatic="1"/>
                </p:oleObj>
              </mc:Choice>
              <mc:Fallback>
                <p:oleObj name="Macro-Enabled Worksheet" r:id="rId4" imgW="13403403" imgH="4008324" progId="Excel.SheetMacroEnabled.12">
                  <p:link updateAutomatic="1"/>
                  <p:pic>
                    <p:nvPicPr>
                      <p:cNvPr id="0" name=""/>
                      <p:cNvPicPr/>
                      <p:nvPr/>
                    </p:nvPicPr>
                    <p:blipFill>
                      <a:blip r:embed="rId5"/>
                      <a:stretch>
                        <a:fillRect/>
                      </a:stretch>
                    </p:blipFill>
                    <p:spPr>
                      <a:xfrm>
                        <a:off x="198438" y="1766888"/>
                        <a:ext cx="11499850" cy="33258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1991045581"/>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2"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516969854"/>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6" name="Macro-Enabled Worksheet" r:id="rId3" imgW="11186302" imgH="3474673" progId="Excel.SheetMacroEnabled.12">
                  <p:link updateAutomatic="1"/>
                </p:oleObj>
              </mc:Choice>
              <mc:Fallback>
                <p:oleObj name="Macro-Enabled Worksheet" r:id="rId3" imgW="11186302" imgH="3474673"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3500784962"/>
              </p:ext>
            </p:extLst>
          </p:nvPr>
        </p:nvGraphicFramePr>
        <p:xfrm>
          <a:off x="617435" y="1133475"/>
          <a:ext cx="7848140" cy="5114996"/>
        </p:xfrm>
        <a:graphic>
          <a:graphicData uri="http://schemas.openxmlformats.org/presentationml/2006/ole">
            <mc:AlternateContent xmlns:mc="http://schemas.openxmlformats.org/markup-compatibility/2006">
              <mc:Choice xmlns:v="urn:schemas-microsoft-com:vml" Requires="v">
                <p:oleObj spid="_x0000_s11274" name="Macro-Enabled Worksheet" r:id="rId4" imgW="12489003" imgH="9060196" progId="Excel.SheetMacroEnabled.12">
                  <p:link updateAutomatic="1"/>
                </p:oleObj>
              </mc:Choice>
              <mc:Fallback>
                <p:oleObj name="Macro-Enabled Worksheet" r:id="rId4" imgW="12489003" imgH="9060196" progId="Excel.SheetMacroEnabled.12">
                  <p:link updateAutomatic="1"/>
                  <p:pic>
                    <p:nvPicPr>
                      <p:cNvPr id="0" name=""/>
                      <p:cNvPicPr/>
                      <p:nvPr/>
                    </p:nvPicPr>
                    <p:blipFill>
                      <a:blip r:embed="rId5"/>
                      <a:stretch>
                        <a:fillRect/>
                      </a:stretch>
                    </p:blipFill>
                    <p:spPr>
                      <a:xfrm>
                        <a:off x="617435" y="1133475"/>
                        <a:ext cx="7848140" cy="5114996"/>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pic>
        <p:nvPicPr>
          <p:cNvPr id="5" name="Picture 4">
            <a:extLst>
              <a:ext uri="{FF2B5EF4-FFF2-40B4-BE49-F238E27FC236}">
                <a16:creationId xmlns:a16="http://schemas.microsoft.com/office/drawing/2014/main" id="{F63E2526-F2F3-4DC1-B245-4981CAC56AA8}"/>
              </a:ext>
            </a:extLst>
          </p:cNvPr>
          <p:cNvPicPr>
            <a:picLocks noChangeAspect="1"/>
          </p:cNvPicPr>
          <p:nvPr/>
        </p:nvPicPr>
        <p:blipFill>
          <a:blip r:embed="rId6"/>
          <a:stretch>
            <a:fillRect/>
          </a:stretch>
        </p:blipFill>
        <p:spPr>
          <a:xfrm>
            <a:off x="9382702" y="1151803"/>
            <a:ext cx="1672705" cy="2277197"/>
          </a:xfrm>
          <a:prstGeom prst="rect">
            <a:avLst/>
          </a:prstGeom>
        </p:spPr>
      </p:pic>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3439410011"/>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spid="_x0000_s11275" name="Macro-Enabled Worksheet" r:id="rId7" imgW="3330117" imgH="7636" progId="Excel.SheetMacroEnabled.12">
                  <p:link updateAutomatic="1"/>
                </p:oleObj>
              </mc:Choice>
              <mc:Fallback>
                <p:oleObj name="Macro-Enabled Worksheet" r:id="rId7" imgW="3330117" imgH="7636" progId="Excel.SheetMacroEnabled.12">
                  <p:link updateAutomatic="1"/>
                  <p:pic>
                    <p:nvPicPr>
                      <p:cNvPr id="0" name=""/>
                      <p:cNvPicPr/>
                      <p:nvPr/>
                    </p:nvPicPr>
                    <p:blipFill>
                      <a:blip r:embed="rId8"/>
                      <a:stretch>
                        <a:fillRect/>
                      </a:stretch>
                    </p:blipFill>
                    <p:spPr>
                      <a:xfrm>
                        <a:off x="882650" y="942975"/>
                        <a:ext cx="3424238" cy="190500"/>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756500" y="1613732"/>
            <a:ext cx="108259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eaLnBrk="1" hangingPunct="1">
              <a:buFont typeface="Arial" panose="020B0604020202020204" pitchFamily="34" charset="0"/>
              <a:buChar char="•"/>
            </a:pPr>
            <a:r>
              <a:rPr lang="en-ZA" altLang="zh-CN" sz="1600" dirty="0">
                <a:latin typeface="+mn-lt"/>
              </a:rPr>
              <a:t>The </a:t>
            </a:r>
            <a:r>
              <a:rPr lang="en-ZA" altLang="zh-CN" sz="1600" b="1" dirty="0">
                <a:solidFill>
                  <a:srgbClr val="1F497D"/>
                </a:solidFill>
                <a:latin typeface="+mn-lt"/>
              </a:rPr>
              <a:t>CMMI Institute </a:t>
            </a:r>
            <a:r>
              <a:rPr lang="en-ZA" altLang="zh-CN" sz="1600" dirty="0">
                <a:latin typeface="+mn-lt"/>
              </a:rPr>
              <a:t>was acquired by </a:t>
            </a:r>
            <a:r>
              <a:rPr lang="en-ZA" altLang="zh-CN" sz="1600" dirty="0">
                <a:solidFill>
                  <a:schemeClr val="accent1">
                    <a:lumMod val="50000"/>
                  </a:schemeClr>
                </a:solidFill>
                <a:latin typeface="+mn-lt"/>
              </a:rPr>
              <a:t>ISACA</a:t>
            </a:r>
            <a:r>
              <a:rPr lang="en-ZA" altLang="zh-CN" sz="1600" dirty="0">
                <a:latin typeface="+mn-lt"/>
              </a:rPr>
              <a:t>, hence the slide templates now referring to </a:t>
            </a:r>
            <a:r>
              <a:rPr lang="en-ZA" altLang="zh-CN" sz="1600" b="1" dirty="0">
                <a:latin typeface="+mn-lt"/>
              </a:rPr>
              <a:t>ISACA</a:t>
            </a:r>
            <a:r>
              <a:rPr lang="en-ZA" altLang="zh-CN" sz="1600" dirty="0">
                <a:latin typeface="+mn-lt"/>
              </a:rPr>
              <a:t>.</a:t>
            </a:r>
          </a:p>
          <a:p>
            <a:pPr marL="285750" indent="-285750" algn="just" eaLnBrk="1" hangingPunct="1">
              <a:buFont typeface="Arial" panose="020B0604020202020204" pitchFamily="34" charset="0"/>
              <a:buChar char="•"/>
            </a:pPr>
            <a:r>
              <a:rPr lang="zh-CN" altLang="en-US" sz="1600" dirty="0">
                <a:latin typeface="+mn-lt"/>
              </a:rPr>
              <a:t>  </a:t>
            </a:r>
            <a:r>
              <a:rPr lang="en-US" altLang="zh-CN" sz="1600" dirty="0">
                <a:latin typeface="+mn-lt"/>
              </a:rPr>
              <a:t>CMMI</a:t>
            </a:r>
            <a:r>
              <a:rPr lang="zh-CN" altLang="en-US" sz="1600" dirty="0">
                <a:latin typeface="+mn-lt"/>
              </a:rPr>
              <a:t>研究所已被</a:t>
            </a:r>
            <a:r>
              <a:rPr lang="en-US" altLang="zh-CN" sz="1600" dirty="0">
                <a:latin typeface="+mn-lt"/>
              </a:rPr>
              <a:t>ISACA</a:t>
            </a:r>
            <a:r>
              <a:rPr lang="zh-CN" altLang="en-US" sz="1600" dirty="0">
                <a:latin typeface="+mn-lt"/>
              </a:rPr>
              <a:t>收购，所以现在幻灯片模板上指的都是</a:t>
            </a:r>
            <a:r>
              <a:rPr lang="en-US" altLang="zh-CN" sz="1600" dirty="0">
                <a:latin typeface="+mn-lt"/>
              </a:rPr>
              <a:t>ISACA</a:t>
            </a:r>
            <a:r>
              <a:rPr lang="zh-CN" altLang="en-US" sz="1600" dirty="0">
                <a:latin typeface="+mn-lt"/>
              </a:rPr>
              <a:t>。</a:t>
            </a:r>
            <a:endParaRPr lang="en-ZA" altLang="zh-CN" sz="1600" dirty="0">
              <a:latin typeface="+mn-lt"/>
            </a:endParaRPr>
          </a:p>
          <a:p>
            <a:pPr marL="285750" indent="-285750" algn="l">
              <a:buFont typeface="Arial" panose="020B0604020202020204" pitchFamily="34" charset="0"/>
              <a:buChar char="•"/>
            </a:pPr>
            <a:r>
              <a:rPr lang="en-ZA" altLang="zh-CN" sz="1600" dirty="0">
                <a:latin typeface="+mn-lt"/>
              </a:rPr>
              <a:t>As documented in the CMMI model Executive Summary, </a:t>
            </a:r>
            <a:br>
              <a:rPr lang="en-ZA" altLang="zh-CN" sz="1600" dirty="0">
                <a:latin typeface="+mn-lt"/>
              </a:rPr>
            </a:br>
            <a:r>
              <a:rPr lang="en-ZA" sz="1600" b="1" i="0" u="none" strike="noStrike" baseline="0" dirty="0">
                <a:latin typeface="+mn-lt"/>
              </a:rPr>
              <a:t>CMMI® (Capability Maturity Model® Integration) </a:t>
            </a:r>
            <a:r>
              <a:rPr lang="en-ZA" sz="1600" b="0" i="0" u="none" strike="noStrike" baseline="0" dirty="0">
                <a:latin typeface="+mn-lt"/>
              </a:rPr>
              <a:t>is an integrated set of best practices that enable businesses to improve performance of their key business processes.</a:t>
            </a:r>
          </a:p>
          <a:p>
            <a:pPr marL="285750" indent="-285750" algn="l">
              <a:buFont typeface="Arial" panose="020B0604020202020204" pitchFamily="34" charset="0"/>
              <a:buChar char="•"/>
            </a:pPr>
            <a:r>
              <a:rPr lang="zh-CN" altLang="en-US" sz="1600" dirty="0">
                <a:latin typeface="+mn-lt"/>
              </a:rPr>
              <a:t>正如</a:t>
            </a:r>
            <a:r>
              <a:rPr lang="en-ZA" sz="1600" dirty="0">
                <a:latin typeface="+mn-lt"/>
              </a:rPr>
              <a:t>CMMI</a:t>
            </a:r>
            <a:r>
              <a:rPr lang="zh-CN" altLang="en-US" sz="1600" dirty="0">
                <a:latin typeface="+mn-lt"/>
              </a:rPr>
              <a:t>模型执行概要中所描述的，</a:t>
            </a:r>
            <a:r>
              <a:rPr lang="en-ZA" sz="1600" dirty="0">
                <a:latin typeface="+mn-lt"/>
              </a:rPr>
              <a:t>CMMI（Capability Maturity Model Integration）</a:t>
            </a:r>
            <a:r>
              <a:rPr lang="zh-CN" altLang="en-US" sz="1600" dirty="0">
                <a:latin typeface="+mn-lt"/>
              </a:rPr>
              <a:t>是使企业能够改进他们的关键业务过程性能的一组最佳实践集。</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The CMMI® model was developed by product teams with members from industry and CMMI Institute.</a:t>
            </a:r>
          </a:p>
          <a:p>
            <a:pPr marL="285750" indent="-285750" algn="l">
              <a:buFont typeface="Arial" panose="020B0604020202020204" pitchFamily="34" charset="0"/>
              <a:buChar char="•"/>
            </a:pPr>
            <a:r>
              <a:rPr lang="zh-CN" altLang="en-US" sz="1600" b="0" i="0" u="none" strike="noStrike" baseline="0" dirty="0">
                <a:latin typeface="+mn-lt"/>
              </a:rPr>
              <a:t> </a:t>
            </a:r>
            <a:r>
              <a:rPr lang="en-US" altLang="zh-CN" sz="1600" dirty="0">
                <a:latin typeface="+mn-lt"/>
              </a:rPr>
              <a:t>CMMI</a:t>
            </a:r>
            <a:r>
              <a:rPr lang="zh-CN" altLang="en-US" sz="1600" dirty="0">
                <a:latin typeface="+mn-lt"/>
              </a:rPr>
              <a:t>模型是由来自行业的和</a:t>
            </a:r>
            <a:r>
              <a:rPr lang="en-US" altLang="zh-CN" sz="1600" dirty="0">
                <a:latin typeface="+mn-lt"/>
              </a:rPr>
              <a:t>CMMI</a:t>
            </a:r>
            <a:r>
              <a:rPr lang="zh-CN" altLang="en-US" sz="1600" dirty="0">
                <a:latin typeface="+mn-lt"/>
              </a:rPr>
              <a:t>研究所的成员组成的产品团队开发的。</a:t>
            </a:r>
            <a:endParaRPr lang="en-ZA" sz="1600" dirty="0">
              <a:latin typeface="+mn-lt"/>
            </a:endParaRPr>
          </a:p>
          <a:p>
            <a:pPr marL="285750" indent="-285750" algn="l">
              <a:buFont typeface="Arial" panose="020B0604020202020204" pitchFamily="34" charset="0"/>
              <a:buChar char="•"/>
            </a:pPr>
            <a:r>
              <a:rPr lang="en-ZA" sz="1600" b="0" i="0" u="none" strike="noStrike" baseline="0" dirty="0">
                <a:latin typeface="+mn-lt"/>
              </a:rPr>
              <a:t>At its heart, the CMMI model provides a clear roadmap for building, improving, and sustaining capability.</a:t>
            </a:r>
          </a:p>
          <a:p>
            <a:pPr marL="285750" indent="-285750">
              <a:buFont typeface="Arial" panose="020B0604020202020204" pitchFamily="34" charset="0"/>
              <a:buChar char="•"/>
            </a:pPr>
            <a:r>
              <a:rPr lang="zh-CN" altLang="en-US" sz="1600" dirty="0">
                <a:latin typeface="+mn-lt"/>
              </a:rPr>
              <a:t>其核心是，</a:t>
            </a:r>
            <a:r>
              <a:rPr lang="en-US" altLang="zh-CN" sz="1600" dirty="0">
                <a:latin typeface="+mn-lt"/>
              </a:rPr>
              <a:t>CMMI</a:t>
            </a:r>
            <a:r>
              <a:rPr lang="zh-CN" altLang="en-US" sz="1600" dirty="0">
                <a:latin typeface="+mn-lt"/>
              </a:rPr>
              <a:t>模型为构建、改进和保持能力稳定提供了清晰的路线图。</a:t>
            </a:r>
            <a:endParaRPr lang="en-US" altLang="zh-CN" sz="1600" dirty="0">
              <a:latin typeface="+mn-lt"/>
            </a:endParaRPr>
          </a:p>
          <a:p>
            <a:pPr marL="285750" indent="-285750">
              <a:buFont typeface="Arial" panose="020B0604020202020204" pitchFamily="34" charset="0"/>
              <a:buChar char="•"/>
            </a:pPr>
            <a:endParaRPr lang="en-ZA" altLang="zh-CN" sz="1600" dirty="0">
              <a:latin typeface="+mn-lt"/>
            </a:endParaRPr>
          </a:p>
          <a:p>
            <a:r>
              <a:rPr lang="en-ZA" altLang="zh-CN" sz="1600" b="1" dirty="0">
                <a:solidFill>
                  <a:srgbClr val="1F497D"/>
                </a:solidFill>
                <a:latin typeface="+mn-lt"/>
              </a:rPr>
              <a:t>Note:</a:t>
            </a:r>
            <a:r>
              <a:rPr lang="zh-CN" altLang="en-US" sz="1600" b="1" dirty="0">
                <a:solidFill>
                  <a:srgbClr val="1F497D"/>
                </a:solidFill>
                <a:latin typeface="+mn-lt"/>
              </a:rPr>
              <a:t>注：</a:t>
            </a:r>
            <a:endParaRPr lang="en-ZA" altLang="zh-CN" sz="1600" b="1" dirty="0">
              <a:solidFill>
                <a:srgbClr val="1F497D"/>
              </a:solidFill>
              <a:latin typeface="+mn-lt"/>
            </a:endParaRPr>
          </a:p>
          <a:p>
            <a:r>
              <a:rPr lang="en-ZA" altLang="zh-CN" sz="1600" b="1" dirty="0">
                <a:solidFill>
                  <a:srgbClr val="1F497D"/>
                </a:solidFill>
                <a:latin typeface="+mn-lt"/>
              </a:rPr>
              <a:t>With the above as background, refence to CMMI is now only used in relation to the model and its use, and not as an organization anymore. </a:t>
            </a:r>
          </a:p>
          <a:p>
            <a:r>
              <a:rPr lang="zh-CN" altLang="en-US" sz="1600" b="1" dirty="0">
                <a:solidFill>
                  <a:srgbClr val="1F497D"/>
                </a:solidFill>
                <a:latin typeface="+mn-lt"/>
              </a:rPr>
              <a:t>在上述背景下，现在对于</a:t>
            </a:r>
            <a:r>
              <a:rPr lang="en-US" altLang="zh-CN" sz="1600" b="1" dirty="0">
                <a:solidFill>
                  <a:srgbClr val="1F497D"/>
                </a:solidFill>
                <a:latin typeface="+mn-lt"/>
              </a:rPr>
              <a:t>CMMI</a:t>
            </a:r>
            <a:r>
              <a:rPr lang="zh-CN" altLang="en-US" sz="1600" b="1" dirty="0">
                <a:solidFill>
                  <a:srgbClr val="1F497D"/>
                </a:solidFill>
                <a:latin typeface="+mn-lt"/>
              </a:rPr>
              <a:t>的引用只涉及模型本身及其使用，而不再视之为一个组织。</a:t>
            </a:r>
            <a:endParaRPr lang="en-ZA" altLang="zh-CN" sz="1600" b="1" dirty="0">
              <a:solidFill>
                <a:srgbClr val="1F497D"/>
              </a:solidFill>
              <a:latin typeface="+mn-lt"/>
            </a:endParaRPr>
          </a:p>
          <a:p>
            <a:r>
              <a:rPr lang="en-ZA" sz="1600" b="1" dirty="0">
                <a:solidFill>
                  <a:srgbClr val="1F497D"/>
                </a:solidFill>
                <a:latin typeface="+mn-lt"/>
              </a:rPr>
              <a:t>ISACA owns all copyright, trademark, and all other intellectual property rights of the CMMI Content.</a:t>
            </a:r>
          </a:p>
          <a:p>
            <a:r>
              <a:rPr lang="en-US" altLang="zh-CN" sz="1600" b="1" dirty="0">
                <a:solidFill>
                  <a:srgbClr val="1F497D"/>
                </a:solidFill>
                <a:latin typeface="+mn-lt"/>
              </a:rPr>
              <a:t>ISACA</a:t>
            </a:r>
            <a:r>
              <a:rPr lang="zh-CN" altLang="en-US" sz="1600" b="1" dirty="0">
                <a:solidFill>
                  <a:srgbClr val="1F497D"/>
                </a:solidFill>
                <a:latin typeface="+mn-lt"/>
              </a:rPr>
              <a:t>拥有</a:t>
            </a:r>
            <a:r>
              <a:rPr lang="en-US" altLang="zh-CN" sz="1600" b="1" dirty="0">
                <a:solidFill>
                  <a:srgbClr val="1F497D"/>
                </a:solidFill>
                <a:latin typeface="+mn-lt"/>
              </a:rPr>
              <a:t>CMMI</a:t>
            </a:r>
            <a:r>
              <a:rPr lang="zh-CN" altLang="en-US" sz="1600" b="1" dirty="0">
                <a:solidFill>
                  <a:srgbClr val="1F497D"/>
                </a:solidFill>
                <a:latin typeface="+mn-lt"/>
              </a:rPr>
              <a:t>的内容的所有版权、商标及所有其他知识产权。</a:t>
            </a:r>
            <a:endParaRPr lang="en-ZA" altLang="zh-CN" sz="1600" b="1" dirty="0">
              <a:solidFill>
                <a:srgbClr val="1F497D"/>
              </a:solidFill>
              <a:latin typeface="+mn-lt"/>
            </a:endParaRPr>
          </a:p>
        </p:txBody>
      </p:sp>
      <p:sp>
        <p:nvSpPr>
          <p:cNvPr id="29" name="Rectangle 3">
            <a:extLst>
              <a:ext uri="{FF2B5EF4-FFF2-40B4-BE49-F238E27FC236}">
                <a16:creationId xmlns:a16="http://schemas.microsoft.com/office/drawing/2014/main" id="{75BC7D2F-5962-40F6-96F5-3BF4422A4B3E}"/>
              </a:ext>
            </a:extLst>
          </p:cNvPr>
          <p:cNvSpPr>
            <a:spLocks noGrp="1" noChangeArrowheads="1"/>
          </p:cNvSpPr>
          <p:nvPr>
            <p:ph type="title"/>
          </p:nvPr>
        </p:nvSpPr>
        <p:spPr>
          <a:xfrm>
            <a:off x="609600" y="837778"/>
            <a:ext cx="10972800" cy="935265"/>
          </a:xfrm>
        </p:spPr>
        <p:txBody>
          <a:bodyPr/>
          <a:lstStyle/>
          <a:p>
            <a:pPr eaLnBrk="1" hangingPunct="1"/>
            <a:r>
              <a:rPr lang="en-US" altLang="en-US" sz="3600" dirty="0">
                <a:ea typeface="ＭＳ Ｐゴシック" charset="-128"/>
              </a:rPr>
              <a:t>CMMI / ISACA Information</a:t>
            </a:r>
          </a:p>
        </p:txBody>
      </p:sp>
      <p:pic>
        <p:nvPicPr>
          <p:cNvPr id="5" name="Picture 4" descr="A picture containing clipart&#10;&#10;Description automatically generated">
            <a:extLst>
              <a:ext uri="{FF2B5EF4-FFF2-40B4-BE49-F238E27FC236}">
                <a16:creationId xmlns:a16="http://schemas.microsoft.com/office/drawing/2014/main" id="{17F36A79-92A6-405C-AC37-41F7B42F8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977" y="6447453"/>
            <a:ext cx="572922" cy="332727"/>
          </a:xfrm>
          <a:prstGeom prst="rect">
            <a:avLst/>
          </a:prstGeom>
        </p:spPr>
      </p:pic>
      <p:pic>
        <p:nvPicPr>
          <p:cNvPr id="6" name="Picture 5">
            <a:extLst>
              <a:ext uri="{FF2B5EF4-FFF2-40B4-BE49-F238E27FC236}">
                <a16:creationId xmlns:a16="http://schemas.microsoft.com/office/drawing/2014/main" id="{889D9E85-9806-4A0A-8C02-B4C44EFAB9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030" t="2007" r="14562" b="-2007"/>
          <a:stretch/>
        </p:blipFill>
        <p:spPr>
          <a:xfrm>
            <a:off x="3981973" y="6364357"/>
            <a:ext cx="572923" cy="415823"/>
          </a:xfrm>
          <a:prstGeom prst="rect">
            <a:avLst/>
          </a:prstGeom>
        </p:spPr>
      </p:pic>
      <p:pic>
        <p:nvPicPr>
          <p:cNvPr id="7" name="Picture 6" descr="A close up of a logo&#10;&#10;Description automatically generated">
            <a:extLst>
              <a:ext uri="{FF2B5EF4-FFF2-40B4-BE49-F238E27FC236}">
                <a16:creationId xmlns:a16="http://schemas.microsoft.com/office/drawing/2014/main" id="{8020E643-5C9A-4704-AA9B-46F6D4AF4050}"/>
              </a:ext>
            </a:extLst>
          </p:cNvPr>
          <p:cNvPicPr>
            <a:picLocks noChangeAspect="1"/>
          </p:cNvPicPr>
          <p:nvPr/>
        </p:nvPicPr>
        <p:blipFill rotWithShape="1">
          <a:blip r:embed="rId5">
            <a:extLst>
              <a:ext uri="{28A0092B-C50C-407E-A947-70E740481C1C}">
                <a14:useLocalDpi xmlns:a14="http://schemas.microsoft.com/office/drawing/2010/main" val="0"/>
              </a:ext>
            </a:extLst>
          </a:blip>
          <a:srcRect l="14660" t="18576" r="13021" b="14083"/>
          <a:stretch/>
        </p:blipFill>
        <p:spPr>
          <a:xfrm>
            <a:off x="2403572" y="6356350"/>
            <a:ext cx="483712" cy="509451"/>
          </a:xfrm>
          <a:prstGeom prst="rect">
            <a:avLst/>
          </a:prstGeom>
        </p:spPr>
      </p:pic>
    </p:spTree>
    <p:extLst>
      <p:ext uri="{BB962C8B-B14F-4D97-AF65-F5344CB8AC3E}">
        <p14:creationId xmlns:p14="http://schemas.microsoft.com/office/powerpoint/2010/main" val="206463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22725D56-BE4B-4459-B6FE-F5483EF2F6F6}"/>
              </a:ext>
            </a:extLst>
          </p:cNvPr>
          <p:cNvGraphicFramePr>
            <a:graphicFrameLocks noChangeAspect="1"/>
          </p:cNvGraphicFramePr>
          <p:nvPr>
            <p:extLst>
              <p:ext uri="{D42A27DB-BD31-4B8C-83A1-F6EECF244321}">
                <p14:modId xmlns:p14="http://schemas.microsoft.com/office/powerpoint/2010/main" val="1979254893"/>
              </p:ext>
            </p:extLst>
          </p:nvPr>
        </p:nvGraphicFramePr>
        <p:xfrm>
          <a:off x="947738" y="1577975"/>
          <a:ext cx="7786687" cy="3125788"/>
        </p:xfrm>
        <a:graphic>
          <a:graphicData uri="http://schemas.openxmlformats.org/presentationml/2006/ole">
            <mc:AlternateContent xmlns:mc="http://schemas.openxmlformats.org/markup-compatibility/2006">
              <mc:Choice xmlns:v="urn:schemas-microsoft-com:vml" Requires="v">
                <p:oleObj spid="_x0000_s12294" name="Macro-Enabled Worksheet" r:id="rId3" imgW="7437262" imgH="3177729" progId="Excel.SheetMacroEnabled.12">
                  <p:link updateAutomatic="1"/>
                </p:oleObj>
              </mc:Choice>
              <mc:Fallback>
                <p:oleObj name="Macro-Enabled Worksheet" r:id="rId3" imgW="7437262" imgH="3177729" progId="Excel.SheetMacroEnabled.12">
                  <p:link updateAutomatic="1"/>
                  <p:pic>
                    <p:nvPicPr>
                      <p:cNvPr id="0" name=""/>
                      <p:cNvPicPr/>
                      <p:nvPr/>
                    </p:nvPicPr>
                    <p:blipFill>
                      <a:blip r:embed="rId4"/>
                      <a:stretch>
                        <a:fillRect/>
                      </a:stretch>
                    </p:blipFill>
                    <p:spPr>
                      <a:xfrm>
                        <a:off x="947738" y="1577975"/>
                        <a:ext cx="7786687" cy="3125788"/>
                      </a:xfrm>
                      <a:prstGeom prst="rect">
                        <a:avLst/>
                      </a:prstGeom>
                    </p:spPr>
                  </p:pic>
                </p:oleObj>
              </mc:Fallback>
            </mc:AlternateContent>
          </a:graphicData>
        </a:graphic>
      </p:graphicFrame>
    </p:spTree>
    <p:extLst>
      <p:ext uri="{BB962C8B-B14F-4D97-AF65-F5344CB8AC3E}">
        <p14:creationId xmlns:p14="http://schemas.microsoft.com/office/powerpoint/2010/main" val="3151743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523416323"/>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spid="_x0000_s13318" name="Macro-Enabled Worksheet" r:id="rId3" imgW="8244911" imgH="2819274" progId="Excel.SheetMacroEnabled.12">
                  <p:link updateAutomatic="1"/>
                </p:oleObj>
              </mc:Choice>
              <mc:Fallback>
                <p:oleObj name="Macro-Enabled Worksheet" r:id="rId3" imgW="8244911" imgH="2819274" progId="Excel.SheetMacroEnabled.12">
                  <p:link updateAutomatic="1"/>
                  <p:pic>
                    <p:nvPicPr>
                      <p:cNvPr id="0" name=""/>
                      <p:cNvPicPr/>
                      <p:nvPr/>
                    </p:nvPicPr>
                    <p:blipFill>
                      <a:blip r:embed="rId4"/>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111571" y="3129444"/>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5266" y="1141496"/>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055861" y="115643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11571" y="2033638"/>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475266" y="2030960"/>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637809" y="2083297"/>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7637809" y="1133626"/>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32742" y="1156439"/>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1141496"/>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049069" y="2079608"/>
            <a:ext cx="1233910" cy="681927"/>
          </a:xfrm>
          <a:prstGeom prst="rect">
            <a:avLst/>
          </a:prstGeom>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4837992" y="2013401"/>
            <a:ext cx="1264745" cy="735807"/>
          </a:xfrm>
          <a:prstGeom prst="rect">
            <a:avLst/>
          </a:prstGeom>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245725" y="2066165"/>
            <a:ext cx="1258708" cy="68163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35060" y="1156637"/>
            <a:ext cx="1233910" cy="70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a:t>Demixium™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993749491"/>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spid="_x0000_s2054" name="Macro-Enabled Worksheet" r:id="rId4" imgW="8244911" imgH="1432544" progId="Excel.SheetMacroEnabled.12">
                  <p:link updateAutomatic="1"/>
                </p:oleObj>
              </mc:Choice>
              <mc:Fallback>
                <p:oleObj name="Macro-Enabled Worksheet" r:id="rId4" imgW="8244911" imgH="1432544" progId="Excel.SheetMacroEnabled.12">
                  <p:link updateAutomatic="1"/>
                  <p:pic>
                    <p:nvPicPr>
                      <p:cNvPr id="0" name=""/>
                      <p:cNvPicPr/>
                      <p:nvPr/>
                    </p:nvPicPr>
                    <p:blipFill>
                      <a:blip r:embed="rId5"/>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3914412632"/>
              </p:ext>
            </p:extLst>
          </p:nvPr>
        </p:nvGraphicFramePr>
        <p:xfrm>
          <a:off x="1189038" y="2009775"/>
          <a:ext cx="8483600" cy="1711325"/>
        </p:xfrm>
        <a:graphic>
          <a:graphicData uri="http://schemas.openxmlformats.org/presentationml/2006/ole">
            <mc:AlternateContent xmlns:mc="http://schemas.openxmlformats.org/markup-compatibility/2006">
              <mc:Choice xmlns:v="urn:schemas-microsoft-com:vml" Requires="v">
                <p:oleObj spid="_x0000_s3078" name="Macro-Enabled Worksheet" r:id="rId4" imgW="8244911" imgH="1584834" progId="Excel.SheetMacroEnabled.12">
                  <p:link updateAutomatic="1"/>
                </p:oleObj>
              </mc:Choice>
              <mc:Fallback>
                <p:oleObj name="Macro-Enabled Worksheet" r:id="rId4" imgW="8244911" imgH="1584834" progId="Excel.SheetMacroEnabled.12">
                  <p:link updateAutomatic="1"/>
                  <p:pic>
                    <p:nvPicPr>
                      <p:cNvPr id="0" name=""/>
                      <p:cNvPicPr/>
                      <p:nvPr/>
                    </p:nvPicPr>
                    <p:blipFill>
                      <a:blip r:embed="rId5"/>
                      <a:stretch>
                        <a:fillRect/>
                      </a:stretch>
                    </p:blipFill>
                    <p:spPr>
                      <a:xfrm>
                        <a:off x="1189038" y="2009775"/>
                        <a:ext cx="8483600" cy="1711325"/>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4029089292"/>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spid="_x0000_s4102" name="Macro-Enabled Worksheet" r:id="rId4" imgW="7437262" imgH="1394366" progId="Excel.SheetMacroEnabled.12">
                  <p:link updateAutomatic="1"/>
                </p:oleObj>
              </mc:Choice>
              <mc:Fallback>
                <p:oleObj name="Macro-Enabled Worksheet" r:id="rId4" imgW="7437262" imgH="1394366" progId="Excel.SheetMacroEnabled.12">
                  <p:link updateAutomatic="1"/>
                  <p:pic>
                    <p:nvPicPr>
                      <p:cNvPr id="0" name=""/>
                      <p:cNvPicPr/>
                      <p:nvPr/>
                    </p:nvPicPr>
                    <p:blipFill>
                      <a:blip r:embed="rId5"/>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docProps/app.xml><?xml version="1.0" encoding="utf-8"?>
<Properties xmlns="http://schemas.openxmlformats.org/officeDocument/2006/extended-properties" xmlns:vt="http://schemas.openxmlformats.org/officeDocument/2006/docPropsVTypes">
  <TotalTime>730</TotalTime>
  <Words>1862</Words>
  <Application>Microsoft Office PowerPoint</Application>
  <PresentationFormat>Widescreen</PresentationFormat>
  <Paragraphs>110</Paragraphs>
  <Slides>24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16</vt:i4>
      </vt:variant>
      <vt:variant>
        <vt:lpstr>Slide Titles</vt:lpstr>
      </vt:variant>
      <vt:variant>
        <vt:i4>24</vt:i4>
      </vt:variant>
    </vt:vector>
  </HeadingPairs>
  <TitlesOfParts>
    <vt:vector size="47" baseType="lpstr">
      <vt:lpstr>等线</vt:lpstr>
      <vt:lpstr>宋体</vt:lpstr>
      <vt:lpstr>Arial</vt:lpstr>
      <vt:lpstr>Calibri</vt:lpstr>
      <vt:lpstr>Calibri Light</vt:lpstr>
      <vt:lpstr>Open Sans</vt:lpstr>
      <vt:lpstr>Office Theme</vt:lpstr>
      <vt:lpstr>X:\2021-04-12to04-16 (A5) C53517 SoftMARS\00_Data_Reference.xlsm!pptxCover!R4C2:R12C2</vt:lpstr>
      <vt:lpstr>X:\2021-04-12to04-16 (A5) C53517 SoftMARS\00_Data_Reference.xlsm!pptxCover!R15C2:R17C2</vt:lpstr>
      <vt:lpstr>X:\2021-04-12to04-16 (A5) C53517 SoftMARS\00_Data_Reference.xlsm!pptxCover!R19C2</vt:lpstr>
      <vt:lpstr>X:\2021-04-12to04-16 (A5) C53517 SoftMARS\00_Data_Reference.xlsm!pptxLink1!R1C1:R7C2</vt:lpstr>
      <vt:lpstr>X:\2021-04-12to04-16 (A5) C53517 SoftMARS\00_Data_Reference.xlsm!pptxLink1!R10C1:R18C2</vt:lpstr>
      <vt:lpstr>X:\2021-04-12to04-16 (A5) C53517 SoftMARS\00_Data_Reference.xlsm!pptxLink2!R1C1:R4C1</vt:lpstr>
      <vt:lpstr>X:\2021-04-12to04-16 (A5) C53517 SoftMARS\00_Data_Reference.xlsm!pptxLink1!R20C1:R31C2</vt:lpstr>
      <vt:lpstr>X:\2021-04-12to04-16 (A5) C53517 SoftMARS\00_Data_Reference.xlsm!pptxLink3!R2C1:R24C9</vt:lpstr>
      <vt:lpstr>X:\2021-04-12to04-16 (A5) C53517 SoftMARS\00_Data_Reference.xlsm!pptxLink1!R6C1:R7C2</vt:lpstr>
      <vt:lpstr>X:\2021-04-12to04-16 (A5) C53517 SoftMARS\00_Data_Reference.xlsm!pptxLink4!R10C1:R27C20</vt:lpstr>
      <vt:lpstr>X:\2021-04-12to04-16 (A5) C53517 SoftMARS\00_Data_Reference.xlsm!pptxLink5!R1C1:R11C5</vt:lpstr>
      <vt:lpstr>X:\2021-04-12to04-16 (A5) C53517 SoftMARS\00_Data_Reference.xlsm!pptxLink5!R15C1:R21C5</vt:lpstr>
      <vt:lpstr>X:\2021-04-12to04-16 (A5) C53517 SoftMARS\00_Data_Reference.xlsm!OULC!R50C2:R89C22</vt:lpstr>
      <vt:lpstr>X:\2021-04-12to04-16 (A5) C53517 SoftMARS\00_Data_Reference.xlsm!pptxLink1!R8C4</vt:lpstr>
      <vt:lpstr>X:\2021-04-12to04-16 (A5) C53517 SoftMARS\00_Data_Reference.xlsm!pptxLink2!R6C1:R19C1</vt:lpstr>
      <vt:lpstr>X:\2021-04-12to04-16 (A5) C53517 SoftMARS\00_Data_Reference.xlsm!pptxLink1!R33C1:R40C2</vt:lpstr>
      <vt:lpstr>PowerPoint Presentation</vt:lpstr>
      <vt:lpstr>CMMI / ISACA Information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Jared Twigg</cp:lastModifiedBy>
  <cp:revision>73</cp:revision>
  <dcterms:created xsi:type="dcterms:W3CDTF">2018-03-14T12:19:45Z</dcterms:created>
  <dcterms:modified xsi:type="dcterms:W3CDTF">2022-01-21T03:39:38Z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