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56" r:id="rId5"/>
    <p:sldId id="493" r:id="rId6"/>
    <p:sldId id="1547" r:id="rId7"/>
    <p:sldId id="1549" r:id="rId8"/>
    <p:sldId id="270" r:id="rId9"/>
    <p:sldId id="928" r:id="rId10"/>
    <p:sldId id="913" r:id="rId11"/>
    <p:sldId id="1550" r:id="rId12"/>
    <p:sldId id="1551" r:id="rId13"/>
    <p:sldId id="310" r:id="rId14"/>
    <p:sldId id="1513" r:id="rId15"/>
    <p:sldId id="914" r:id="rId16"/>
    <p:sldId id="915" r:id="rId17"/>
    <p:sldId id="1506" r:id="rId18"/>
    <p:sldId id="1507" r:id="rId19"/>
    <p:sldId id="912" r:id="rId20"/>
    <p:sldId id="919" r:id="rId21"/>
    <p:sldId id="1552" r:id="rId22"/>
    <p:sldId id="1514" r:id="rId23"/>
    <p:sldId id="483" r:id="rId24"/>
    <p:sldId id="298" r:id="rId25"/>
    <p:sldId id="151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4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71EB61-1E78-416C-9EB5-6155B97D4A33}" v="42" dt="2022-12-12T09:18:59.5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93" autoAdjust="0"/>
  </p:normalViewPr>
  <p:slideViewPr>
    <p:cSldViewPr snapToGrid="0">
      <p:cViewPr varScale="1">
        <p:scale>
          <a:sx n="58" d="100"/>
          <a:sy n="58" d="100"/>
        </p:scale>
        <p:origin x="964" y="56"/>
      </p:cViewPr>
      <p:guideLst>
        <p:guide orient="horz" pos="572"/>
        <p:guide pos="64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7/25/2023</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7/25/2023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414332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16</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21</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4</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10</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11</a:t>
            </a:fld>
            <a:endParaRPr lang="en-US"/>
          </a:p>
        </p:txBody>
      </p:sp>
    </p:spTree>
    <p:extLst>
      <p:ext uri="{BB962C8B-B14F-4D97-AF65-F5344CB8AC3E}">
        <p14:creationId xmlns:p14="http://schemas.microsoft.com/office/powerpoint/2010/main" val="3921174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609758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3" name="Picture 2">
            <a:extLst>
              <a:ext uri="{FF2B5EF4-FFF2-40B4-BE49-F238E27FC236}">
                <a16:creationId xmlns:a16="http://schemas.microsoft.com/office/drawing/2014/main" id="{D32B81C3-8382-4113-BAD0-010A13E4DDA8}"/>
              </a:ext>
            </a:extLst>
          </p:cNvPr>
          <p:cNvPicPr>
            <a:picLocks noChangeAspect="1" noChangeArrowheads="1"/>
          </p:cNvPicPr>
          <p:nvPr userDrawn="1"/>
        </p:nvPicPr>
        <p:blipFill>
          <a:blip r:embed="rId16" cstate="print">
            <a:extLst>
              <a:ext uri="{BEBA8EAE-BF5A-486C-A8C5-ECC9F3942E4B}">
                <a14:imgProps xmlns:a14="http://schemas.microsoft.com/office/drawing/2010/main">
                  <a14:imgLayer r:embed="rId17">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3E0C077D-8819-4F9D-8722-D73A05643AA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2023.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1871D06-6ED0-464B-BBB6-E62FF3A17D7D}"/>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4" name="TextBox 3">
            <a:extLst>
              <a:ext uri="{FF2B5EF4-FFF2-40B4-BE49-F238E27FC236}">
                <a16:creationId xmlns:a16="http://schemas.microsoft.com/office/drawing/2014/main" id="{7B1C3F22-7FA0-47B5-A977-F0D9B341A6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4" name="TextBox 13">
            <a:extLst>
              <a:ext uri="{FF2B5EF4-FFF2-40B4-BE49-F238E27FC236}">
                <a16:creationId xmlns:a16="http://schemas.microsoft.com/office/drawing/2014/main" id="{318C8DCE-B80F-4E81-9623-EF0D27922F8E}"/>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file:///X:\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X:\2021-04-12to04-16%20(A5)%20C53517%20SoftMARS\00_Data_Reference.xlsm!pptxCover!R20C2" TargetMode="External"/><Relationship Id="rId5" Type="http://schemas.openxmlformats.org/officeDocument/2006/relationships/image" Target="../media/image4.emf"/><Relationship Id="rId4" Type="http://schemas.openxmlformats.org/officeDocument/2006/relationships/oleObject" Target="file:///X:\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20C1:R31C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11.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3!R2C1:R24C9"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12.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6C1:R7C2"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13.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4!R10C1:R27C2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1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oleObject" Target="file:///X:\2021-04-12to04-16%20(A5)%20C53517%20SoftMARS\00_Data_Reference.xlsm!pptxLink5!R1C1:R11C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file:///X:\2021-04-12to04-16%20(A5)%20C53517%20SoftMARS\00_Data_Reference.xlsm!pptxLink5!R15C1:R21C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OULC!R50C2:R89C22" TargetMode="External"/><Relationship Id="rId7" Type="http://schemas.openxmlformats.org/officeDocument/2006/relationships/image" Target="../media/image47.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6.emf"/><Relationship Id="rId5" Type="http://schemas.openxmlformats.org/officeDocument/2006/relationships/oleObject" Target="file:///X:\2021-04-12to04-16%20(A5)%20C53517%20SoftMARS\00_Data_Reference.xlsm!pptxLink1!R8C4" TargetMode="External"/><Relationship Id="rId4" Type="http://schemas.openxmlformats.org/officeDocument/2006/relationships/image" Target="../media/image4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oleObject" Target="file:///X:\2021-04-12to04-16%20(A5)%20C53517%20SoftMARS\00_Data_Reference.xlsm!pptxLink1!R33C1:R40C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s>
</file>

<file path=ppt/slides/_rels/slide20.xml.rels><?xml version="1.0" encoding="UTF-8" standalone="yes"?>
<Relationships xmlns="http://schemas.openxmlformats.org/package/2006/relationships"><Relationship Id="rId3" Type="http://schemas.openxmlformats.org/officeDocument/2006/relationships/hyperlink" Target="delete/Schedule.pdf" TargetMode="External"/><Relationship Id="rId2" Type="http://schemas.openxmlformats.org/officeDocument/2006/relationships/hyperlink" Target="99_vf01_Schedule.pdf"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0.svg"/></Relationships>
</file>

<file path=ppt/slides/_rels/slide22.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1C1:R7C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6.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10C1:R18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7.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2!R1C1:R4C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Opening Briefing</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264621868"/>
              </p:ext>
            </p:extLst>
          </p:nvPr>
        </p:nvGraphicFramePr>
        <p:xfrm>
          <a:off x="3375025" y="2052638"/>
          <a:ext cx="5441950" cy="2886075"/>
        </p:xfrm>
        <a:graphic>
          <a:graphicData uri="http://schemas.openxmlformats.org/presentationml/2006/ole">
            <mc:AlternateContent xmlns:mc="http://schemas.openxmlformats.org/markup-compatibility/2006">
              <mc:Choice xmlns:v="urn:schemas-microsoft-com:vml" Requires="v">
                <p:oleObj name="Macro-Enabled Worksheet" r:id="rId2" imgW="5196769" imgH="2918310" progId="Excel.SheetMacroEnabled.12">
                  <p:link updateAutomatic="1"/>
                </p:oleObj>
              </mc:Choice>
              <mc:Fallback>
                <p:oleObj name="Macro-Enabled Worksheet" r:id="rId2" imgW="5196769" imgH="2918310" progId="Excel.SheetMacroEnabled.12">
                  <p:link updateAutomatic="1"/>
                  <p:pic>
                    <p:nvPicPr>
                      <p:cNvPr id="0" name=""/>
                      <p:cNvPicPr/>
                      <p:nvPr/>
                    </p:nvPicPr>
                    <p:blipFill>
                      <a:blip r:embed="rId3"/>
                      <a:stretch>
                        <a:fillRect/>
                      </a:stretch>
                    </p:blipFill>
                    <p:spPr>
                      <a:xfrm>
                        <a:off x="3375025" y="2052638"/>
                        <a:ext cx="5441950" cy="28860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314599462"/>
              </p:ext>
            </p:extLst>
          </p:nvPr>
        </p:nvGraphicFramePr>
        <p:xfrm>
          <a:off x="3497263" y="5378450"/>
          <a:ext cx="5197475" cy="671513"/>
        </p:xfrm>
        <a:graphic>
          <a:graphicData uri="http://schemas.openxmlformats.org/presentationml/2006/ole">
            <mc:AlternateContent xmlns:mc="http://schemas.openxmlformats.org/markup-compatibility/2006">
              <mc:Choice xmlns:v="urn:schemas-microsoft-com:vml" Requires="v">
                <p:oleObj name="Macro-Enabled Worksheet" r:id="rId4" imgW="5196769" imgH="670734" progId="Excel.SheetMacroEnabled.12">
                  <p:link updateAutomatic="1"/>
                </p:oleObj>
              </mc:Choice>
              <mc:Fallback>
                <p:oleObj name="Macro-Enabled Worksheet" r:id="rId4" imgW="5196769" imgH="670734" progId="Excel.SheetMacroEnabled.12">
                  <p:link updateAutomatic="1"/>
                  <p:pic>
                    <p:nvPicPr>
                      <p:cNvPr id="0" name=""/>
                      <p:cNvPicPr/>
                      <p:nvPr/>
                    </p:nvPicPr>
                    <p:blipFill>
                      <a:blip r:embed="rId5"/>
                      <a:stretch>
                        <a:fillRect/>
                      </a:stretch>
                    </p:blipFill>
                    <p:spPr>
                      <a:xfrm>
                        <a:off x="3497263" y="5378450"/>
                        <a:ext cx="5197475" cy="671513"/>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59536454-AD5B-4F94-8339-31EA3769035D}"/>
              </a:ext>
            </a:extLst>
          </p:cNvPr>
          <p:cNvGraphicFramePr>
            <a:graphicFrameLocks noChangeAspect="1"/>
          </p:cNvGraphicFramePr>
          <p:nvPr>
            <p:extLst>
              <p:ext uri="{D42A27DB-BD31-4B8C-83A1-F6EECF244321}">
                <p14:modId xmlns:p14="http://schemas.microsoft.com/office/powerpoint/2010/main" val="3519743204"/>
              </p:ext>
            </p:extLst>
          </p:nvPr>
        </p:nvGraphicFramePr>
        <p:xfrm>
          <a:off x="3497262" y="5169434"/>
          <a:ext cx="5197475" cy="274637"/>
        </p:xfrm>
        <a:graphic>
          <a:graphicData uri="http://schemas.openxmlformats.org/presentationml/2006/ole">
            <mc:AlternateContent xmlns:mc="http://schemas.openxmlformats.org/markup-compatibility/2006">
              <mc:Choice xmlns:v="urn:schemas-microsoft-com:vml" Requires="v">
                <p:oleObj name="Macro-Enabled Worksheet" r:id="rId6" imgW="5196769" imgH="274178" progId="Excel.SheetMacroEnabled.12">
                  <p:link updateAutomatic="1"/>
                </p:oleObj>
              </mc:Choice>
              <mc:Fallback>
                <p:oleObj name="Macro-Enabled Worksheet" r:id="rId6" imgW="5196769" imgH="274178" progId="Excel.SheetMacroEnabled.12">
                  <p:link updateAutomatic="1"/>
                  <p:pic>
                    <p:nvPicPr>
                      <p:cNvPr id="0" name=""/>
                      <p:cNvPicPr/>
                      <p:nvPr/>
                    </p:nvPicPr>
                    <p:blipFill>
                      <a:blip r:embed="rId7"/>
                      <a:stretch>
                        <a:fillRect/>
                      </a:stretch>
                    </p:blipFill>
                    <p:spPr>
                      <a:xfrm>
                        <a:off x="3497262" y="5169434"/>
                        <a:ext cx="5197475" cy="274637"/>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BCB14951-7702-4C0F-B6A6-21391A66B766}"/>
              </a:ext>
            </a:extLst>
          </p:cNvPr>
          <p:cNvGraphicFramePr>
            <a:graphicFrameLocks noChangeAspect="1"/>
          </p:cNvGraphicFramePr>
          <p:nvPr>
            <p:extLst>
              <p:ext uri="{D42A27DB-BD31-4B8C-83A1-F6EECF244321}">
                <p14:modId xmlns:p14="http://schemas.microsoft.com/office/powerpoint/2010/main" val="2885246741"/>
              </p:ext>
            </p:extLst>
          </p:nvPr>
        </p:nvGraphicFramePr>
        <p:xfrm>
          <a:off x="1033463" y="1936750"/>
          <a:ext cx="8245475" cy="2111375"/>
        </p:xfrm>
        <a:graphic>
          <a:graphicData uri="http://schemas.openxmlformats.org/presentationml/2006/ole">
            <mc:AlternateContent xmlns:mc="http://schemas.openxmlformats.org/markup-compatibility/2006">
              <mc:Choice xmlns:v="urn:schemas-microsoft-com:vml" Requires="v">
                <p:oleObj name="Macro-Enabled Worksheet" r:id="rId3" imgW="8244911" imgH="2110701" progId="Excel.SheetMacroEnabled.12">
                  <p:link updateAutomatic="1"/>
                </p:oleObj>
              </mc:Choice>
              <mc:Fallback>
                <p:oleObj name="Macro-Enabled Worksheet" r:id="rId3" imgW="8244911" imgH="2110701" progId="Excel.SheetMacroEnabled.12">
                  <p:link updateAutomatic="1"/>
                  <p:pic>
                    <p:nvPicPr>
                      <p:cNvPr id="0" name=""/>
                      <p:cNvPicPr/>
                      <p:nvPr/>
                    </p:nvPicPr>
                    <p:blipFill>
                      <a:blip r:embed="rId4"/>
                      <a:stretch>
                        <a:fillRect/>
                      </a:stretch>
                    </p:blipFill>
                    <p:spPr>
                      <a:xfrm>
                        <a:off x="1033463" y="1936750"/>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F46B053-1B94-4E5C-BCF3-2B2E652C78D9}"/>
              </a:ext>
            </a:extLst>
          </p:cNvPr>
          <p:cNvGraphicFramePr>
            <a:graphicFrameLocks noChangeAspect="1"/>
          </p:cNvGraphicFramePr>
          <p:nvPr>
            <p:extLst>
              <p:ext uri="{D42A27DB-BD31-4B8C-83A1-F6EECF244321}">
                <p14:modId xmlns:p14="http://schemas.microsoft.com/office/powerpoint/2010/main" val="189805174"/>
              </p:ext>
            </p:extLst>
          </p:nvPr>
        </p:nvGraphicFramePr>
        <p:xfrm>
          <a:off x="1217613" y="1482725"/>
          <a:ext cx="8277225" cy="4640263"/>
        </p:xfrm>
        <a:graphic>
          <a:graphicData uri="http://schemas.openxmlformats.org/presentationml/2006/ole">
            <mc:AlternateContent xmlns:mc="http://schemas.openxmlformats.org/markup-compatibility/2006">
              <mc:Choice xmlns:v="urn:schemas-microsoft-com:vml" Requires="v">
                <p:oleObj name="Macro-Enabled Worksheet" r:id="rId3" imgW="9928683" imgH="5722770" progId="Excel.SheetMacroEnabled.12">
                  <p:link updateAutomatic="1"/>
                </p:oleObj>
              </mc:Choice>
              <mc:Fallback>
                <p:oleObj name="Macro-Enabled Worksheet" r:id="rId3" imgW="9928683" imgH="5722770" progId="Excel.SheetMacroEnabled.12">
                  <p:link updateAutomatic="1"/>
                  <p:pic>
                    <p:nvPicPr>
                      <p:cNvPr id="0" name=""/>
                      <p:cNvPicPr/>
                      <p:nvPr/>
                    </p:nvPicPr>
                    <p:blipFill>
                      <a:blip r:embed="rId4"/>
                      <a:stretch>
                        <a:fillRect/>
                      </a:stretch>
                    </p:blipFill>
                    <p:spPr>
                      <a:xfrm>
                        <a:off x="1217613" y="1482725"/>
                        <a:ext cx="8277225" cy="4640263"/>
                      </a:xfrm>
                      <a:prstGeom prst="rect">
                        <a:avLst/>
                      </a:prstGeom>
                    </p:spPr>
                  </p:pic>
                </p:oleObj>
              </mc:Fallback>
            </mc:AlternateContent>
          </a:graphicData>
        </a:graphic>
      </p:graphicFrame>
    </p:spTree>
    <p:extLst>
      <p:ext uri="{BB962C8B-B14F-4D97-AF65-F5344CB8AC3E}">
        <p14:creationId xmlns:p14="http://schemas.microsoft.com/office/powerpoint/2010/main" val="2140380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B1E92499-A6AA-4251-A074-798371D4DD4A}"/>
              </a:ext>
            </a:extLst>
          </p:cNvPr>
          <p:cNvGraphicFramePr>
            <a:graphicFrameLocks noChangeAspect="1"/>
          </p:cNvGraphicFramePr>
          <p:nvPr>
            <p:extLst>
              <p:ext uri="{D42A27DB-BD31-4B8C-83A1-F6EECF244321}">
                <p14:modId xmlns:p14="http://schemas.microsoft.com/office/powerpoint/2010/main" val="938650470"/>
              </p:ext>
            </p:extLst>
          </p:nvPr>
        </p:nvGraphicFramePr>
        <p:xfrm>
          <a:off x="1250950" y="2544763"/>
          <a:ext cx="8483600" cy="385762"/>
        </p:xfrm>
        <a:graphic>
          <a:graphicData uri="http://schemas.openxmlformats.org/presentationml/2006/ole">
            <mc:AlternateContent xmlns:mc="http://schemas.openxmlformats.org/markup-compatibility/2006">
              <mc:Choice xmlns:v="urn:schemas-microsoft-com:vml" Requires="v">
                <p:oleObj name="Macro-Enabled Worksheet" r:id="rId3" imgW="8244911" imgH="358179" progId="Excel.SheetMacroEnabled.12">
                  <p:link updateAutomatic="1"/>
                </p:oleObj>
              </mc:Choice>
              <mc:Fallback>
                <p:oleObj name="Macro-Enabled Worksheet" r:id="rId3" imgW="8244911" imgH="358179" progId="Excel.SheetMacroEnabled.12">
                  <p:link updateAutomatic="1"/>
                  <p:pic>
                    <p:nvPicPr>
                      <p:cNvPr id="0" name=""/>
                      <p:cNvPicPr/>
                      <p:nvPr/>
                    </p:nvPicPr>
                    <p:blipFill>
                      <a:blip r:embed="rId4"/>
                      <a:stretch>
                        <a:fillRect/>
                      </a:stretch>
                    </p:blipFill>
                    <p:spPr>
                      <a:xfrm>
                        <a:off x="1250950" y="2544763"/>
                        <a:ext cx="8483600" cy="385762"/>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Sample</a:t>
            </a:r>
          </a:p>
        </p:txBody>
      </p:sp>
      <p:graphicFrame>
        <p:nvGraphicFramePr>
          <p:cNvPr id="4" name="Object 3">
            <a:extLst>
              <a:ext uri="{FF2B5EF4-FFF2-40B4-BE49-F238E27FC236}">
                <a16:creationId xmlns:a16="http://schemas.microsoft.com/office/drawing/2014/main" id="{D21A5A95-7C57-4184-BE79-BFD78ABD81F8}"/>
              </a:ext>
            </a:extLst>
          </p:cNvPr>
          <p:cNvGraphicFramePr>
            <a:graphicFrameLocks noChangeAspect="1"/>
          </p:cNvGraphicFramePr>
          <p:nvPr>
            <p:extLst>
              <p:ext uri="{D42A27DB-BD31-4B8C-83A1-F6EECF244321}">
                <p14:modId xmlns:p14="http://schemas.microsoft.com/office/powerpoint/2010/main" val="2644076655"/>
              </p:ext>
            </p:extLst>
          </p:nvPr>
        </p:nvGraphicFramePr>
        <p:xfrm>
          <a:off x="198438" y="1766888"/>
          <a:ext cx="11499850" cy="3325812"/>
        </p:xfrm>
        <a:graphic>
          <a:graphicData uri="http://schemas.openxmlformats.org/presentationml/2006/ole">
            <mc:AlternateContent xmlns:mc="http://schemas.openxmlformats.org/markup-compatibility/2006">
              <mc:Choice xmlns:v="urn:schemas-microsoft-com:vml" Requires="v">
                <p:oleObj name="Macro-Enabled Worksheet" r:id="rId3" imgW="13403403" imgH="4008199" progId="Excel.SheetMacroEnabled.12">
                  <p:link updateAutomatic="1"/>
                </p:oleObj>
              </mc:Choice>
              <mc:Fallback>
                <p:oleObj name="Macro-Enabled Worksheet" r:id="rId3" imgW="13403403" imgH="4008199" progId="Excel.SheetMacroEnabled.12">
                  <p:link updateAutomatic="1"/>
                  <p:pic>
                    <p:nvPicPr>
                      <p:cNvPr id="0" name=""/>
                      <p:cNvPicPr/>
                      <p:nvPr/>
                    </p:nvPicPr>
                    <p:blipFill>
                      <a:blip r:embed="rId4"/>
                      <a:stretch>
                        <a:fillRect/>
                      </a:stretch>
                    </p:blipFill>
                    <p:spPr>
                      <a:xfrm>
                        <a:off x="198438" y="1766888"/>
                        <a:ext cx="11499850" cy="3325812"/>
                      </a:xfrm>
                      <a:prstGeom prst="rect">
                        <a:avLst/>
                      </a:prstGeom>
                    </p:spPr>
                  </p:pic>
                </p:oleObj>
              </mc:Fallback>
            </mc:AlternateContent>
          </a:graphicData>
        </a:graphic>
      </p:graphicFrame>
    </p:spTree>
    <p:extLst>
      <p:ext uri="{BB962C8B-B14F-4D97-AF65-F5344CB8AC3E}">
        <p14:creationId xmlns:p14="http://schemas.microsoft.com/office/powerpoint/2010/main" val="2024739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826564A6-5108-42B5-A49B-FB8D3BA28106}"/>
              </a:ext>
            </a:extLst>
          </p:cNvPr>
          <p:cNvGraphicFramePr>
            <a:graphicFrameLocks noChangeAspect="1"/>
          </p:cNvGraphicFramePr>
          <p:nvPr>
            <p:extLst>
              <p:ext uri="{D42A27DB-BD31-4B8C-83A1-F6EECF244321}">
                <p14:modId xmlns:p14="http://schemas.microsoft.com/office/powerpoint/2010/main" val="2735069944"/>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name="Macro-Enabled Worksheet" r:id="rId2" imgW="11186302" imgH="3474767" progId="Excel.SheetMacroEnabled.12">
                  <p:link updateAutomatic="1"/>
                </p:oleObj>
              </mc:Choice>
              <mc:Fallback>
                <p:oleObj name="Macro-Enabled Worksheet" r:id="rId2" imgW="11186302" imgH="3474767" progId="Excel.SheetMacroEnabled.12">
                  <p:link updateAutomatic="1"/>
                  <p:pic>
                    <p:nvPicPr>
                      <p:cNvPr id="0" name=""/>
                      <p:cNvPicPr/>
                      <p:nvPr/>
                    </p:nvPicPr>
                    <p:blipFill>
                      <a:blip r:embed="rId3"/>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53EE0D9B-0FA4-4BC3-A0BF-07768E788208}"/>
              </a:ext>
            </a:extLst>
          </p:cNvPr>
          <p:cNvGraphicFramePr>
            <a:graphicFrameLocks noChangeAspect="1"/>
          </p:cNvGraphicFramePr>
          <p:nvPr>
            <p:extLst>
              <p:ext uri="{D42A27DB-BD31-4B8C-83A1-F6EECF244321}">
                <p14:modId xmlns:p14="http://schemas.microsoft.com/office/powerpoint/2010/main" val="2419158404"/>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name="Macro-Enabled Worksheet" r:id="rId2" imgW="11186302" imgH="3474767" progId="Excel.SheetMacroEnabled.12">
                  <p:link updateAutomatic="1"/>
                </p:oleObj>
              </mc:Choice>
              <mc:Fallback>
                <p:oleObj name="Macro-Enabled Worksheet" r:id="rId2" imgW="11186302" imgH="3474767" progId="Excel.SheetMacroEnabled.12">
                  <p:link updateAutomatic="1"/>
                  <p:pic>
                    <p:nvPicPr>
                      <p:cNvPr id="0" name=""/>
                      <p:cNvPicPr/>
                      <p:nvPr/>
                    </p:nvPicPr>
                    <p:blipFill>
                      <a:blip r:embed="rId3"/>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spTree>
    <p:extLst>
      <p:ext uri="{BB962C8B-B14F-4D97-AF65-F5344CB8AC3E}">
        <p14:creationId xmlns:p14="http://schemas.microsoft.com/office/powerpoint/2010/main" val="1860371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33DEF144-708A-4FEC-9EEA-C59932602BE9}"/>
              </a:ext>
            </a:extLst>
          </p:cNvPr>
          <p:cNvGraphicFramePr>
            <a:graphicFrameLocks noChangeAspect="1"/>
          </p:cNvGraphicFramePr>
          <p:nvPr>
            <p:extLst>
              <p:ext uri="{D42A27DB-BD31-4B8C-83A1-F6EECF244321}">
                <p14:modId xmlns:p14="http://schemas.microsoft.com/office/powerpoint/2010/main" val="4018866347"/>
              </p:ext>
            </p:extLst>
          </p:nvPr>
        </p:nvGraphicFramePr>
        <p:xfrm>
          <a:off x="617435" y="1133475"/>
          <a:ext cx="7848140" cy="5114996"/>
        </p:xfrm>
        <a:graphic>
          <a:graphicData uri="http://schemas.openxmlformats.org/presentationml/2006/ole">
            <mc:AlternateContent xmlns:mc="http://schemas.openxmlformats.org/markup-compatibility/2006">
              <mc:Choice xmlns:v="urn:schemas-microsoft-com:vml" Requires="v">
                <p:oleObj name="Macro-Enabled Worksheet" r:id="rId3" imgW="12489003" imgH="9060235" progId="Excel.SheetMacroEnabled.12">
                  <p:link updateAutomatic="1"/>
                </p:oleObj>
              </mc:Choice>
              <mc:Fallback>
                <p:oleObj name="Macro-Enabled Worksheet" r:id="rId3" imgW="12489003" imgH="9060235" progId="Excel.SheetMacroEnabled.12">
                  <p:link updateAutomatic="1"/>
                  <p:pic>
                    <p:nvPicPr>
                      <p:cNvPr id="0" name=""/>
                      <p:cNvPicPr/>
                      <p:nvPr/>
                    </p:nvPicPr>
                    <p:blipFill>
                      <a:blip r:embed="rId4"/>
                      <a:stretch>
                        <a:fillRect/>
                      </a:stretch>
                    </p:blipFill>
                    <p:spPr>
                      <a:xfrm>
                        <a:off x="617435" y="1133475"/>
                        <a:ext cx="7848140" cy="5114996"/>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sp>
        <p:nvSpPr>
          <p:cNvPr id="8" name="Rectangle 7">
            <a:extLst>
              <a:ext uri="{FF2B5EF4-FFF2-40B4-BE49-F238E27FC236}">
                <a16:creationId xmlns:a16="http://schemas.microsoft.com/office/drawing/2014/main" id="{EF88894F-6E9F-4254-B365-2F77C95564B1}"/>
              </a:ext>
            </a:extLst>
          </p:cNvPr>
          <p:cNvSpPr/>
          <p:nvPr/>
        </p:nvSpPr>
        <p:spPr>
          <a:xfrm rot="19278004">
            <a:off x="6788537" y="4560584"/>
            <a:ext cx="2930610" cy="923330"/>
          </a:xfrm>
          <a:prstGeom prst="rect">
            <a:avLst/>
          </a:prstGeom>
          <a:solidFill>
            <a:schemeClr val="accent5">
              <a:lumMod val="20000"/>
              <a:lumOff val="80000"/>
            </a:schemeClr>
          </a:solidFill>
        </p:spPr>
        <p:txBody>
          <a:bodyPr wrap="none" lIns="91440" tIns="45720" rIns="91440" bIns="45720">
            <a:spAutoFit/>
          </a:bodyPr>
          <a:lstStyle/>
          <a:p>
            <a:pPr algn="ctr"/>
            <a:r>
              <a:rPr lang="en-US" sz="5400" b="1" cap="none" spc="0" dirty="0">
                <a:ln w="22225">
                  <a:solidFill>
                    <a:schemeClr val="accent1"/>
                  </a:solidFill>
                  <a:prstDash val="solid"/>
                </a:ln>
                <a:solidFill>
                  <a:schemeClr val="accent1">
                    <a:lumMod val="60000"/>
                    <a:lumOff val="40000"/>
                  </a:schemeClr>
                </a:solidFill>
                <a:effectLst/>
              </a:rPr>
              <a:t>EXAMPLE</a:t>
            </a:r>
          </a:p>
        </p:txBody>
      </p:sp>
      <p:graphicFrame>
        <p:nvGraphicFramePr>
          <p:cNvPr id="10" name="Object 9">
            <a:extLst>
              <a:ext uri="{FF2B5EF4-FFF2-40B4-BE49-F238E27FC236}">
                <a16:creationId xmlns:a16="http://schemas.microsoft.com/office/drawing/2014/main" id="{76263901-0FC3-47D8-A1D7-1F48982B2754}"/>
              </a:ext>
            </a:extLst>
          </p:cNvPr>
          <p:cNvGraphicFramePr>
            <a:graphicFrameLocks noChangeAspect="1"/>
          </p:cNvGraphicFramePr>
          <p:nvPr>
            <p:extLst>
              <p:ext uri="{D42A27DB-BD31-4B8C-83A1-F6EECF244321}">
                <p14:modId xmlns:p14="http://schemas.microsoft.com/office/powerpoint/2010/main" val="694255710"/>
              </p:ext>
            </p:extLst>
          </p:nvPr>
        </p:nvGraphicFramePr>
        <p:xfrm>
          <a:off x="882650" y="942975"/>
          <a:ext cx="3424238" cy="190500"/>
        </p:xfrm>
        <a:graphic>
          <a:graphicData uri="http://schemas.openxmlformats.org/presentationml/2006/ole">
            <mc:AlternateContent xmlns:mc="http://schemas.openxmlformats.org/markup-compatibility/2006">
              <mc:Choice xmlns:v="urn:schemas-microsoft-com:vml" Requires="v">
                <p:oleObj name="Macro-Enabled Worksheet" r:id="rId5" imgW="3330117" imgH="7675" progId="Excel.SheetMacroEnabled.12">
                  <p:link updateAutomatic="1"/>
                </p:oleObj>
              </mc:Choice>
              <mc:Fallback>
                <p:oleObj name="Macro-Enabled Worksheet" r:id="rId5" imgW="3330117" imgH="7675" progId="Excel.SheetMacroEnabled.12">
                  <p:link updateAutomatic="1"/>
                  <p:pic>
                    <p:nvPicPr>
                      <p:cNvPr id="0" name=""/>
                      <p:cNvPicPr/>
                      <p:nvPr/>
                    </p:nvPicPr>
                    <p:blipFill>
                      <a:blip r:embed="rId6"/>
                      <a:stretch>
                        <a:fillRect/>
                      </a:stretch>
                    </p:blipFill>
                    <p:spPr>
                      <a:xfrm>
                        <a:off x="882650" y="942975"/>
                        <a:ext cx="3424238" cy="190500"/>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AA9BF04E-9042-4397-8AD5-790E790EB2D0}"/>
              </a:ext>
            </a:extLst>
          </p:cNvPr>
          <p:cNvPicPr>
            <a:picLocks noChangeAspect="1"/>
          </p:cNvPicPr>
          <p:nvPr/>
        </p:nvPicPr>
        <p:blipFill>
          <a:blip r:embed="rId7"/>
          <a:stretch>
            <a:fillRect/>
          </a:stretch>
        </p:blipFill>
        <p:spPr>
          <a:xfrm>
            <a:off x="9611360" y="2020570"/>
            <a:ext cx="1723565" cy="2134870"/>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08042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DBA6108F-A3D4-45BE-B8CA-9186C4E63FAB}"/>
              </a:ext>
            </a:extLst>
          </p:cNvPr>
          <p:cNvGraphicFramePr>
            <a:graphicFrameLocks noChangeAspect="1"/>
          </p:cNvGraphicFramePr>
          <p:nvPr>
            <p:extLst>
              <p:ext uri="{D42A27DB-BD31-4B8C-83A1-F6EECF244321}">
                <p14:modId xmlns:p14="http://schemas.microsoft.com/office/powerpoint/2010/main" val="2713373867"/>
              </p:ext>
            </p:extLst>
          </p:nvPr>
        </p:nvGraphicFramePr>
        <p:xfrm>
          <a:off x="1006475" y="1606550"/>
          <a:ext cx="8245475" cy="2819400"/>
        </p:xfrm>
        <a:graphic>
          <a:graphicData uri="http://schemas.openxmlformats.org/presentationml/2006/ole">
            <mc:AlternateContent xmlns:mc="http://schemas.openxmlformats.org/markup-compatibility/2006">
              <mc:Choice xmlns:v="urn:schemas-microsoft-com:vml" Requires="v">
                <p:oleObj name="Macro-Enabled Worksheet" r:id="rId2" imgW="8244911" imgH="2819384" progId="Excel.SheetMacroEnabled.12">
                  <p:link updateAutomatic="1"/>
                </p:oleObj>
              </mc:Choice>
              <mc:Fallback>
                <p:oleObj name="Macro-Enabled Worksheet" r:id="rId2" imgW="8244911" imgH="2819384" progId="Excel.SheetMacroEnabled.12">
                  <p:link updateAutomatic="1"/>
                  <p:pic>
                    <p:nvPicPr>
                      <p:cNvPr id="0" name=""/>
                      <p:cNvPicPr/>
                      <p:nvPr/>
                    </p:nvPicPr>
                    <p:blipFill>
                      <a:blip r:embed="rId3"/>
                      <a:stretch>
                        <a:fillRect/>
                      </a:stretch>
                    </p:blipFill>
                    <p:spPr>
                      <a:xfrm>
                        <a:off x="1006475" y="1606550"/>
                        <a:ext cx="8245475" cy="2819400"/>
                      </a:xfrm>
                      <a:prstGeom prst="rect">
                        <a:avLst/>
                      </a:prstGeom>
                    </p:spPr>
                  </p:pic>
                </p:oleObj>
              </mc:Fallback>
            </mc:AlternateContent>
          </a:graphicData>
        </a:graphic>
      </p:graphicFrame>
    </p:spTree>
    <p:extLst>
      <p:ext uri="{BB962C8B-B14F-4D97-AF65-F5344CB8AC3E}">
        <p14:creationId xmlns:p14="http://schemas.microsoft.com/office/powerpoint/2010/main" val="1305494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sp>
        <p:nvSpPr>
          <p:cNvPr id="3077" name="TextBox 4"/>
          <p:cNvSpPr txBox="1">
            <a:spLocks noChangeArrowheads="1"/>
          </p:cNvSpPr>
          <p:nvPr/>
        </p:nvSpPr>
        <p:spPr bwMode="auto">
          <a:xfrm>
            <a:off x="2111571" y="3129444"/>
            <a:ext cx="8077201"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1800" dirty="0">
                <a:latin typeface="+mn-lt"/>
              </a:rPr>
              <a:t>It is a pleasure and an honour to be here with you today. We are looking forward to working with you and your team over the coming days.</a:t>
            </a:r>
          </a:p>
          <a:p>
            <a:pPr algn="ctr" eaLnBrk="1" hangingPunct="1"/>
            <a:r>
              <a:rPr lang="zh-TW" altLang="en-US" sz="2000" dirty="0">
                <a:solidFill>
                  <a:srgbClr val="1F497D"/>
                </a:solidFill>
                <a:latin typeface="宋体" panose="02010600030101010101" pitchFamily="2" charset="-122"/>
                <a:ea typeface="宋体" panose="02010600030101010101" pitchFamily="2" charset="-122"/>
              </a:rPr>
              <a:t>今天我很高興和榮幸來到這裡，我期待著在未來的几天里與您和您的團隊一起工作。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15537" y="1237171"/>
            <a:ext cx="1209246" cy="720000"/>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848322" y="1238047"/>
            <a:ext cx="1209247" cy="718248"/>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94444" y="2159412"/>
            <a:ext cx="1206784"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530677" y="2160288"/>
            <a:ext cx="1194106" cy="718248"/>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513846" y="2184531"/>
            <a:ext cx="1216108" cy="720000"/>
          </a:xfrm>
          <a:prstGeom prst="rect">
            <a:avLst/>
          </a:prstGeom>
          <a:noFill/>
          <a:ln w="12700" cap="flat" cmpd="sng">
            <a:solidFill>
              <a:schemeClr val="bg1"/>
            </a:solidFill>
            <a:prstDash val="solid"/>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498384" y="1238923"/>
            <a:ext cx="1231569" cy="718248"/>
          </a:xfrm>
          <a:prstGeom prst="rect">
            <a:avLst/>
          </a:prstGeom>
          <a:ln>
            <a:solidFill>
              <a:schemeClr val="bg1"/>
            </a:solidFill>
          </a:ln>
          <a:effectLst>
            <a:outerShdw blurRad="50800" dist="38100" dir="8100000" algn="tr" rotWithShape="0">
              <a:prstClr val="black">
                <a:alpha val="40000"/>
              </a:prstClr>
            </a:outerShdw>
          </a:effectLst>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43152" y="1237171"/>
            <a:ext cx="1209247"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83540" y="122972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848322" y="2177458"/>
            <a:ext cx="1209247" cy="720000"/>
          </a:xfrm>
          <a:prstGeom prst="rect">
            <a:avLst/>
          </a:prstGeom>
          <a:ln>
            <a:solidFill>
              <a:schemeClr val="bg1"/>
            </a:solidFill>
          </a:ln>
          <a:effectLst>
            <a:outerShdw blurRad="50800" dist="38100" dir="8100000" algn="tr" rotWithShape="0">
              <a:prstClr val="black">
                <a:alpha val="40000"/>
              </a:prstClr>
            </a:outerShdw>
          </a:effectLst>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54233" y="2177458"/>
            <a:ext cx="1194106" cy="720000"/>
          </a:xfrm>
          <a:prstGeom prst="rect">
            <a:avLst/>
          </a:prstGeom>
          <a:ln>
            <a:solidFill>
              <a:schemeClr val="bg1"/>
            </a:solidFill>
          </a:ln>
          <a:effectLst>
            <a:outerShdw blurRad="50800" dist="38100" dir="8100000" algn="tr" rotWithShape="0">
              <a:prstClr val="black">
                <a:alpha val="40000"/>
              </a:prstClr>
            </a:outerShdw>
          </a:effectLst>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177789" y="2177458"/>
            <a:ext cx="1209248"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170768" y="1237171"/>
            <a:ext cx="1209247"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FEF7BC6-DE2A-1BA8-D162-418AA6F248B4}"/>
              </a:ext>
            </a:extLst>
          </p:cNvPr>
          <p:cNvPicPr>
            <a:picLocks noChangeAspect="1"/>
          </p:cNvPicPr>
          <p:nvPr/>
        </p:nvPicPr>
        <p:blipFill>
          <a:blip r:embed="rId27"/>
          <a:stretch>
            <a:fillRect/>
          </a:stretch>
        </p:blipFill>
        <p:spPr>
          <a:xfrm>
            <a:off x="855925" y="122972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4" name="Picture 3">
            <a:extLst>
              <a:ext uri="{FF2B5EF4-FFF2-40B4-BE49-F238E27FC236}">
                <a16:creationId xmlns:a16="http://schemas.microsoft.com/office/drawing/2014/main" id="{FE91D709-B59F-05B8-0708-2944651EA14F}"/>
              </a:ext>
            </a:extLst>
          </p:cNvPr>
          <p:cNvPicPr>
            <a:picLocks noChangeAspect="1"/>
          </p:cNvPicPr>
          <p:nvPr/>
        </p:nvPicPr>
        <p:blipFill>
          <a:blip r:embed="rId28"/>
          <a:stretch>
            <a:fillRect/>
          </a:stretch>
        </p:blipFill>
        <p:spPr>
          <a:xfrm>
            <a:off x="858387" y="2159412"/>
            <a:ext cx="1206784" cy="720000"/>
          </a:xfrm>
          <a:prstGeom prst="rect">
            <a:avLst/>
          </a:prstGeom>
          <a:ln>
            <a:solidFill>
              <a:schemeClr val="bg1"/>
            </a:solidFill>
          </a:ln>
          <a:effectLst>
            <a:outerShdw blurRad="50800" dist="38100" dir="8100000" algn="tr" rotWithShape="0">
              <a:prstClr val="black">
                <a:alpha val="40000"/>
              </a:prstClr>
            </a:outerShdw>
          </a:effectLst>
        </p:spPr>
      </p:pic>
      <p:pic>
        <p:nvPicPr>
          <p:cNvPr id="5" name="Picture 4">
            <a:extLst>
              <a:ext uri="{FF2B5EF4-FFF2-40B4-BE49-F238E27FC236}">
                <a16:creationId xmlns:a16="http://schemas.microsoft.com/office/drawing/2014/main" id="{BD5B9EE7-D463-5A58-9C5D-FBEAF1BD6F1D}"/>
              </a:ext>
            </a:extLst>
          </p:cNvPr>
          <p:cNvPicPr>
            <a:picLocks noChangeAspect="1"/>
          </p:cNvPicPr>
          <p:nvPr/>
        </p:nvPicPr>
        <p:blipFill>
          <a:blip r:embed="rId29"/>
          <a:stretch>
            <a:fillRect/>
          </a:stretch>
        </p:blipFill>
        <p:spPr>
          <a:xfrm>
            <a:off x="10175939" y="123629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6" name="Picture 5">
            <a:extLst>
              <a:ext uri="{FF2B5EF4-FFF2-40B4-BE49-F238E27FC236}">
                <a16:creationId xmlns:a16="http://schemas.microsoft.com/office/drawing/2014/main" id="{0B6B6DC8-AFD9-1013-CFA4-A5009EC830EB}"/>
              </a:ext>
            </a:extLst>
          </p:cNvPr>
          <p:cNvPicPr>
            <a:picLocks noChangeAspect="1"/>
          </p:cNvPicPr>
          <p:nvPr/>
        </p:nvPicPr>
        <p:blipFill>
          <a:blip r:embed="rId30"/>
          <a:stretch>
            <a:fillRect/>
          </a:stretch>
        </p:blipFill>
        <p:spPr>
          <a:xfrm>
            <a:off x="10175938" y="2161342"/>
            <a:ext cx="1209246" cy="720000"/>
          </a:xfrm>
          <a:prstGeom prst="rect">
            <a:avLst/>
          </a:prstGeom>
          <a:ln>
            <a:solidFill>
              <a:schemeClr val="bg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860053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ZA" dirty="0">
                <a:hlinkClick r:id="rId2" action="ppaction://hlinkfile"/>
              </a:rPr>
              <a:t>Appraisal Schedule</a:t>
            </a:r>
            <a:endParaRPr lang="en-ZA" dirty="0">
              <a:hlinkClick r:id="rId3" action="ppaction://hlinkfile"/>
            </a:endParaRPr>
          </a:p>
        </p:txBody>
      </p:sp>
      <p:sp>
        <p:nvSpPr>
          <p:cNvPr id="6" name="Subtitle 5"/>
          <p:cNvSpPr>
            <a:spLocks noGrp="1"/>
          </p:cNvSpPr>
          <p:nvPr>
            <p:ph type="subTitle" idx="1"/>
          </p:nvPr>
        </p:nvSpPr>
        <p:spPr/>
        <p:txBody>
          <a:bodyPr/>
          <a:lstStyle/>
          <a:p>
            <a:endParaRPr lang="en-ZA" dirty="0"/>
          </a:p>
        </p:txBody>
      </p:sp>
    </p:spTree>
    <p:extLst>
      <p:ext uri="{BB962C8B-B14F-4D97-AF65-F5344CB8AC3E}">
        <p14:creationId xmlns:p14="http://schemas.microsoft.com/office/powerpoint/2010/main" val="3507940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621809" y="1669312"/>
            <a:ext cx="4069207" cy="406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970895" cy="369332"/>
          </a:xfrm>
          <a:prstGeom prst="rect">
            <a:avLst/>
          </a:prstGeom>
          <a:noFill/>
        </p:spPr>
        <p:txBody>
          <a:bodyPr wrap="none" rtlCol="0">
            <a:spAutoFit/>
          </a:bodyPr>
          <a:lstStyle/>
          <a:p>
            <a:r>
              <a:rPr lang="en-ZA" dirty="0"/>
              <a:t>Demixium™ Copyright </a:t>
            </a:r>
            <a:r>
              <a:rPr lang="en-ZA" dirty="0" err="1"/>
              <a:t>Demix</a:t>
            </a:r>
            <a:r>
              <a:rPr lang="en-ZA" dirty="0"/>
              <a:t> 2021-2023</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546818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FD9062E2-4292-411C-8888-3870D8C30760}"/>
              </a:ext>
            </a:extLst>
          </p:cNvPr>
          <p:cNvGraphicFramePr>
            <a:graphicFrameLocks noChangeAspect="1"/>
          </p:cNvGraphicFramePr>
          <p:nvPr>
            <p:extLst>
              <p:ext uri="{D42A27DB-BD31-4B8C-83A1-F6EECF244321}">
                <p14:modId xmlns:p14="http://schemas.microsoft.com/office/powerpoint/2010/main" val="4047638978"/>
              </p:ext>
            </p:extLst>
          </p:nvPr>
        </p:nvGraphicFramePr>
        <p:xfrm>
          <a:off x="1030288" y="2095500"/>
          <a:ext cx="8483600" cy="1516063"/>
        </p:xfrm>
        <a:graphic>
          <a:graphicData uri="http://schemas.openxmlformats.org/presentationml/2006/ole">
            <mc:AlternateContent xmlns:mc="http://schemas.openxmlformats.org/markup-compatibility/2006">
              <mc:Choice xmlns:v="urn:schemas-microsoft-com:vml" Requires="v">
                <p:oleObj name="Macro-Enabled Worksheet" r:id="rId3" imgW="8244911" imgH="1432718" progId="Excel.SheetMacroEnabled.12">
                  <p:link updateAutomatic="1"/>
                </p:oleObj>
              </mc:Choice>
              <mc:Fallback>
                <p:oleObj name="Macro-Enabled Worksheet" r:id="rId3" imgW="8244911" imgH="1432718" progId="Excel.SheetMacroEnabled.12">
                  <p:link updateAutomatic="1"/>
                  <p:pic>
                    <p:nvPicPr>
                      <p:cNvPr id="0" name=""/>
                      <p:cNvPicPr/>
                      <p:nvPr/>
                    </p:nvPicPr>
                    <p:blipFill>
                      <a:blip r:embed="rId4"/>
                      <a:stretch>
                        <a:fillRect/>
                      </a:stretch>
                    </p:blipFill>
                    <p:spPr>
                      <a:xfrm>
                        <a:off x="1030288" y="2095500"/>
                        <a:ext cx="8483600" cy="1516063"/>
                      </a:xfrm>
                      <a:prstGeom prst="rect">
                        <a:avLst/>
                      </a:prstGeom>
                    </p:spPr>
                  </p:pic>
                </p:oleObj>
              </mc:Fallback>
            </mc:AlternateContent>
          </a:graphicData>
        </a:graphic>
      </p:graphicFrame>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39147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382D3759-24A7-42E2-82DB-6309FF00C192}"/>
              </a:ext>
            </a:extLst>
          </p:cNvPr>
          <p:cNvGraphicFramePr>
            <a:graphicFrameLocks noChangeAspect="1"/>
          </p:cNvGraphicFramePr>
          <p:nvPr>
            <p:extLst>
              <p:ext uri="{D42A27DB-BD31-4B8C-83A1-F6EECF244321}">
                <p14:modId xmlns:p14="http://schemas.microsoft.com/office/powerpoint/2010/main" val="2003951366"/>
              </p:ext>
            </p:extLst>
          </p:nvPr>
        </p:nvGraphicFramePr>
        <p:xfrm>
          <a:off x="1189038" y="2009775"/>
          <a:ext cx="8483600" cy="1711325"/>
        </p:xfrm>
        <a:graphic>
          <a:graphicData uri="http://schemas.openxmlformats.org/presentationml/2006/ole">
            <mc:AlternateContent xmlns:mc="http://schemas.openxmlformats.org/markup-compatibility/2006">
              <mc:Choice xmlns:v="urn:schemas-microsoft-com:vml" Requires="v">
                <p:oleObj name="Macro-Enabled Worksheet" r:id="rId3" imgW="8244911" imgH="1584944" progId="Excel.SheetMacroEnabled.12">
                  <p:link updateAutomatic="1"/>
                </p:oleObj>
              </mc:Choice>
              <mc:Fallback>
                <p:oleObj name="Macro-Enabled Worksheet" r:id="rId3" imgW="8244911" imgH="1584944" progId="Excel.SheetMacroEnabled.12">
                  <p:link updateAutomatic="1"/>
                  <p:pic>
                    <p:nvPicPr>
                      <p:cNvPr id="0" name=""/>
                      <p:cNvPicPr/>
                      <p:nvPr/>
                    </p:nvPicPr>
                    <p:blipFill>
                      <a:blip r:embed="rId4"/>
                      <a:stretch>
                        <a:fillRect/>
                      </a:stretch>
                    </p:blipFill>
                    <p:spPr>
                      <a:xfrm>
                        <a:off x="1189038" y="2009775"/>
                        <a:ext cx="8483600" cy="1711325"/>
                      </a:xfrm>
                      <a:prstGeom prst="rect">
                        <a:avLst/>
                      </a:prstGeom>
                    </p:spPr>
                  </p:pic>
                </p:oleObj>
              </mc:Fallback>
            </mc:AlternateContent>
          </a:graphicData>
        </a:graphic>
      </p:graphicFrame>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50580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41738B5-23C6-457B-BB18-AD965FCE0133}"/>
              </a:ext>
            </a:extLst>
          </p:cNvPr>
          <p:cNvGraphicFramePr>
            <a:graphicFrameLocks noChangeAspect="1"/>
          </p:cNvGraphicFramePr>
          <p:nvPr>
            <p:extLst>
              <p:ext uri="{D42A27DB-BD31-4B8C-83A1-F6EECF244321}">
                <p14:modId xmlns:p14="http://schemas.microsoft.com/office/powerpoint/2010/main" val="3956508518"/>
              </p:ext>
            </p:extLst>
          </p:nvPr>
        </p:nvGraphicFramePr>
        <p:xfrm>
          <a:off x="1103313" y="2127250"/>
          <a:ext cx="7643812" cy="1377950"/>
        </p:xfrm>
        <a:graphic>
          <a:graphicData uri="http://schemas.openxmlformats.org/presentationml/2006/ole">
            <mc:AlternateContent xmlns:mc="http://schemas.openxmlformats.org/markup-compatibility/2006">
              <mc:Choice xmlns:v="urn:schemas-microsoft-com:vml" Requires="v">
                <p:oleObj name="Macro-Enabled Worksheet" r:id="rId3" imgW="7437262" imgH="1394342" progId="Excel.SheetMacroEnabled.12">
                  <p:link updateAutomatic="1"/>
                </p:oleObj>
              </mc:Choice>
              <mc:Fallback>
                <p:oleObj name="Macro-Enabled Worksheet" r:id="rId3" imgW="7437262" imgH="1394342" progId="Excel.SheetMacroEnabled.12">
                  <p:link updateAutomatic="1"/>
                  <p:pic>
                    <p:nvPicPr>
                      <p:cNvPr id="0" name=""/>
                      <p:cNvPicPr/>
                      <p:nvPr/>
                    </p:nvPicPr>
                    <p:blipFill>
                      <a:blip r:embed="rId4"/>
                      <a:stretch>
                        <a:fillRect/>
                      </a:stretch>
                    </p:blipFill>
                    <p:spPr>
                      <a:xfrm>
                        <a:off x="1103313" y="2127250"/>
                        <a:ext cx="7643812" cy="137795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258616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http://schemas.microsoft.com/office/infopath/2007/PartnerControls"/>
    <ds:schemaRef ds:uri="ec500478-62e0-46fc-87f1-cfa988e486b4"/>
    <ds:schemaRef ds:uri="http://schemas.microsoft.com/office/2006/documentManagement/types"/>
    <ds:schemaRef ds:uri="http://purl.org/dc/terms/"/>
    <ds:schemaRef ds:uri="http://purl.org/dc/elements/1.1/"/>
    <ds:schemaRef ds:uri="http://www.w3.org/XML/1998/namespace"/>
    <ds:schemaRef ds:uri="http://schemas.openxmlformats.org/package/2006/metadata/core-properties"/>
    <ds:schemaRef ds:uri="72e3a154-4955-46c3-9573-e9dec3e1f195"/>
  </ds:schemaRefs>
</ds:datastoreItem>
</file>

<file path=customXml/itemProps3.xml><?xml version="1.0" encoding="utf-8"?>
<ds:datastoreItem xmlns:ds="http://schemas.openxmlformats.org/officeDocument/2006/customXml" ds:itemID="{153C8246-6D75-4965-9C67-AB8DC9AA73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795</TotalTime>
  <Words>1394</Words>
  <Application>Microsoft Office PowerPoint</Application>
  <PresentationFormat>Widescreen</PresentationFormat>
  <Paragraphs>87</Paragraphs>
  <Slides>22</Slides>
  <Notes>13</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15</vt:i4>
      </vt:variant>
      <vt:variant>
        <vt:lpstr>Slide Titles</vt:lpstr>
      </vt:variant>
      <vt:variant>
        <vt:i4>22</vt:i4>
      </vt:variant>
    </vt:vector>
  </HeadingPairs>
  <TitlesOfParts>
    <vt:vector size="44" baseType="lpstr">
      <vt:lpstr>等线</vt:lpstr>
      <vt:lpstr>宋体</vt:lpstr>
      <vt:lpstr>Arial</vt:lpstr>
      <vt:lpstr>Calibri</vt:lpstr>
      <vt:lpstr>Calibri Light</vt:lpstr>
      <vt:lpstr>Open Sans</vt:lpstr>
      <vt:lpstr>Office Theme</vt:lpstr>
      <vt:lpstr>file:///X:\2021-04-12to04-16%20(A5)%20C53517%20SoftMARS\00_Data_Reference.xlsm!pptxCover!R4C2:R12C2</vt:lpstr>
      <vt:lpstr>file:///X:\2021-04-12to04-16%20(A5)%20C53517%20SoftMARS\00_Data_Reference.xlsm!pptxCover!R15C2:R17C2</vt:lpstr>
      <vt:lpstr>file:///X:\2021-04-12to04-16%20(A5)%20C53517%20SoftMARS\00_Data_Reference.xlsm!pptxCover!R20C2</vt:lpstr>
      <vt:lpstr>file:///X:\2021-04-12to04-16%20(A5)%20C53517%20SoftMARS\00_Data_Reference.xlsm!pptxLink1!R1C1:R7C2</vt:lpstr>
      <vt:lpstr>file:///X:\2021-04-12to04-16%20(A5)%20C53517%20SoftMARS\00_Data_Reference.xlsm!pptxLink1!R10C1:R18C2</vt:lpstr>
      <vt:lpstr>file:///X:\2021-04-12to04-16%20(A5)%20C53517%20SoftMARS\00_Data_Reference.xlsm!pptxLink2!R1C1:R4C1</vt:lpstr>
      <vt:lpstr>file:///X:\2021-04-12to04-16%20(A5)%20C53517%20SoftMARS\00_Data_Reference.xlsm!pptxLink1!R20C1:R31C2</vt:lpstr>
      <vt:lpstr>file:///X:\2021-04-12to04-16%20(A5)%20C53517%20SoftMARS\00_Data_Reference.xlsm!pptxLink3!R2C1:R24C9</vt:lpstr>
      <vt:lpstr>file:///X:\2021-04-12to04-16%20(A5)%20C53517%20SoftMARS\00_Data_Reference.xlsm!pptxLink1!R6C1:R7C2</vt:lpstr>
      <vt:lpstr>file:///X:\2021-04-12to04-16%20(A5)%20C53517%20SoftMARS\00_Data_Reference.xlsm!pptxLink4!R10C1:R27C20</vt:lpstr>
      <vt:lpstr>file:///X:\2021-04-12to04-16%20(A5)%20C53517%20SoftMARS\00_Data_Reference.xlsm!pptxLink5!R1C1:R11C5</vt:lpstr>
      <vt:lpstr>file:///X:\2021-04-12to04-16%20(A5)%20C53517%20SoftMARS\00_Data_Reference.xlsm!pptxLink5!R15C1:R21C5</vt:lpstr>
      <vt:lpstr>file:///X:\2021-04-12to04-16%20(A5)%20C53517%20SoftMARS\00_Data_Reference.xlsm!OULC!R50C2:R89C22</vt:lpstr>
      <vt:lpstr>file:///X:\2021-04-12to04-16%20(A5)%20C53517%20SoftMARS\00_Data_Reference.xlsm!pptxLink1!R8C4</vt:lpstr>
      <vt:lpstr>file:///X:\2021-04-12to04-16%20(A5)%20C53517%20SoftMARS\00_Data_Reference.xlsm!pptxLink1!R33C1:R40C2</vt:lpstr>
      <vt:lpstr>PowerPoint Presentation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Ratings for</vt:lpstr>
      <vt:lpstr>Findings Definitions – Required Categories</vt:lpstr>
      <vt:lpstr>Appraisal Outputs</vt:lpstr>
      <vt:lpstr>Appraisal Schedule</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Melanie Van Zyl</cp:lastModifiedBy>
  <cp:revision>83</cp:revision>
  <dcterms:created xsi:type="dcterms:W3CDTF">2018-03-14T12:19:45Z</dcterms:created>
  <dcterms:modified xsi:type="dcterms:W3CDTF">2023-07-25T13:15:42Z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