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540" r:id="rId6"/>
    <p:sldId id="493" r:id="rId7"/>
    <p:sldId id="1547" r:id="rId8"/>
    <p:sldId id="1550" r:id="rId9"/>
    <p:sldId id="1541" r:id="rId10"/>
    <p:sldId id="270" r:id="rId11"/>
    <p:sldId id="928" r:id="rId12"/>
    <p:sldId id="913" r:id="rId13"/>
    <p:sldId id="1497" r:id="rId14"/>
    <p:sldId id="1543" r:id="rId15"/>
    <p:sldId id="310" r:id="rId16"/>
    <p:sldId id="274" r:id="rId17"/>
    <p:sldId id="914" r:id="rId18"/>
    <p:sldId id="930" r:id="rId19"/>
    <p:sldId id="1506" r:id="rId20"/>
    <p:sldId id="1507" r:id="rId21"/>
    <p:sldId id="912" r:id="rId22"/>
    <p:sldId id="1498" r:id="rId23"/>
    <p:sldId id="1544" r:id="rId24"/>
    <p:sldId id="887" r:id="rId25"/>
    <p:sldId id="888" r:id="rId26"/>
    <p:sldId id="889" r:id="rId27"/>
    <p:sldId id="890" r:id="rId28"/>
    <p:sldId id="891" r:id="rId29"/>
    <p:sldId id="892" r:id="rId30"/>
    <p:sldId id="894" r:id="rId31"/>
    <p:sldId id="895" r:id="rId32"/>
    <p:sldId id="896" r:id="rId33"/>
    <p:sldId id="897" r:id="rId34"/>
    <p:sldId id="898" r:id="rId35"/>
    <p:sldId id="899" r:id="rId36"/>
    <p:sldId id="900" r:id="rId37"/>
    <p:sldId id="901" r:id="rId38"/>
    <p:sldId id="902" r:id="rId39"/>
    <p:sldId id="903" r:id="rId40"/>
    <p:sldId id="904" r:id="rId41"/>
    <p:sldId id="906" r:id="rId42"/>
    <p:sldId id="907" r:id="rId43"/>
    <p:sldId id="1548" r:id="rId44"/>
    <p:sldId id="910" r:id="rId45"/>
    <p:sldId id="919" r:id="rId46"/>
    <p:sldId id="1538" r:id="rId47"/>
    <p:sldId id="1546" r:id="rId48"/>
    <p:sldId id="360" r:id="rId49"/>
    <p:sldId id="1551"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75" d="100"/>
          <a:sy n="75" d="100"/>
        </p:scale>
        <p:origin x="302" y="6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5/12/2022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9</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12</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3C2" TargetMode="External"/><Relationship Id="rId7" Type="http://schemas.openxmlformats.org/officeDocument/2006/relationships/oleObject" Target="file:///X:\2021-04-12to04-16%20(A5)%20C53517%20SoftMARS\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1!R20C1:R31C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3!R2C1:R24C9"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2!R30C1:R35C1"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X:\2021-04-12to04-16%20(A5)%20C53517%20SoftMARS\00_Data_Reference.xlsm!pptxLink4!R10C1:R27C20"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1.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1.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5.emf"/><Relationship Id="rId4" Type="http://schemas.openxmlformats.org/officeDocument/2006/relationships/oleObject" Target="file:///X:\2021-04-12to04-16%20(A5)%20C53517%20SoftMARS\00_Data_Reference.xlsm!pptxLink6!R2C2:R13C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48.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emf"/></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9.emf"/><Relationship Id="rId5" Type="http://schemas.openxmlformats.org/officeDocument/2006/relationships/oleObject" Target="file:///X:\2021-04-12to04-16%20(A5)%20C53517%20SoftMARS\00_Data_Reference.xlsm!pptxCover!R23C7" TargetMode="External"/><Relationship Id="rId4" Type="http://schemas.openxmlformats.org/officeDocument/2006/relationships/hyperlink" Target="https://resources.sei.cmu.edu/library/asset-view.cfm?assetid=20208"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C1:R7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10C1:R18C2"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2!R1C1:R4C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1587144076"/>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spid="_x0000_s1059"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286220956"/>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60"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167364208"/>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spid="_x0000_s1061"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275906077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33"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237978812"/>
              </p:ext>
            </p:extLst>
          </p:nvPr>
        </p:nvGraphicFramePr>
        <p:xfrm>
          <a:off x="1190625" y="1482725"/>
          <a:ext cx="8526463" cy="4781550"/>
        </p:xfrm>
        <a:graphic>
          <a:graphicData uri="http://schemas.openxmlformats.org/presentationml/2006/ole">
            <mc:AlternateContent xmlns:mc="http://schemas.openxmlformats.org/markup-compatibility/2006">
              <mc:Choice xmlns:v="urn:schemas-microsoft-com:vml" Requires="v">
                <p:oleObj spid="_x0000_s6157" name="Macro-Enabled Worksheet" r:id="rId4" imgW="9928683" imgH="5722770" progId="Excel.SheetMacroEnabled.12">
                  <p:link updateAutomatic="1"/>
                </p:oleObj>
              </mc:Choice>
              <mc:Fallback>
                <p:oleObj name="Macro-Enabled Worksheet" r:id="rId4" imgW="9928683" imgH="5722770" progId="Excel.SheetMacroEnabled.12">
                  <p:link updateAutomatic="1"/>
                  <p:pic>
                    <p:nvPicPr>
                      <p:cNvPr id="0" name=""/>
                      <p:cNvPicPr/>
                      <p:nvPr/>
                    </p:nvPicPr>
                    <p:blipFill>
                      <a:blip r:embed="rId5"/>
                      <a:stretch>
                        <a:fillRect/>
                      </a:stretch>
                    </p:blipFill>
                    <p:spPr>
                      <a:xfrm>
                        <a:off x="1190625" y="1482725"/>
                        <a:ext cx="8526463" cy="47815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602546015"/>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spid="_x0000_s7181"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1945317046"/>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spid="_x0000_s8205"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340700210"/>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9"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323670267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53"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656808825"/>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1277"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0" name=""/>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7"/>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4078857693"/>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2301"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17331873"/>
              </p:ext>
            </p:extLst>
          </p:nvPr>
        </p:nvGraphicFramePr>
        <p:xfrm>
          <a:off x="873125" y="2589213"/>
          <a:ext cx="10445750" cy="3470275"/>
        </p:xfrm>
        <a:graphic>
          <a:graphicData uri="http://schemas.openxmlformats.org/presentationml/2006/ole">
            <mc:AlternateContent xmlns:mc="http://schemas.openxmlformats.org/markup-compatibility/2006">
              <mc:Choice xmlns:v="urn:schemas-microsoft-com:vml" Requires="v">
                <p:oleObj spid="_x0000_s13325" name="Macro-Enabled Worksheet" r:id="rId4" imgW="12626375" imgH="4396653" progId="Excel.SheetMacroEnabled.12">
                  <p:link updateAutomatic="1"/>
                </p:oleObj>
              </mc:Choice>
              <mc:Fallback>
                <p:oleObj name="Macro-Enabled Worksheet" r:id="rId4" imgW="12626375" imgH="4396653" progId="Excel.SheetMacroEnabled.12">
                  <p:link updateAutomatic="1"/>
                  <p:pic>
                    <p:nvPicPr>
                      <p:cNvPr id="0" name=""/>
                      <p:cNvPicPr/>
                      <p:nvPr/>
                    </p:nvPicPr>
                    <p:blipFill>
                      <a:blip r:embed="rId5"/>
                      <a:stretch>
                        <a:fillRect/>
                      </a:stretch>
                    </p:blipFill>
                    <p:spPr>
                      <a:xfrm>
                        <a:off x="873125" y="2589213"/>
                        <a:ext cx="10445750" cy="347027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1127768282"/>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9"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892681324"/>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73"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548926546"/>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spid="_x0000_s16397"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1659965602"/>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spid="_x0000_s17421"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50286899"/>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61"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254998027"/>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85"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2159895942"/>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9"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1010</TotalTime>
  <Words>5143</Words>
  <Application>Microsoft Office PowerPoint</Application>
  <PresentationFormat>Widescreen</PresentationFormat>
  <Paragraphs>307</Paragraphs>
  <Slides>55</Slides>
  <Notes>15</Notes>
  <HiddenSlides>1</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55</vt:i4>
      </vt:variant>
    </vt:vector>
  </HeadingPairs>
  <TitlesOfParts>
    <vt:vector size="84" baseType="lpstr">
      <vt:lpstr>DengXian</vt:lpstr>
      <vt:lpstr>DengXian</vt:lpstr>
      <vt:lpstr>等线 Light</vt:lpstr>
      <vt:lpstr>等线 Light</vt:lpstr>
      <vt:lpstr>宋体</vt:lpstr>
      <vt:lpstr>Arial</vt:lpstr>
      <vt:lpstr>Calibri</vt:lpstr>
      <vt:lpstr>Calibri Light</vt:lpstr>
      <vt:lpstr>Open Sans</vt:lpstr>
      <vt:lpstr>Office Theme</vt:lpstr>
      <vt:lpstr>X:\2021-04-12to04-16 (A5) C53517 SoftMARS\00_Data_Reference.xlsm!pptxCover!R4C2:R13C2</vt:lpstr>
      <vt:lpstr>X:\2021-04-12to04-16 (A5) C53517 SoftMARS\00_Data_Reference.xlsm!pptxCover!R15C2:R17C2</vt:lpstr>
      <vt:lpstr>X:\2021-04-12to04-16 (A5) C53517 SoftMARS\00_Data_Reference.xlsm!pptxCover!R22C2</vt:lpstr>
      <vt:lpstr>X:\2021-04-12to04-16 (A5) C53517 SoftMARS\00_Data_Reference.xlsm!pptxLink1!R1C1:R7C2</vt:lpstr>
      <vt:lpstr>X:\2021-04-12to04-16 (A5) C53517 SoftMARS\00_Data_Reference.xlsm!pptxLink1!R10C1:R18C2</vt:lpstr>
      <vt:lpstr>X:\2021-04-12to04-16 (A5) C53517 SoftMARS\00_Data_Reference.xlsm!pptxLink2!R1C1:R4C1</vt:lpstr>
      <vt:lpstr>X:\2021-04-12to04-16 (A5) C53517 SoftMARS\00_Data_Reference.xlsm!pptxLink1!R20C1:R31C2</vt:lpstr>
      <vt:lpstr>X:\2021-04-12to04-16 (A5) C53517 SoftMARS\00_Data_Reference.xlsm!pptxLink3!R2C1:R24C9</vt:lpstr>
      <vt:lpstr>X:\2021-04-12to04-16 (A5) C53517 SoftMARS\00_Data_Reference.xlsm!pptxLink2!R30C1:R35C1</vt:lpstr>
      <vt:lpstr>X:\2021-04-12to04-16 (A5) C53517 SoftMARS\00_Data_Reference.xlsm!pptxLink4!R10C1:R27C20</vt:lpstr>
      <vt:lpstr>X:\2021-04-12to04-16 (A5) C53517 SoftMARS\00_Data_Reference.xlsm!pptxLink5!R1C1:R11C5</vt:lpstr>
      <vt:lpstr>X:\2021-04-12to04-16 (A5) C53517 SoftMARS\00_Data_Reference.xlsm!pptxLink5!R15C1:R21C5</vt:lpstr>
      <vt:lpstr>X:\2021-04-12to04-16 (A5) C53517 SoftMARS\00_Data_Reference.xlsm!pptxLink1!R9C4</vt:lpstr>
      <vt:lpstr>X:\2021-04-12to04-16 (A5) C53517 SoftMARS\00_Data_Reference.xlsm!pptxLink1!R9C4</vt:lpstr>
      <vt:lpstr>X:\2021-04-12to04-16 (A5) C53517 SoftMARS\00_Data_Reference.xlsm!pptxLink6!R2C2:R13C5</vt:lpstr>
      <vt:lpstr>X:\2021-04-12to04-16 (A5) C53517 SoftMARS\00_Data_Reference.xlsm!pptxLink7!R2C2:R16C4</vt:lpstr>
      <vt:lpstr>X:\2021-04-12to04-16 (A5) C53517 SoftMARS\00_Data_Reference.xlsm!pptxLink7!R18C2:R32C4</vt:lpstr>
      <vt:lpstr>X:\2021-04-12to04-16 (A5) C53517 SoftMARS\00_Data_Reference.xlsm!pptxCover!R26C2:R33C4</vt:lpstr>
      <vt:lpstr>X:\2021-04-12to04-16 (A5) C53517 SoftMARS\00_Data_Reference.xlsm!pptxCover!R23C7</vt:lpstr>
      <vt:lpstr>PowerPoint Presentation</vt:lpstr>
      <vt:lpstr>CMMI / ISACA Information</vt:lpstr>
      <vt:lpstr>PowerPoint Presentation</vt:lpstr>
      <vt:lpstr>DEMIXIUM™</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80</cp:revision>
  <cp:lastPrinted>2020-11-23T18:22:15Z</cp:lastPrinted>
  <dcterms:created xsi:type="dcterms:W3CDTF">2020-11-22T06:57:57Z</dcterms:created>
  <dcterms:modified xsi:type="dcterms:W3CDTF">2022-05-12T09:40:42Z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