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7"/>
  </p:notesMasterIdLst>
  <p:handoutMasterIdLst>
    <p:handoutMasterId r:id="rId58"/>
  </p:handoutMasterIdLst>
  <p:sldIdLst>
    <p:sldId id="256" r:id="rId5"/>
    <p:sldId id="1496" r:id="rId6"/>
    <p:sldId id="911" r:id="rId7"/>
    <p:sldId id="270" r:id="rId8"/>
    <p:sldId id="928" r:id="rId9"/>
    <p:sldId id="913" r:id="rId10"/>
    <p:sldId id="1497" r:id="rId11"/>
    <p:sldId id="310" r:id="rId12"/>
    <p:sldId id="274" r:id="rId13"/>
    <p:sldId id="1533" r:id="rId14"/>
    <p:sldId id="914" r:id="rId15"/>
    <p:sldId id="930" r:id="rId16"/>
    <p:sldId id="1506" r:id="rId17"/>
    <p:sldId id="1507" r:id="rId18"/>
    <p:sldId id="912" r:id="rId19"/>
    <p:sldId id="1498" r:id="rId20"/>
    <p:sldId id="909" r:id="rId21"/>
    <p:sldId id="1514" r:id="rId22"/>
    <p:sldId id="1515" r:id="rId23"/>
    <p:sldId id="1516" r:id="rId24"/>
    <p:sldId id="1517" r:id="rId25"/>
    <p:sldId id="1518" r:id="rId26"/>
    <p:sldId id="1519" r:id="rId27"/>
    <p:sldId id="1520" r:id="rId28"/>
    <p:sldId id="1477" r:id="rId29"/>
    <p:sldId id="1521" r:id="rId30"/>
    <p:sldId id="1522" r:id="rId31"/>
    <p:sldId id="1523" r:id="rId32"/>
    <p:sldId id="1524" r:id="rId33"/>
    <p:sldId id="1525" r:id="rId34"/>
    <p:sldId id="1526" r:id="rId35"/>
    <p:sldId id="1478" r:id="rId36"/>
    <p:sldId id="1527" r:id="rId37"/>
    <p:sldId id="1528" r:id="rId38"/>
    <p:sldId id="1529" r:id="rId39"/>
    <p:sldId id="1530" r:id="rId40"/>
    <p:sldId id="1531" r:id="rId41"/>
    <p:sldId id="1532" r:id="rId42"/>
    <p:sldId id="910" r:id="rId43"/>
    <p:sldId id="919" r:id="rId44"/>
    <p:sldId id="1474" r:id="rId45"/>
    <p:sldId id="360" r:id="rId46"/>
    <p:sldId id="1501" r:id="rId47"/>
    <p:sldId id="1504" r:id="rId48"/>
    <p:sldId id="1500" r:id="rId49"/>
    <p:sldId id="1505" r:id="rId50"/>
    <p:sldId id="1503" r:id="rId51"/>
    <p:sldId id="1510" r:id="rId52"/>
    <p:sldId id="1475" r:id="rId53"/>
    <p:sldId id="989" r:id="rId54"/>
    <p:sldId id="1509" r:id="rId55"/>
    <p:sldId id="153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guide id="3"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1632" autoAdjust="0"/>
  </p:normalViewPr>
  <p:slideViewPr>
    <p:cSldViewPr snapToGrid="0">
      <p:cViewPr varScale="1">
        <p:scale>
          <a:sx n="61" d="100"/>
          <a:sy n="61" d="100"/>
        </p:scale>
        <p:origin x="872" y="52"/>
      </p:cViewPr>
      <p:guideLst>
        <p:guide orient="horz" pos="572"/>
        <p:guide pos="665"/>
        <p:guide orient="horz" pos="129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2/14/2021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lvl="0" indent="0" algn="l" defTabSz="914400" rtl="0" eaLnBrk="0" fontAlgn="base" latinLnBrk="0" hangingPunct="0">
              <a:lnSpc>
                <a:spcPct val="89000"/>
              </a:lnSpc>
              <a:spcBef>
                <a:spcPct val="40000"/>
              </a:spcBef>
              <a:spcAft>
                <a:spcPct val="0"/>
              </a:spcAft>
              <a:buClrTx/>
              <a:buSzTx/>
              <a:buFontTx/>
              <a:buNone/>
              <a:tabLst/>
              <a:defRPr/>
            </a:pPr>
            <a:r>
              <a:rPr lang="en-ZA" altLang="zh-CN" sz="1200" dirty="0">
                <a:latin typeface="+mn-lt"/>
              </a:rPr>
              <a:t>It has been a pleasure and an honour to be here with you today. We are now looking forward to presenting to you your final findings. </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11</a:t>
            </a:fld>
            <a:endParaRPr lang="en-US"/>
          </a:p>
        </p:txBody>
      </p:sp>
    </p:spTree>
    <p:extLst>
      <p:ext uri="{BB962C8B-B14F-4D97-AF65-F5344CB8AC3E}">
        <p14:creationId xmlns:p14="http://schemas.microsoft.com/office/powerpoint/2010/main" val="609758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ATL can show the chart from the generated random sample, but there must be a description of the sampled projects and their selected CA/PA grouping.</a:t>
            </a:r>
          </a:p>
        </p:txBody>
      </p:sp>
      <p:sp>
        <p:nvSpPr>
          <p:cNvPr id="4" name="Slide Number Placeholder 3"/>
          <p:cNvSpPr>
            <a:spLocks noGrp="1"/>
          </p:cNvSpPr>
          <p:nvPr>
            <p:ph type="sldNum" sz="quarter" idx="10"/>
          </p:nvPr>
        </p:nvSpPr>
        <p:spPr/>
        <p:txBody>
          <a:bodyPr/>
          <a:lstStyle/>
          <a:p>
            <a:fld id="{3FC13DA5-2DE0-6D49-B0F1-8E4B6A1CBA23}" type="slidenum">
              <a:rPr lang="en-US" smtClean="0"/>
              <a:t>12</a:t>
            </a:fld>
            <a:endParaRPr lang="en-US" dirty="0"/>
          </a:p>
        </p:txBody>
      </p:sp>
    </p:spTree>
    <p:extLst>
      <p:ext uri="{BB962C8B-B14F-4D97-AF65-F5344CB8AC3E}">
        <p14:creationId xmlns:p14="http://schemas.microsoft.com/office/powerpoint/2010/main" val="75799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15</a:t>
            </a:fld>
            <a:endParaRPr lang="en-US"/>
          </a:p>
        </p:txBody>
      </p:sp>
    </p:spTree>
    <p:extLst>
      <p:ext uri="{BB962C8B-B14F-4D97-AF65-F5344CB8AC3E}">
        <p14:creationId xmlns:p14="http://schemas.microsoft.com/office/powerpoint/2010/main" val="1265810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each practice, enter the OU-Level characterization (FM, LM, PM, DM, NY). The chart will set a color.</a:t>
            </a:r>
          </a:p>
          <a:p>
            <a:endParaRPr lang="en-US"/>
          </a:p>
          <a:p>
            <a:r>
              <a:rPr lang="en-US"/>
              <a:t>Based on the characterizations of all practices in each practice level, set the Practice Level rating to “S” (Satisfied) or “U” (Unsatisfied).</a:t>
            </a:r>
          </a:p>
          <a:p>
            <a:endParaRPr lang="en-US"/>
          </a:p>
          <a:p>
            <a:r>
              <a:rPr lang="en-US"/>
              <a:t>The PA Rating is the Highest Practice Level at which all practices for it, and all lower Practice Levels, are Satisfied.</a:t>
            </a:r>
          </a:p>
          <a:p>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For details, see the MDD, Activity 2.3.2 Determine Practice Group Ratings, and Activity </a:t>
            </a:r>
            <a:r>
              <a:rPr lang="en-US" b="0"/>
              <a:t>2.3.3 </a:t>
            </a:r>
            <a:r>
              <a:rPr lang="en-US" sz="1200" b="0" kern="1200">
                <a:solidFill>
                  <a:schemeClr val="tx1"/>
                </a:solidFill>
                <a:effectLst/>
                <a:latin typeface="+mn-lt"/>
                <a:ea typeface="+mn-ea"/>
                <a:cs typeface="+mn-cs"/>
              </a:rPr>
              <a:t>Determine Practice Area and Maturity Level or Capability Level Profile Rating.</a:t>
            </a:r>
            <a:endParaRPr lang="en-US" b="0"/>
          </a:p>
        </p:txBody>
      </p:sp>
      <p:sp>
        <p:nvSpPr>
          <p:cNvPr id="4" name="Slide Number Placeholder 3"/>
          <p:cNvSpPr>
            <a:spLocks noGrp="1"/>
          </p:cNvSpPr>
          <p:nvPr>
            <p:ph type="sldNum" sz="quarter" idx="10"/>
          </p:nvPr>
        </p:nvSpPr>
        <p:spPr/>
        <p:txBody>
          <a:bodyPr/>
          <a:lstStyle/>
          <a:p>
            <a:fld id="{3FC13DA5-2DE0-6D49-B0F1-8E4B6A1CBA23}" type="slidenum">
              <a:rPr lang="en-US" smtClean="0"/>
              <a:t>40</a:t>
            </a:fld>
            <a:endParaRPr lang="en-US"/>
          </a:p>
        </p:txBody>
      </p:sp>
    </p:spTree>
    <p:extLst>
      <p:ext uri="{BB962C8B-B14F-4D97-AF65-F5344CB8AC3E}">
        <p14:creationId xmlns:p14="http://schemas.microsoft.com/office/powerpoint/2010/main" val="3892804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F23F910F-CF68-3A42-8A98-855277189BF6}"/>
              </a:ext>
            </a:extLst>
          </p:cNvPr>
          <p:cNvSpPr>
            <a:spLocks noGrp="1" noRot="1" noChangeAspect="1" noTextEdit="1"/>
          </p:cNvSpPr>
          <p:nvPr>
            <p:ph type="sldImg"/>
          </p:nvPr>
        </p:nvSpPr>
        <p:spPr>
          <a:xfrm>
            <a:off x="398463" y="695325"/>
            <a:ext cx="6061075" cy="3409950"/>
          </a:xfrm>
        </p:spPr>
      </p:sp>
      <p:sp>
        <p:nvSpPr>
          <p:cNvPr id="93187" name="Notes Placeholder 2">
            <a:extLst>
              <a:ext uri="{FF2B5EF4-FFF2-40B4-BE49-F238E27FC236}">
                <a16:creationId xmlns:a16="http://schemas.microsoft.com/office/drawing/2014/main" id="{A732F319-5589-2747-BD21-24DAEA9E83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78105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3</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4</a:t>
            </a:fld>
            <a:endParaRPr lang="en-US" altLang="en-US" sz="1200" b="0">
              <a:solidFill>
                <a:schemeClr val="tx1"/>
              </a:solidFill>
            </a:endParaRPr>
          </a:p>
        </p:txBody>
      </p:sp>
    </p:spTree>
    <p:extLst>
      <p:ext uri="{BB962C8B-B14F-4D97-AF65-F5344CB8AC3E}">
        <p14:creationId xmlns:p14="http://schemas.microsoft.com/office/powerpoint/2010/main" val="3161872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This is information that must be recorded in the appraisal plan.</a:t>
            </a:r>
          </a:p>
        </p:txBody>
      </p:sp>
      <p:sp>
        <p:nvSpPr>
          <p:cNvPr id="143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190328F4-35F9-3242-B9C3-9FCDBB1E7F95}" type="slidenum">
              <a:rPr lang="en-US" altLang="en-US" sz="1200" b="0">
                <a:solidFill>
                  <a:schemeClr val="tx1"/>
                </a:solidFill>
              </a:rPr>
              <a:pPr/>
              <a:t>5</a:t>
            </a:fld>
            <a:endParaRPr lang="en-US" altLang="en-US" sz="1200" b="0">
              <a:solidFill>
                <a:schemeClr val="tx1"/>
              </a:solidFill>
            </a:endParaRPr>
          </a:p>
        </p:txBody>
      </p:sp>
    </p:spTree>
    <p:extLst>
      <p:ext uri="{BB962C8B-B14F-4D97-AF65-F5344CB8AC3E}">
        <p14:creationId xmlns:p14="http://schemas.microsoft.com/office/powerpoint/2010/main" val="264670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4B35EA84-EF00-9842-8E6A-A2B5DD6BA8D8}" type="slidenum">
              <a:rPr lang="en-US" altLang="en-US" sz="1200" b="0">
                <a:solidFill>
                  <a:schemeClr val="tx1"/>
                </a:solidFill>
              </a:rPr>
              <a:pPr/>
              <a:t>6</a:t>
            </a:fld>
            <a:endParaRPr lang="en-US" altLang="en-US" sz="1200" b="0">
              <a:solidFill>
                <a:schemeClr val="tx1"/>
              </a:solidFill>
            </a:endParaRPr>
          </a:p>
        </p:txBody>
      </p:sp>
    </p:spTree>
    <p:extLst>
      <p:ext uri="{BB962C8B-B14F-4D97-AF65-F5344CB8AC3E}">
        <p14:creationId xmlns:p14="http://schemas.microsoft.com/office/powerpoint/2010/main" val="1570466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100" b="1">
                <a:solidFill>
                  <a:srgbClr val="000000"/>
                </a:solidFill>
                <a:latin typeface="Arial" charset="0"/>
                <a:ea typeface="ＭＳ Ｐゴシック" charset="-128"/>
              </a:defRPr>
            </a:lvl1pPr>
            <a:lvl2pPr marL="742950" indent="-285750" defTabSz="930275">
              <a:defRPr sz="1100" b="1">
                <a:solidFill>
                  <a:srgbClr val="000000"/>
                </a:solidFill>
                <a:latin typeface="Arial" charset="0"/>
                <a:ea typeface="ＭＳ Ｐゴシック" charset="-128"/>
              </a:defRPr>
            </a:lvl2pPr>
            <a:lvl3pPr marL="1143000" indent="-228600" defTabSz="930275">
              <a:defRPr sz="1100" b="1">
                <a:solidFill>
                  <a:srgbClr val="000000"/>
                </a:solidFill>
                <a:latin typeface="Arial" charset="0"/>
                <a:ea typeface="ＭＳ Ｐゴシック" charset="-128"/>
              </a:defRPr>
            </a:lvl3pPr>
            <a:lvl4pPr marL="1600200" indent="-228600" defTabSz="930275">
              <a:defRPr sz="1100" b="1">
                <a:solidFill>
                  <a:srgbClr val="000000"/>
                </a:solidFill>
                <a:latin typeface="Arial" charset="0"/>
                <a:ea typeface="ＭＳ Ｐゴシック" charset="-128"/>
              </a:defRPr>
            </a:lvl4pPr>
            <a:lvl5pPr marL="2057400" indent="-228600" defTabSz="930275">
              <a:defRPr sz="1100" b="1">
                <a:solidFill>
                  <a:srgbClr val="000000"/>
                </a:solidFill>
                <a:latin typeface="Arial" charset="0"/>
                <a:ea typeface="ＭＳ Ｐゴシック" charset="-128"/>
              </a:defRPr>
            </a:lvl5pPr>
            <a:lvl6pPr marL="25146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0275" eaLnBrk="0" fontAlgn="base" hangingPunct="0">
              <a:spcBef>
                <a:spcPct val="0"/>
              </a:spcBef>
              <a:spcAft>
                <a:spcPct val="0"/>
              </a:spcAft>
              <a:defRPr sz="1100" b="1">
                <a:solidFill>
                  <a:srgbClr val="000000"/>
                </a:solidFill>
                <a:latin typeface="Arial" charset="0"/>
                <a:ea typeface="ＭＳ Ｐゴシック" charset="-128"/>
              </a:defRPr>
            </a:lvl9pPr>
          </a:lstStyle>
          <a:p>
            <a:fld id="{8BEF3818-E2D8-F947-8FE2-5E7634526F96}" type="slidenum">
              <a:rPr lang="en-US" altLang="en-US" sz="1200" b="0">
                <a:solidFill>
                  <a:schemeClr val="tx1"/>
                </a:solidFill>
              </a:rPr>
              <a:pPr/>
              <a:t>8</a:t>
            </a:fld>
            <a:endParaRPr lang="en-US" altLang="en-US" sz="1200" b="0">
              <a:solidFill>
                <a:schemeClr val="tx1"/>
              </a:solidFill>
            </a:endParaRPr>
          </a:p>
        </p:txBody>
      </p:sp>
      <p:sp>
        <p:nvSpPr>
          <p:cNvPr id="36866" name="Rectangle 2"/>
          <p:cNvSpPr>
            <a:spLocks noGrp="1" noRot="1" noChangeAspect="1" noChangeArrowheads="1" noTextEdit="1"/>
          </p:cNvSpPr>
          <p:nvPr>
            <p:ph type="sldImg"/>
          </p:nvPr>
        </p:nvSpPr>
        <p:spPr>
          <a:xfrm>
            <a:off x="236538" y="614363"/>
            <a:ext cx="6534150" cy="3676650"/>
          </a:xfrm>
          <a:ln/>
        </p:spPr>
      </p:sp>
      <p:sp>
        <p:nvSpPr>
          <p:cNvPr id="36867" name="Rectangle 3"/>
          <p:cNvSpPr>
            <a:spLocks noGrp="1" noChangeArrowheads="1"/>
          </p:cNvSpPr>
          <p:nvPr>
            <p:ph type="body" idx="1"/>
          </p:nvPr>
        </p:nvSpPr>
        <p:spPr>
          <a:xfrm>
            <a:off x="933450" y="4416425"/>
            <a:ext cx="5141913"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a:ea typeface="ＭＳ Ｐゴシック" charset="-128"/>
              </a:rPr>
              <a:t>Take basic information from the appraisal plan.</a:t>
            </a:r>
          </a:p>
        </p:txBody>
      </p:sp>
    </p:spTree>
    <p:extLst>
      <p:ext uri="{BB962C8B-B14F-4D97-AF65-F5344CB8AC3E}">
        <p14:creationId xmlns:p14="http://schemas.microsoft.com/office/powerpoint/2010/main" val="14189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9</a:t>
            </a:fld>
            <a:endParaRPr lang="en-US"/>
          </a:p>
        </p:txBody>
      </p:sp>
    </p:spTree>
    <p:extLst>
      <p:ext uri="{BB962C8B-B14F-4D97-AF65-F5344CB8AC3E}">
        <p14:creationId xmlns:p14="http://schemas.microsoft.com/office/powerpoint/2010/main" val="159331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Make sure the version of the model is correct when this slide is built. Replace the bold, italicized </a:t>
            </a:r>
            <a:r>
              <a:rPr lang="en-US" b="1" i="1"/>
              <a:t>x</a:t>
            </a:r>
            <a:r>
              <a:rPr lang="en-US" b="0" i="0"/>
              <a:t> with the correct version number.</a:t>
            </a:r>
            <a:endParaRPr lang="en-US"/>
          </a:p>
          <a:p>
            <a:endParaRPr lang="en-US"/>
          </a:p>
        </p:txBody>
      </p:sp>
      <p:sp>
        <p:nvSpPr>
          <p:cNvPr id="4" name="Slide Number Placeholder 3"/>
          <p:cNvSpPr>
            <a:spLocks noGrp="1"/>
          </p:cNvSpPr>
          <p:nvPr>
            <p:ph type="sldNum" sz="quarter" idx="5"/>
          </p:nvPr>
        </p:nvSpPr>
        <p:spPr/>
        <p:txBody>
          <a:bodyPr/>
          <a:lstStyle/>
          <a:p>
            <a:fld id="{3FC13DA5-2DE0-6D49-B0F1-8E4B6A1CBA23}" type="slidenum">
              <a:rPr lang="en-US" smtClean="0"/>
              <a:t>10</a:t>
            </a:fld>
            <a:endParaRPr lang="en-US"/>
          </a:p>
        </p:txBody>
      </p:sp>
    </p:spTree>
    <p:extLst>
      <p:ext uri="{BB962C8B-B14F-4D97-AF65-F5344CB8AC3E}">
        <p14:creationId xmlns:p14="http://schemas.microsoft.com/office/powerpoint/2010/main" val="11345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3-12to03-17%20Demo2\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3-12to03-17%20Demo2\00_Data_Reference.xlsm!pptxCover!R21C2" TargetMode="External"/><Relationship Id="rId5" Type="http://schemas.openxmlformats.org/officeDocument/2006/relationships/image" Target="../media/image5.emf"/><Relationship Id="rId4" Type="http://schemas.openxmlformats.org/officeDocument/2006/relationships/oleObject" Target="file:///S:\2021-03-12to03-17%20Demo2\00_Data_Reference.xlsm!pptxCover!R15C2:R17C2"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file:///S:\2021-03-12to03-17%20Demo2\00_Data_Reference.xlsm!pptxLink3!R2C10:R24C1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oleObject" Target="file:///S:\2021-03-12to03-17%20Demo2\00_Data_Reference.xlsm!pptxLink2!R30C1:R35C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12.xml.rels><?xml version="1.0" encoding="UTF-8" standalone="yes"?>
<Relationships xmlns="http://schemas.openxmlformats.org/package/2006/relationships"><Relationship Id="rId3" Type="http://schemas.openxmlformats.org/officeDocument/2006/relationships/oleObject" Target="file:///S:\2021-03-12to03-17%20Demo2\00_Data_Reference.xlsm!pptxLink4!R10C1:R27C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file:///S:\2021-03-12to03-17%20Demo2\00_Data_Reference.xlsm!pptxLink5!R1C1:R11C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file:///S:\2021-03-12to03-17%20Demo2\00_Data_Reference.xlsm!pptxLink5!R15C1:R21C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file:///S:\2021-03-12to03-17%20Demo2\00_Data_Reference.xlsm!pptxLink1!R1C1:R7C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40.xml.rels><?xml version="1.0" encoding="UTF-8" standalone="yes"?>
<Relationships xmlns="http://schemas.openxmlformats.org/package/2006/relationships"><Relationship Id="rId3" Type="http://schemas.openxmlformats.org/officeDocument/2006/relationships/oleObject" Target="file:///S:\2021-03-12to03-17%20Demo2\00_Data_Reference.xlsm!OULC!R2C2:R41C2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file:///S:\2021-03-12to03-17%20Demo2\00_Data_Reference.xlsm!pptxLink6!R2C2:R13C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file:///S:\2021-03-12to03-17%20Demo2\00_Data_Reference.xlsm!pptxLink7!R2C2:R16C4"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file:///S:\2021-03-12to03-17%20Demo2\00_Data_Reference.xlsm!pptxLink7!R18C2:R32C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file:///S:\2021-03-12to03-17%20Demo2\00_Data_Reference.xlsm!pptxCover!R25C2:R32C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file:///S:\2021-03-12to03-17%20Demo2\00_Data_Reference.xlsm!pptxLink1!R9C1:R17C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0.xml.rels><?xml version="1.0" encoding="UTF-8" standalone="yes"?>
<Relationships xmlns="http://schemas.openxmlformats.org/package/2006/relationships"><Relationship Id="rId3" Type="http://schemas.openxmlformats.org/officeDocument/2006/relationships/hyperlink" Target="http://www.sei.cmu.edu/library/abstracts/reports/96hb001.cfm"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oleObject" Target="file:///S:\2021-03-12to03-17%20Demo2\00_Data_Reference.xlsm!pptxCover!R22C7" TargetMode="External"/><Relationship Id="rId4" Type="http://schemas.openxmlformats.org/officeDocument/2006/relationships/hyperlink" Target="http://www.sei.cmu.edu/library/assets/idealmodel.pd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file:///S:\2021-03-12to03-17%20Demo2\00_Data_Reference.xlsm!pptxLink2!R1C1:R4C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file:///S:\2021-03-12to03-17%20Demo2\00_Data_Reference.xlsm!pptxLink1!R19C1:R30C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9.xml.rels><?xml version="1.0" encoding="UTF-8" standalone="yes"?>
<Relationships xmlns="http://schemas.openxmlformats.org/package/2006/relationships"><Relationship Id="rId3" Type="http://schemas.openxmlformats.org/officeDocument/2006/relationships/oleObject" Target="file:///S:\2021-03-12to03-17%20Demo2\00_Data_Reference.xlsm!pptxLink3!R2C1:R24C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Final 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1470984520"/>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0" name=""/>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2721481489"/>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0" name=""/>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4637446-7533-40E8-BA4C-F21C023C5890}"/>
              </a:ext>
            </a:extLst>
          </p:cNvPr>
          <p:cNvGraphicFramePr>
            <a:graphicFrameLocks noChangeAspect="1"/>
          </p:cNvGraphicFramePr>
          <p:nvPr>
            <p:extLst>
              <p:ext uri="{D42A27DB-BD31-4B8C-83A1-F6EECF244321}">
                <p14:modId xmlns:p14="http://schemas.microsoft.com/office/powerpoint/2010/main" val="215054255"/>
              </p:ext>
            </p:extLst>
          </p:nvPr>
        </p:nvGraphicFramePr>
        <p:xfrm>
          <a:off x="3448050" y="5035550"/>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0" name=""/>
                      <p:cNvPicPr/>
                      <p:nvPr/>
                    </p:nvPicPr>
                    <p:blipFill>
                      <a:blip r:embed="rId7"/>
                      <a:stretch>
                        <a:fillRect/>
                      </a:stretch>
                    </p:blipFill>
                    <p:spPr>
                      <a:xfrm>
                        <a:off x="3448050" y="5035550"/>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2" name="Object 1">
            <a:extLst>
              <a:ext uri="{FF2B5EF4-FFF2-40B4-BE49-F238E27FC236}">
                <a16:creationId xmlns:a16="http://schemas.microsoft.com/office/drawing/2014/main" id="{8A76DAA5-B8AE-4738-8F1B-0F6050E9264E}"/>
              </a:ext>
            </a:extLst>
          </p:cNvPr>
          <p:cNvGraphicFramePr>
            <a:graphicFrameLocks noChangeAspect="1"/>
          </p:cNvGraphicFramePr>
          <p:nvPr>
            <p:extLst>
              <p:ext uri="{D42A27DB-BD31-4B8C-83A1-F6EECF244321}">
                <p14:modId xmlns:p14="http://schemas.microsoft.com/office/powerpoint/2010/main" val="59443849"/>
              </p:ext>
            </p:extLst>
          </p:nvPr>
        </p:nvGraphicFramePr>
        <p:xfrm>
          <a:off x="2502567" y="1668962"/>
          <a:ext cx="5195470" cy="4587220"/>
        </p:xfrm>
        <a:graphic>
          <a:graphicData uri="http://schemas.openxmlformats.org/presentationml/2006/ole">
            <mc:AlternateContent xmlns:mc="http://schemas.openxmlformats.org/markup-compatibility/2006">
              <mc:Choice xmlns:v="urn:schemas-microsoft-com:vml" Requires="v">
                <p:oleObj name="Macro-Enabled Worksheet" r:id="rId3" imgW="6508620" imgH="5746588" progId="Excel.SheetMacroEnabled.12">
                  <p:link updateAutomatic="1"/>
                </p:oleObj>
              </mc:Choice>
              <mc:Fallback>
                <p:oleObj name="Macro-Enabled Worksheet" r:id="rId3" imgW="6508620" imgH="5746588" progId="Excel.SheetMacroEnabled.12">
                  <p:link updateAutomatic="1"/>
                  <p:pic>
                    <p:nvPicPr>
                      <p:cNvPr id="0" name=""/>
                      <p:cNvPicPr/>
                      <p:nvPr/>
                    </p:nvPicPr>
                    <p:blipFill>
                      <a:blip r:embed="rId4"/>
                      <a:stretch>
                        <a:fillRect/>
                      </a:stretch>
                    </p:blipFill>
                    <p:spPr>
                      <a:xfrm>
                        <a:off x="2502567" y="1668962"/>
                        <a:ext cx="5195470" cy="4587220"/>
                      </a:xfrm>
                      <a:prstGeom prst="rect">
                        <a:avLst/>
                      </a:prstGeom>
                    </p:spPr>
                  </p:pic>
                </p:oleObj>
              </mc:Fallback>
            </mc:AlternateContent>
          </a:graphicData>
        </a:graphic>
      </p:graphicFrame>
    </p:spTree>
    <p:extLst>
      <p:ext uri="{BB962C8B-B14F-4D97-AF65-F5344CB8AC3E}">
        <p14:creationId xmlns:p14="http://schemas.microsoft.com/office/powerpoint/2010/main" val="353827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Scope</a:t>
            </a:r>
          </a:p>
        </p:txBody>
      </p:sp>
      <p:graphicFrame>
        <p:nvGraphicFramePr>
          <p:cNvPr id="4" name="Object 3">
            <a:extLst>
              <a:ext uri="{FF2B5EF4-FFF2-40B4-BE49-F238E27FC236}">
                <a16:creationId xmlns:a16="http://schemas.microsoft.com/office/drawing/2014/main" id="{D4C2C843-FF70-40A8-8780-427CE25EB171}"/>
              </a:ext>
            </a:extLst>
          </p:cNvPr>
          <p:cNvGraphicFramePr>
            <a:graphicFrameLocks noChangeAspect="1"/>
          </p:cNvGraphicFramePr>
          <p:nvPr>
            <p:extLst>
              <p:ext uri="{D42A27DB-BD31-4B8C-83A1-F6EECF244321}">
                <p14:modId xmlns:p14="http://schemas.microsoft.com/office/powerpoint/2010/main" val="3066123966"/>
              </p:ext>
            </p:extLst>
          </p:nvPr>
        </p:nvGraphicFramePr>
        <p:xfrm>
          <a:off x="1236579" y="2412248"/>
          <a:ext cx="7569200" cy="1581150"/>
        </p:xfrm>
        <a:graphic>
          <a:graphicData uri="http://schemas.openxmlformats.org/presentationml/2006/ole">
            <mc:AlternateContent xmlns:mc="http://schemas.openxmlformats.org/markup-compatibility/2006">
              <mc:Choice xmlns:v="urn:schemas-microsoft-com:vml" Requires="v">
                <p:oleObj name="Macro-Enabled Worksheet" r:id="rId3" imgW="7569407" imgH="1187473" progId="Excel.SheetMacroEnabled.12">
                  <p:link updateAutomatic="1"/>
                </p:oleObj>
              </mc:Choice>
              <mc:Fallback>
                <p:oleObj name="Macro-Enabled Worksheet" r:id="rId3" imgW="7569407" imgH="1187473" progId="Excel.SheetMacroEnabled.12">
                  <p:link updateAutomatic="1"/>
                  <p:pic>
                    <p:nvPicPr>
                      <p:cNvPr id="0" name=""/>
                      <p:cNvPicPr/>
                      <p:nvPr/>
                    </p:nvPicPr>
                    <p:blipFill>
                      <a:blip r:embed="rId4"/>
                      <a:stretch>
                        <a:fillRect/>
                      </a:stretch>
                    </p:blipFill>
                    <p:spPr>
                      <a:xfrm>
                        <a:off x="1236579" y="2412248"/>
                        <a:ext cx="7569200" cy="1581150"/>
                      </a:xfrm>
                      <a:prstGeom prst="rect">
                        <a:avLst/>
                      </a:prstGeom>
                    </p:spPr>
                  </p:pic>
                </p:oleObj>
              </mc:Fallback>
            </mc:AlternateContent>
          </a:graphicData>
        </a:graphic>
      </p:graphicFrame>
    </p:spTree>
    <p:extLst>
      <p:ext uri="{BB962C8B-B14F-4D97-AF65-F5344CB8AC3E}">
        <p14:creationId xmlns:p14="http://schemas.microsoft.com/office/powerpoint/2010/main" val="222638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p:txBody>
          <a:bodyPr>
            <a:normAutofit/>
          </a:bodyPr>
          <a:lstStyle/>
          <a:p>
            <a:r>
              <a:rPr lang="en-US" altLang="en-US" dirty="0">
                <a:ea typeface="ＭＳ Ｐゴシック" charset="-128"/>
              </a:rPr>
              <a:t>Appraisal Scope – Organizational Sample</a:t>
            </a:r>
          </a:p>
        </p:txBody>
      </p:sp>
      <p:graphicFrame>
        <p:nvGraphicFramePr>
          <p:cNvPr id="2" name="Object 1">
            <a:extLst>
              <a:ext uri="{FF2B5EF4-FFF2-40B4-BE49-F238E27FC236}">
                <a16:creationId xmlns:a16="http://schemas.microsoft.com/office/drawing/2014/main" id="{68EB5089-3675-43AC-A3FF-FAE15AC45EEC}"/>
              </a:ext>
            </a:extLst>
          </p:cNvPr>
          <p:cNvGraphicFramePr>
            <a:graphicFrameLocks noChangeAspect="1"/>
          </p:cNvGraphicFramePr>
          <p:nvPr>
            <p:extLst>
              <p:ext uri="{D42A27DB-BD31-4B8C-83A1-F6EECF244321}">
                <p14:modId xmlns:p14="http://schemas.microsoft.com/office/powerpoint/2010/main" val="1836957948"/>
              </p:ext>
            </p:extLst>
          </p:nvPr>
        </p:nvGraphicFramePr>
        <p:xfrm>
          <a:off x="1294063" y="2416968"/>
          <a:ext cx="8128000" cy="2024063"/>
        </p:xfrm>
        <a:graphic>
          <a:graphicData uri="http://schemas.openxmlformats.org/presentationml/2006/ole">
            <mc:AlternateContent xmlns:mc="http://schemas.openxmlformats.org/markup-compatibility/2006">
              <mc:Choice xmlns:v="urn:schemas-microsoft-com:vml" Requires="v">
                <p:oleObj name="Macro-Enabled Worksheet" r:id="rId3" imgW="13817600" imgH="3441885" progId="Excel.SheetMacroEnabled.12">
                  <p:link updateAutomatic="1"/>
                </p:oleObj>
              </mc:Choice>
              <mc:Fallback>
                <p:oleObj name="Macro-Enabled Worksheet" r:id="rId3" imgW="13817600" imgH="3441885" progId="Excel.SheetMacroEnabled.12">
                  <p:link updateAutomatic="1"/>
                  <p:pic>
                    <p:nvPicPr>
                      <p:cNvPr id="0" name=""/>
                      <p:cNvPicPr/>
                      <p:nvPr/>
                    </p:nvPicPr>
                    <p:blipFill>
                      <a:blip r:embed="rId4"/>
                      <a:stretch>
                        <a:fillRect/>
                      </a:stretch>
                    </p:blipFill>
                    <p:spPr>
                      <a:xfrm>
                        <a:off x="1294063" y="2416968"/>
                        <a:ext cx="8128000" cy="2024063"/>
                      </a:xfrm>
                      <a:prstGeom prst="rect">
                        <a:avLst/>
                      </a:prstGeom>
                    </p:spPr>
                  </p:pic>
                </p:oleObj>
              </mc:Fallback>
            </mc:AlternateContent>
          </a:graphicData>
        </a:graphic>
      </p:graphicFrame>
    </p:spTree>
    <p:extLst>
      <p:ext uri="{BB962C8B-B14F-4D97-AF65-F5344CB8AC3E}">
        <p14:creationId xmlns:p14="http://schemas.microsoft.com/office/powerpoint/2010/main" val="139206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r>
              <a:rPr lang="en-ZA" dirty="0"/>
              <a:t> </a:t>
            </a:r>
          </a:p>
        </p:txBody>
      </p:sp>
      <p:graphicFrame>
        <p:nvGraphicFramePr>
          <p:cNvPr id="4" name="Object 3">
            <a:extLst>
              <a:ext uri="{FF2B5EF4-FFF2-40B4-BE49-F238E27FC236}">
                <a16:creationId xmlns:a16="http://schemas.microsoft.com/office/drawing/2014/main" id="{255061BE-32F6-4AB9-866B-D6D446C837C1}"/>
              </a:ext>
            </a:extLst>
          </p:cNvPr>
          <p:cNvGraphicFramePr>
            <a:graphicFrameLocks noChangeAspect="1"/>
          </p:cNvGraphicFramePr>
          <p:nvPr>
            <p:extLst>
              <p:ext uri="{D42A27DB-BD31-4B8C-83A1-F6EECF244321}">
                <p14:modId xmlns:p14="http://schemas.microsoft.com/office/powerpoint/2010/main" val="3591150476"/>
              </p:ext>
            </p:extLst>
          </p:nvPr>
        </p:nvGraphicFramePr>
        <p:xfrm>
          <a:off x="1126835" y="1947386"/>
          <a:ext cx="9729355" cy="2963228"/>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126835" y="1947386"/>
                        <a:ext cx="9729355" cy="2963228"/>
                      </a:xfrm>
                      <a:prstGeom prst="rect">
                        <a:avLst/>
                      </a:prstGeom>
                    </p:spPr>
                  </p:pic>
                </p:oleObj>
              </mc:Fallback>
            </mc:AlternateContent>
          </a:graphicData>
        </a:graphic>
      </p:graphicFrame>
    </p:spTree>
    <p:extLst>
      <p:ext uri="{BB962C8B-B14F-4D97-AF65-F5344CB8AC3E}">
        <p14:creationId xmlns:p14="http://schemas.microsoft.com/office/powerpoint/2010/main" val="271843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843C-9D08-4642-A4DF-AF55E6513E46}"/>
              </a:ext>
            </a:extLst>
          </p:cNvPr>
          <p:cNvSpPr>
            <a:spLocks noGrp="1"/>
          </p:cNvSpPr>
          <p:nvPr>
            <p:ph type="title"/>
          </p:nvPr>
        </p:nvSpPr>
        <p:spPr/>
        <p:txBody>
          <a:bodyPr/>
          <a:lstStyle/>
          <a:p>
            <a:r>
              <a:rPr lang="en-US" altLang="en-US" dirty="0">
                <a:ea typeface="ＭＳ Ｐゴシック" charset="-128"/>
              </a:rPr>
              <a:t>Appraisal Scope – Organizational Sample</a:t>
            </a:r>
            <a:endParaRPr lang="en-ZA" dirty="0"/>
          </a:p>
        </p:txBody>
      </p:sp>
      <p:graphicFrame>
        <p:nvGraphicFramePr>
          <p:cNvPr id="3" name="Object 2">
            <a:extLst>
              <a:ext uri="{FF2B5EF4-FFF2-40B4-BE49-F238E27FC236}">
                <a16:creationId xmlns:a16="http://schemas.microsoft.com/office/drawing/2014/main" id="{F479C9CE-74EF-4C4B-974E-0595C418CF5A}"/>
              </a:ext>
            </a:extLst>
          </p:cNvPr>
          <p:cNvGraphicFramePr>
            <a:graphicFrameLocks noChangeAspect="1"/>
          </p:cNvGraphicFramePr>
          <p:nvPr>
            <p:extLst>
              <p:ext uri="{D42A27DB-BD31-4B8C-83A1-F6EECF244321}">
                <p14:modId xmlns:p14="http://schemas.microsoft.com/office/powerpoint/2010/main" val="3050471189"/>
              </p:ext>
            </p:extLst>
          </p:nvPr>
        </p:nvGraphicFramePr>
        <p:xfrm>
          <a:off x="1300163" y="2224088"/>
          <a:ext cx="7450137" cy="3335337"/>
        </p:xfrm>
        <a:graphic>
          <a:graphicData uri="http://schemas.openxmlformats.org/presentationml/2006/ole">
            <mc:AlternateContent xmlns:mc="http://schemas.openxmlformats.org/markup-compatibility/2006">
              <mc:Choice xmlns:v="urn:schemas-microsoft-com:vml" Requires="v">
                <p:oleObj name="Macro-Enabled Worksheet" r:id="rId2" imgW="11404496" imgH="3473473" progId="Excel.SheetMacroEnabled.12">
                  <p:link updateAutomatic="1"/>
                </p:oleObj>
              </mc:Choice>
              <mc:Fallback>
                <p:oleObj name="Macro-Enabled Worksheet" r:id="rId2" imgW="11404496" imgH="3473473" progId="Excel.SheetMacroEnabled.12">
                  <p:link updateAutomatic="1"/>
                  <p:pic>
                    <p:nvPicPr>
                      <p:cNvPr id="0" name=""/>
                      <p:cNvPicPr/>
                      <p:nvPr/>
                    </p:nvPicPr>
                    <p:blipFill>
                      <a:blip r:embed="rId3"/>
                      <a:stretch>
                        <a:fillRect/>
                      </a:stretch>
                    </p:blipFill>
                    <p:spPr>
                      <a:xfrm>
                        <a:off x="1300163" y="2224088"/>
                        <a:ext cx="7450137" cy="3335337"/>
                      </a:xfrm>
                      <a:prstGeom prst="rect">
                        <a:avLst/>
                      </a:prstGeom>
                    </p:spPr>
                  </p:pic>
                </p:oleObj>
              </mc:Fallback>
            </mc:AlternateContent>
          </a:graphicData>
        </a:graphic>
      </p:graphicFrame>
    </p:spTree>
    <p:extLst>
      <p:ext uri="{BB962C8B-B14F-4D97-AF65-F5344CB8AC3E}">
        <p14:creationId xmlns:p14="http://schemas.microsoft.com/office/powerpoint/2010/main" val="186037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a:extLst>
              <a:ext uri="{FF2B5EF4-FFF2-40B4-BE49-F238E27FC236}">
                <a16:creationId xmlns:a16="http://schemas.microsoft.com/office/drawing/2014/main" id="{47AE2C04-8F9A-4703-B26A-CB76BF8DC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34" y="1275558"/>
            <a:ext cx="8062137" cy="4700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A6370FE-94A2-4888-BC2E-FA3E5D74FF7A}"/>
              </a:ext>
            </a:extLst>
          </p:cNvPr>
          <p:cNvSpPr/>
          <p:nvPr/>
        </p:nvSpPr>
        <p:spPr>
          <a:xfrm>
            <a:off x="6210300" y="3305908"/>
            <a:ext cx="1271954" cy="6564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0752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2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400" dirty="0">
                <a:solidFill>
                  <a:srgbClr val="1F497D"/>
                </a:solidFill>
              </a:rPr>
              <a:t>所需结果类别：</a:t>
            </a:r>
          </a:p>
          <a:p>
            <a:pPr lvl="1"/>
            <a:r>
              <a:rPr lang="zh-CN" altLang="en-US" sz="2100" dirty="0">
                <a:solidFill>
                  <a:srgbClr val="1F497D"/>
                </a:solidFill>
              </a:rPr>
              <a:t>弱项</a:t>
            </a:r>
            <a:r>
              <a:rPr lang="en-US" altLang="zh-CN" sz="2100" dirty="0">
                <a:solidFill>
                  <a:srgbClr val="1F497D"/>
                </a:solidFill>
              </a:rPr>
              <a:t>——</a:t>
            </a:r>
            <a:r>
              <a:rPr lang="zh-CN" altLang="en-US" sz="2100" dirty="0">
                <a:solidFill>
                  <a:srgbClr val="1F497D"/>
                </a:solidFill>
              </a:rPr>
              <a:t>一种初步或最终发现</a:t>
            </a:r>
            <a:r>
              <a:rPr lang="en-US" altLang="zh-CN" sz="2100" dirty="0">
                <a:solidFill>
                  <a:srgbClr val="1F497D"/>
                </a:solidFill>
              </a:rPr>
              <a:t>,</a:t>
            </a:r>
            <a:r>
              <a:rPr lang="zh-CN" altLang="en-US" sz="2100" dirty="0">
                <a:solidFill>
                  <a:srgbClr val="1F497D"/>
                </a:solidFill>
              </a:rPr>
              <a:t>这是一个无效</a:t>
            </a:r>
            <a:r>
              <a:rPr lang="en-US" altLang="zh-CN" sz="2100" dirty="0">
                <a:solidFill>
                  <a:srgbClr val="1F497D"/>
                </a:solidFill>
              </a:rPr>
              <a:t>,</a:t>
            </a:r>
            <a:r>
              <a:rPr lang="zh-CN" altLang="en-US" sz="2100" dirty="0">
                <a:solidFill>
                  <a:srgbClr val="1F497D"/>
                </a:solidFill>
              </a:rPr>
              <a:t>或缺乏</a:t>
            </a:r>
            <a:r>
              <a:rPr lang="en-US" altLang="zh-CN" sz="2100" dirty="0">
                <a:solidFill>
                  <a:srgbClr val="1F497D"/>
                </a:solidFill>
              </a:rPr>
              <a:t>,</a:t>
            </a:r>
            <a:r>
              <a:rPr lang="zh-CN" altLang="en-US" sz="2100" dirty="0">
                <a:solidFill>
                  <a:srgbClr val="1F497D"/>
                </a:solidFill>
              </a:rPr>
              <a:t>实现一个或多个过程满足的意图和价值实践验证客观证据的基础上</a:t>
            </a:r>
            <a:r>
              <a:rPr lang="en-US" altLang="zh-CN" sz="2100" dirty="0">
                <a:solidFill>
                  <a:srgbClr val="1F497D"/>
                </a:solidFill>
              </a:rPr>
              <a:t>,</a:t>
            </a:r>
            <a:r>
              <a:rPr lang="zh-CN" altLang="en-US" sz="2100" dirty="0">
                <a:solidFill>
                  <a:srgbClr val="1F497D"/>
                </a:solidFill>
              </a:rPr>
              <a:t>和适用的项目</a:t>
            </a:r>
            <a:r>
              <a:rPr lang="en-US" altLang="zh-CN" sz="2100" dirty="0">
                <a:solidFill>
                  <a:srgbClr val="1F497D"/>
                </a:solidFill>
              </a:rPr>
              <a:t>(s)</a:t>
            </a:r>
            <a:r>
              <a:rPr lang="zh-CN" altLang="en-US" sz="2100" dirty="0">
                <a:solidFill>
                  <a:srgbClr val="1F497D"/>
                </a:solidFill>
              </a:rPr>
              <a:t>和组织支持函数或组织单元作为一个整体。这要么是由</a:t>
            </a:r>
            <a:r>
              <a:rPr lang="en-US" altLang="zh-CN" sz="2100" dirty="0">
                <a:solidFill>
                  <a:srgbClr val="1F497D"/>
                </a:solidFill>
              </a:rPr>
              <a:t>a)</a:t>
            </a:r>
            <a:r>
              <a:rPr lang="zh-CN" altLang="en-US" sz="2100" dirty="0">
                <a:solidFill>
                  <a:srgbClr val="1F497D"/>
                </a:solidFill>
              </a:rPr>
              <a:t>过程本身没有满足</a:t>
            </a:r>
            <a:r>
              <a:rPr lang="en-US" altLang="zh-CN" sz="2100" dirty="0">
                <a:solidFill>
                  <a:srgbClr val="1F497D"/>
                </a:solidFill>
              </a:rPr>
              <a:t>CMMI</a:t>
            </a:r>
            <a:r>
              <a:rPr lang="zh-CN" altLang="en-US" sz="2100" dirty="0">
                <a:solidFill>
                  <a:srgbClr val="1F497D"/>
                </a:solidFill>
              </a:rPr>
              <a:t>实践需求，要么是由</a:t>
            </a:r>
            <a:r>
              <a:rPr lang="en-US" altLang="zh-CN" sz="2100" dirty="0">
                <a:solidFill>
                  <a:srgbClr val="1F497D"/>
                </a:solidFill>
              </a:rPr>
              <a:t>b)</a:t>
            </a:r>
            <a:r>
              <a:rPr lang="zh-CN" altLang="en-US" sz="2100" dirty="0">
                <a:solidFill>
                  <a:srgbClr val="1F497D"/>
                </a:solidFill>
              </a:rPr>
              <a:t>项目或组织支持功能没有遵循它们的过程，而这些过程与适用的</a:t>
            </a:r>
            <a:r>
              <a:rPr lang="en-US" altLang="zh-CN" sz="2100" dirty="0">
                <a:solidFill>
                  <a:srgbClr val="1F497D"/>
                </a:solidFill>
              </a:rPr>
              <a:t>CMMI</a:t>
            </a:r>
            <a:r>
              <a:rPr lang="zh-CN" altLang="en-US" sz="2100" dirty="0">
                <a:solidFill>
                  <a:srgbClr val="1F497D"/>
                </a:solidFill>
              </a:rPr>
              <a:t>实践的意图和价值是一致的。</a:t>
            </a:r>
            <a:endParaRPr lang="en-ZA" altLang="zh-CN" sz="2100" dirty="0">
              <a:solidFill>
                <a:srgbClr val="1F497D"/>
              </a:solidFill>
            </a:endParaRPr>
          </a:p>
          <a:p>
            <a:pPr lvl="1"/>
            <a:r>
              <a:rPr lang="zh-CN" altLang="en-US" sz="2100" dirty="0">
                <a:solidFill>
                  <a:srgbClr val="1F497D"/>
                </a:solidFill>
              </a:rPr>
              <a:t>优势 </a:t>
            </a:r>
            <a:r>
              <a:rPr lang="en-US" altLang="zh-CN" sz="2100" dirty="0">
                <a:solidFill>
                  <a:srgbClr val="1F497D"/>
                </a:solidFill>
              </a:rPr>
              <a:t>- </a:t>
            </a:r>
            <a:r>
              <a:rPr lang="zh-CN" altLang="en-US" sz="2100" dirty="0">
                <a:solidFill>
                  <a:srgbClr val="1F497D"/>
                </a:solidFill>
              </a:rPr>
              <a:t>一种初步或最终发现，是符合 </a:t>
            </a:r>
            <a:r>
              <a:rPr lang="en-US" altLang="zh-CN" sz="2100" dirty="0">
                <a:solidFill>
                  <a:srgbClr val="1F497D"/>
                </a:solidFill>
              </a:rPr>
              <a:t>CMMI </a:t>
            </a:r>
            <a:r>
              <a:rPr lang="zh-CN" altLang="en-US" sz="2100" dirty="0">
                <a:solidFill>
                  <a:srgbClr val="1F497D"/>
                </a:solidFill>
              </a:rPr>
              <a:t>模型实践意图和价值的过程的模范或值得注意的执行。</a:t>
            </a:r>
          </a:p>
          <a:p>
            <a:pPr lvl="1"/>
            <a:endParaRPr lang="en-US" dirty="0"/>
          </a:p>
        </p:txBody>
      </p:sp>
    </p:spTree>
    <p:extLst>
      <p:ext uri="{BB962C8B-B14F-4D97-AF65-F5344CB8AC3E}">
        <p14:creationId xmlns:p14="http://schemas.microsoft.com/office/powerpoint/2010/main" val="17845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某些情况下，用于选择根因分析方法的组织指南和准则需要更加详细</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某些情况下，解决根本原因所需的资源（包括人员和资金）不够充分。</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356894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公司建立了由管理层和员工组成的变更控制委员会</a:t>
            </a:r>
            <a:r>
              <a:rPr lang="en-US" sz="1800" b="0" dirty="0">
                <a:solidFill>
                  <a:srgbClr val="1F497D"/>
                </a:solidFill>
              </a:rPr>
              <a:t>，</a:t>
            </a:r>
            <a:r>
              <a:rPr lang="zh-CN" altLang="en-US" sz="1800" b="0" dirty="0">
                <a:solidFill>
                  <a:srgbClr val="1F497D"/>
                </a:solidFill>
              </a:rPr>
              <a:t>对基线和发布的变更进行管理。</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57978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is a pleasure and an honour to be here with you today. We are now looking forward to present to you your final findings. </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今天能和大家在一起，我感到非常荣幸。我们现在期待着向您展示贵司的最终结果。</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1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在适当的情况下，与受影响的相关干系人通过“头脑风暴”会议识别备选解决方案。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企业管理部定义了每个角色的权限级别和决策范围。</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60070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QPPOs.</a:t>
            </a:r>
            <a:br>
              <a:rPr lang="en-US" sz="1800" b="0" dirty="0"/>
            </a:br>
            <a:r>
              <a:rPr lang="zh-CN" altLang="en-US" sz="1800" b="0" dirty="0">
                <a:solidFill>
                  <a:srgbClr val="1F497D"/>
                </a:solidFill>
              </a:rPr>
              <a:t>明确定义了用于跟踪和及时采取纠正措施的估算，以交付可达成</a:t>
            </a:r>
            <a:r>
              <a:rPr lang="en-US" sz="1800" b="0" dirty="0">
                <a:solidFill>
                  <a:srgbClr val="1F497D"/>
                </a:solidFill>
              </a:rPr>
              <a:t>QPPO</a:t>
            </a:r>
            <a:r>
              <a:rPr lang="zh-CN" altLang="en-US" sz="1800" b="0" dirty="0">
                <a:solidFill>
                  <a:srgbClr val="1F497D"/>
                </a:solidFill>
              </a:rPr>
              <a:t>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82216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241888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1800" b="0" dirty="0">
                <a:solidFill>
                  <a:srgbClr val="1F497D"/>
                </a:solidFill>
              </a:rPr>
              <a:t>某些情况下，员工的上岗培训不足</a:t>
            </a:r>
            <a:r>
              <a:rPr lang="ja-JP" altLang="en-US" sz="1800" b="0" dirty="0">
                <a:solidFill>
                  <a:srgbClr val="1F497D"/>
                </a:solidFill>
              </a:rPr>
              <a:t>。</a:t>
            </a:r>
            <a:endParaRPr lang="en-ZA" altLang="ja-JP" sz="18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1800" b="0" dirty="0">
                <a:solidFill>
                  <a:srgbClr val="1F497D"/>
                </a:solidFill>
              </a:rPr>
              <a:t>一些项目经理对如何使用统计和量化技术对项目进行管理以达成</a:t>
            </a:r>
            <a:r>
              <a:rPr lang="en-US" altLang="zh-CN" sz="1800" b="0" dirty="0">
                <a:solidFill>
                  <a:srgbClr val="1F497D"/>
                </a:solidFill>
              </a:rPr>
              <a:t>QPPO</a:t>
            </a:r>
            <a:r>
              <a:rPr lang="zh-CN" altLang="en-US" sz="1800" b="0" dirty="0">
                <a:solidFill>
                  <a:srgbClr val="1F497D"/>
                </a:solidFill>
              </a:rPr>
              <a:t>的理解不够充分。</a:t>
            </a:r>
            <a:endParaRPr lang="en-ZA" altLang="ja-JP" sz="18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2396082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88442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1800" b="0" dirty="0">
                <a:solidFill>
                  <a:srgbClr val="1F497D"/>
                </a:solidFill>
              </a:rPr>
              <a:t>某些情况下，不能明确将</a:t>
            </a:r>
            <a:r>
              <a:rPr lang="en-US" altLang="ja-JP" sz="1800" b="0" dirty="0" err="1">
                <a:solidFill>
                  <a:srgbClr val="1F497D"/>
                </a:solidFill>
              </a:rPr>
              <a:t>QPPO</a:t>
            </a:r>
            <a:r>
              <a:rPr lang="zh-CN" altLang="en-US" sz="1800" b="0" dirty="0">
                <a:solidFill>
                  <a:srgbClr val="1F497D"/>
                </a:solidFill>
              </a:rPr>
              <a:t>追溯到所有业务，性能和</a:t>
            </a:r>
            <a:r>
              <a:rPr lang="en-US" altLang="zh-CN" sz="1800" b="0" dirty="0">
                <a:solidFill>
                  <a:srgbClr val="1F497D"/>
                </a:solidFill>
              </a:rPr>
              <a:t>/</a:t>
            </a:r>
            <a:r>
              <a:rPr lang="zh-CN" altLang="en-US" sz="1800" b="0" dirty="0">
                <a:solidFill>
                  <a:srgbClr val="1F497D"/>
                </a:solidFill>
              </a:rPr>
              <a:t>或度量目标。</a:t>
            </a:r>
            <a:endParaRPr lang="en-ZA" altLang="zh-CN" sz="18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1800" b="0" dirty="0">
                <a:solidFill>
                  <a:srgbClr val="1F497D"/>
                </a:solidFill>
              </a:rPr>
              <a:t>已开发了许多预测模型，但其中一些模型尚未更新。</a:t>
            </a:r>
            <a:endParaRPr lang="en-US" sz="18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2196180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zh-CN" altLang="en-US" dirty="0">
                <a:solidFill>
                  <a:srgbClr val="1F497D"/>
                </a:solidFill>
              </a:rPr>
              <a:t>控制与监督</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项目经理和质量保证人员监督并保证利益相关者有效的参与到整个项目生命周期中。</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控制与监督报告的某些方面不够完整。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16030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2941885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4080186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在某些项目中，后续评审不完整。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20026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有基本的体系架构但不够全面。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2488936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很好地记录了过程改进目标和业务目标的可追溯性。</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2171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674304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542138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公司展示了对产品集成策略的充分理解和执行。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4198268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2295978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执行了有效的风险管理， 但没有明确定义机会管理活动以确保有效实施。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3637058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199435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3073816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a:latin typeface="+mn-lt"/>
              </a:rPr>
              <a:t>Ratings</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4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a:xfrm>
            <a:off x="962488" y="1039828"/>
            <a:ext cx="10515600" cy="602284"/>
          </a:xfrm>
        </p:spPr>
        <p:txBody>
          <a:bodyPr/>
          <a:lstStyle/>
          <a:p>
            <a:pPr eaLnBrk="1" hangingPunct="1"/>
            <a:r>
              <a:rPr lang="en-US" altLang="en-US" dirty="0">
                <a:ea typeface="ＭＳ Ｐゴシック" charset="-128"/>
              </a:rPr>
              <a:t>Appraisal Overview</a:t>
            </a:r>
          </a:p>
        </p:txBody>
      </p:sp>
      <p:graphicFrame>
        <p:nvGraphicFramePr>
          <p:cNvPr id="4" name="Object 3">
            <a:extLst>
              <a:ext uri="{FF2B5EF4-FFF2-40B4-BE49-F238E27FC236}">
                <a16:creationId xmlns:a16="http://schemas.microsoft.com/office/drawing/2014/main" id="{FCC0375A-AB43-4EF1-AA10-2B58425CCC04}"/>
              </a:ext>
            </a:extLst>
          </p:cNvPr>
          <p:cNvGraphicFramePr>
            <a:graphicFrameLocks noChangeAspect="1"/>
          </p:cNvGraphicFramePr>
          <p:nvPr>
            <p:extLst>
              <p:ext uri="{D42A27DB-BD31-4B8C-83A1-F6EECF244321}">
                <p14:modId xmlns:p14="http://schemas.microsoft.com/office/powerpoint/2010/main" val="1473307007"/>
              </p:ext>
            </p:extLst>
          </p:nvPr>
        </p:nvGraphicFramePr>
        <p:xfrm>
          <a:off x="1219200" y="2470150"/>
          <a:ext cx="8407400" cy="1657350"/>
        </p:xfrm>
        <a:graphic>
          <a:graphicData uri="http://schemas.openxmlformats.org/presentationml/2006/ole">
            <mc:AlternateContent xmlns:mc="http://schemas.openxmlformats.org/markup-compatibility/2006">
              <mc:Choice xmlns:v="urn:schemas-microsoft-com:vml" Requires="v">
                <p:oleObj name="Macro-Enabled Worksheet" r:id="rId3" imgW="8407504" imgH="997112" progId="Excel.SheetMacroEnabled.12">
                  <p:link updateAutomatic="1"/>
                </p:oleObj>
              </mc:Choice>
              <mc:Fallback>
                <p:oleObj name="Macro-Enabled Worksheet" r:id="rId3" imgW="8407504" imgH="997112" progId="Excel.SheetMacroEnabled.12">
                  <p:link updateAutomatic="1"/>
                  <p:pic>
                    <p:nvPicPr>
                      <p:cNvPr id="0" name=""/>
                      <p:cNvPicPr/>
                      <p:nvPr/>
                    </p:nvPicPr>
                    <p:blipFill>
                      <a:blip r:embed="rId4"/>
                      <a:stretch>
                        <a:fillRect/>
                      </a:stretch>
                    </p:blipFill>
                    <p:spPr>
                      <a:xfrm>
                        <a:off x="1219200" y="2470150"/>
                        <a:ext cx="8407400" cy="1657350"/>
                      </a:xfrm>
                      <a:prstGeom prst="rect">
                        <a:avLst/>
                      </a:prstGeom>
                    </p:spPr>
                  </p:pic>
                </p:oleObj>
              </mc:Fallback>
            </mc:AlternateContent>
          </a:graphicData>
        </a:graphic>
      </p:graphicFrame>
    </p:spTree>
    <p:extLst>
      <p:ext uri="{BB962C8B-B14F-4D97-AF65-F5344CB8AC3E}">
        <p14:creationId xmlns:p14="http://schemas.microsoft.com/office/powerpoint/2010/main" val="2391473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5D04-9640-3B48-820B-127523AD9848}"/>
              </a:ext>
            </a:extLst>
          </p:cNvPr>
          <p:cNvSpPr>
            <a:spLocks noGrp="1"/>
          </p:cNvSpPr>
          <p:nvPr>
            <p:ph type="title"/>
          </p:nvPr>
        </p:nvSpPr>
        <p:spPr>
          <a:xfrm>
            <a:off x="379228" y="233529"/>
            <a:ext cx="10515600" cy="602284"/>
          </a:xfrm>
        </p:spPr>
        <p:txBody>
          <a:bodyPr/>
          <a:lstStyle/>
          <a:p>
            <a:r>
              <a:rPr lang="en-US" dirty="0"/>
              <a:t>Ratings for Technology Center</a:t>
            </a:r>
          </a:p>
        </p:txBody>
      </p:sp>
      <p:graphicFrame>
        <p:nvGraphicFramePr>
          <p:cNvPr id="7" name="Object 6">
            <a:extLst>
              <a:ext uri="{FF2B5EF4-FFF2-40B4-BE49-F238E27FC236}">
                <a16:creationId xmlns:a16="http://schemas.microsoft.com/office/drawing/2014/main" id="{DA9C5260-F92D-4DA2-B435-B279BD623BA2}"/>
              </a:ext>
            </a:extLst>
          </p:cNvPr>
          <p:cNvGraphicFramePr>
            <a:graphicFrameLocks noChangeAspect="1"/>
          </p:cNvGraphicFramePr>
          <p:nvPr>
            <p:extLst>
              <p:ext uri="{D42A27DB-BD31-4B8C-83A1-F6EECF244321}">
                <p14:modId xmlns:p14="http://schemas.microsoft.com/office/powerpoint/2010/main" val="3316009124"/>
              </p:ext>
            </p:extLst>
          </p:nvPr>
        </p:nvGraphicFramePr>
        <p:xfrm>
          <a:off x="1055688" y="1222318"/>
          <a:ext cx="6879622" cy="4616563"/>
        </p:xfrm>
        <a:graphic>
          <a:graphicData uri="http://schemas.openxmlformats.org/presentationml/2006/ole">
            <mc:AlternateContent xmlns:mc="http://schemas.openxmlformats.org/markup-compatibility/2006">
              <mc:Choice xmlns:v="urn:schemas-microsoft-com:vml" Requires="v">
                <p:oleObj name="Macro-Enabled Worksheet" r:id="rId3" imgW="12807820" imgH="8597854" progId="Excel.SheetMacroEnabled.12">
                  <p:link updateAutomatic="1"/>
                </p:oleObj>
              </mc:Choice>
              <mc:Fallback>
                <p:oleObj name="Macro-Enabled Worksheet" r:id="rId3" imgW="12807820" imgH="8597854" progId="Excel.SheetMacroEnabled.12">
                  <p:link updateAutomatic="1"/>
                  <p:pic>
                    <p:nvPicPr>
                      <p:cNvPr id="0" name=""/>
                      <p:cNvPicPr/>
                      <p:nvPr/>
                    </p:nvPicPr>
                    <p:blipFill>
                      <a:blip r:embed="rId4"/>
                      <a:stretch>
                        <a:fillRect/>
                      </a:stretch>
                    </p:blipFill>
                    <p:spPr>
                      <a:xfrm>
                        <a:off x="1055688" y="1222318"/>
                        <a:ext cx="6879622" cy="4616563"/>
                      </a:xfrm>
                      <a:prstGeom prst="rect">
                        <a:avLst/>
                      </a:prstGeom>
                    </p:spPr>
                  </p:pic>
                </p:oleObj>
              </mc:Fallback>
            </mc:AlternateContent>
          </a:graphicData>
        </a:graphic>
      </p:graphicFrame>
    </p:spTree>
    <p:extLst>
      <p:ext uri="{BB962C8B-B14F-4D97-AF65-F5344CB8AC3E}">
        <p14:creationId xmlns:p14="http://schemas.microsoft.com/office/powerpoint/2010/main" val="4006735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908050"/>
            <a:ext cx="8153400" cy="935265"/>
          </a:xfrm>
        </p:spPr>
        <p:txBody>
          <a:bodyPr/>
          <a:lstStyle/>
          <a:p>
            <a:r>
              <a:rPr lang="en-ZA" dirty="0"/>
              <a:t>Congratulations!</a:t>
            </a:r>
          </a:p>
        </p:txBody>
      </p:sp>
      <p:sp>
        <p:nvSpPr>
          <p:cNvPr id="3" name="Content Placeholder 2"/>
          <p:cNvSpPr>
            <a:spLocks noGrp="1"/>
          </p:cNvSpPr>
          <p:nvPr>
            <p:ph idx="1"/>
          </p:nvPr>
        </p:nvSpPr>
        <p:spPr>
          <a:xfrm>
            <a:off x="993544" y="1754857"/>
            <a:ext cx="10337141" cy="3348285"/>
          </a:xfrm>
        </p:spPr>
        <p:txBody>
          <a:bodyPr>
            <a:normAutofit fontScale="62500" lnSpcReduction="20000"/>
          </a:bodyPr>
          <a:lstStyle/>
          <a:p>
            <a:pPr marL="0" indent="0">
              <a:buNone/>
            </a:pPr>
            <a:r>
              <a:rPr lang="en-ZA" sz="2300" dirty="0"/>
              <a:t>On being rated</a:t>
            </a:r>
          </a:p>
          <a:p>
            <a:pPr marL="0" indent="0">
              <a:buNone/>
            </a:pPr>
            <a:r>
              <a:rPr lang="en-ZA" sz="5100" b="1" dirty="0">
                <a:ea typeface="+mj-ea"/>
                <a:cs typeface="+mj-cs"/>
              </a:rPr>
              <a:t>Maturity</a:t>
            </a:r>
            <a:r>
              <a:rPr lang="en-ZA" sz="4600" dirty="0"/>
              <a:t> </a:t>
            </a:r>
            <a:r>
              <a:rPr lang="en-ZA" sz="5100" b="1" dirty="0">
                <a:ea typeface="+mj-ea"/>
                <a:cs typeface="+mj-cs"/>
              </a:rPr>
              <a:t>Level 5</a:t>
            </a:r>
          </a:p>
          <a:p>
            <a:pPr marL="0" indent="0">
              <a:buNone/>
            </a:pPr>
            <a:endParaRPr lang="en-ZA" sz="4600" dirty="0"/>
          </a:p>
          <a:p>
            <a:pPr marL="0" indent="0" algn="just">
              <a:buNone/>
            </a:pPr>
            <a:r>
              <a:rPr lang="en-ZA" sz="2100" b="1" u="sng" dirty="0"/>
              <a:t>Note:</a:t>
            </a:r>
          </a:p>
          <a:p>
            <a:pPr marL="0" indent="0" algn="just">
              <a:buNone/>
            </a:pPr>
            <a:r>
              <a:rPr lang="en-ZA" dirty="0"/>
              <a:t>Before the results of this appraisal become public record, e.g., announced in a press release or on an organization’s public Web site, or used in response to a request for proposal, the appraisal must first be accepted by the CMMI Institute. </a:t>
            </a:r>
          </a:p>
          <a:p>
            <a:pPr marL="0" indent="0" algn="just">
              <a:buNone/>
            </a:pPr>
            <a:endParaRPr lang="en-ZA" dirty="0"/>
          </a:p>
          <a:p>
            <a:pPr marL="0" indent="0" algn="just">
              <a:buNone/>
            </a:pPr>
            <a:r>
              <a:rPr lang="en-ZA" dirty="0"/>
              <a:t>This can take up to </a:t>
            </a:r>
            <a:r>
              <a:rPr lang="en-ZA" b="1" dirty="0"/>
              <a:t>8 weeks </a:t>
            </a:r>
            <a:r>
              <a:rPr lang="en-ZA" dirty="0"/>
              <a:t>from the time that the appraisal results are submitted to the CMMI institute for review. Results are submitted to the CMMI institute typically within 4-6 working days after the final findings presentation has been made.</a:t>
            </a:r>
          </a:p>
          <a:p>
            <a:pPr marL="0" indent="0">
              <a:buNone/>
            </a:pPr>
            <a:endParaRPr lang="en-ZA" dirty="0"/>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41</a:t>
            </a:fld>
            <a:endParaRPr dirty="0"/>
          </a:p>
        </p:txBody>
      </p:sp>
    </p:spTree>
    <p:extLst>
      <p:ext uri="{BB962C8B-B14F-4D97-AF65-F5344CB8AC3E}">
        <p14:creationId xmlns:p14="http://schemas.microsoft.com/office/powerpoint/2010/main" val="378879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2171307-9004-194B-9398-1B155E182EBC}"/>
              </a:ext>
            </a:extLst>
          </p:cNvPr>
          <p:cNvSpPr>
            <a:spLocks noGrp="1" noChangeArrowheads="1"/>
          </p:cNvSpPr>
          <p:nvPr>
            <p:ph type="title"/>
          </p:nvPr>
        </p:nvSpPr>
        <p:spPr>
          <a:xfrm>
            <a:off x="955964" y="1022653"/>
            <a:ext cx="10397836" cy="602284"/>
          </a:xfrm>
        </p:spPr>
        <p:txBody>
          <a:bodyPr>
            <a:normAutofit/>
          </a:bodyPr>
          <a:lstStyle/>
          <a:p>
            <a:pPr eaLnBrk="1" hangingPunct="1"/>
            <a:r>
              <a:rPr lang="en-US" altLang="en-US" sz="3200" dirty="0"/>
              <a:t>Appraisal Team Affirmations </a:t>
            </a:r>
            <a:r>
              <a:rPr lang="en-US" altLang="en-US" dirty="0"/>
              <a:t>– </a:t>
            </a:r>
            <a:r>
              <a:rPr lang="en-US" altLang="en-US" sz="3200" dirty="0"/>
              <a:t>Signature Page</a:t>
            </a:r>
          </a:p>
        </p:txBody>
      </p:sp>
      <p:sp>
        <p:nvSpPr>
          <p:cNvPr id="47108" name="Rectangle 3">
            <a:extLst>
              <a:ext uri="{FF2B5EF4-FFF2-40B4-BE49-F238E27FC236}">
                <a16:creationId xmlns:a16="http://schemas.microsoft.com/office/drawing/2014/main" id="{97924523-D0AC-3F42-BB46-91A314A482F5}"/>
              </a:ext>
            </a:extLst>
          </p:cNvPr>
          <p:cNvSpPr>
            <a:spLocks noGrp="1" noChangeArrowheads="1"/>
          </p:cNvSpPr>
          <p:nvPr>
            <p:ph type="body" sz="half" idx="4294967295"/>
          </p:nvPr>
        </p:nvSpPr>
        <p:spPr>
          <a:xfrm>
            <a:off x="955964" y="1665288"/>
            <a:ext cx="10647151" cy="468224"/>
          </a:xfrm>
        </p:spPr>
        <p:txBody>
          <a:bodyPr>
            <a:noAutofit/>
          </a:bodyPr>
          <a:lstStyle/>
          <a:p>
            <a:pPr marL="0" indent="0">
              <a:buNone/>
            </a:pPr>
            <a:r>
              <a:rPr lang="en-US" altLang="en-US" sz="2000" dirty="0"/>
              <a:t>I support the findings in this presentation and affirm that to the best of my knowledge it represents an accurate portrayal of the state of the process in the appraised organization.</a:t>
            </a:r>
          </a:p>
        </p:txBody>
      </p:sp>
      <p:graphicFrame>
        <p:nvGraphicFramePr>
          <p:cNvPr id="2" name="Object 1">
            <a:extLst>
              <a:ext uri="{FF2B5EF4-FFF2-40B4-BE49-F238E27FC236}">
                <a16:creationId xmlns:a16="http://schemas.microsoft.com/office/drawing/2014/main" id="{58972A5E-A6FC-4357-9F5F-83EB57C57EE0}"/>
              </a:ext>
            </a:extLst>
          </p:cNvPr>
          <p:cNvGraphicFramePr>
            <a:graphicFrameLocks noChangeAspect="1"/>
          </p:cNvGraphicFramePr>
          <p:nvPr>
            <p:extLst>
              <p:ext uri="{D42A27DB-BD31-4B8C-83A1-F6EECF244321}">
                <p14:modId xmlns:p14="http://schemas.microsoft.com/office/powerpoint/2010/main" val="4034631994"/>
              </p:ext>
            </p:extLst>
          </p:nvPr>
        </p:nvGraphicFramePr>
        <p:xfrm>
          <a:off x="1278021" y="2412999"/>
          <a:ext cx="8128000" cy="2779713"/>
        </p:xfrm>
        <a:graphic>
          <a:graphicData uri="http://schemas.openxmlformats.org/presentationml/2006/ole">
            <mc:AlternateContent xmlns:mc="http://schemas.openxmlformats.org/markup-compatibility/2006">
              <mc:Choice xmlns:v="urn:schemas-microsoft-com:vml" Requires="v">
                <p:oleObj name="Macro-Enabled Worksheet" r:id="rId3" imgW="12852607" imgH="4394108" progId="Excel.SheetMacroEnabled.12">
                  <p:link updateAutomatic="1"/>
                </p:oleObj>
              </mc:Choice>
              <mc:Fallback>
                <p:oleObj name="Macro-Enabled Worksheet" r:id="rId3" imgW="12852607" imgH="4394108" progId="Excel.SheetMacroEnabled.12">
                  <p:link updateAutomatic="1"/>
                  <p:pic>
                    <p:nvPicPr>
                      <p:cNvPr id="0" name=""/>
                      <p:cNvPicPr/>
                      <p:nvPr/>
                    </p:nvPicPr>
                    <p:blipFill>
                      <a:blip r:embed="rId4"/>
                      <a:stretch>
                        <a:fillRect/>
                      </a:stretch>
                    </p:blipFill>
                    <p:spPr>
                      <a:xfrm>
                        <a:off x="1278021" y="2412999"/>
                        <a:ext cx="8128000" cy="2779713"/>
                      </a:xfrm>
                      <a:prstGeom prst="rect">
                        <a:avLst/>
                      </a:prstGeom>
                    </p:spPr>
                  </p:pic>
                </p:oleObj>
              </mc:Fallback>
            </mc:AlternateContent>
          </a:graphicData>
        </a:graphic>
      </p:graphicFrame>
    </p:spTree>
    <p:extLst>
      <p:ext uri="{BB962C8B-B14F-4D97-AF65-F5344CB8AC3E}">
        <p14:creationId xmlns:p14="http://schemas.microsoft.com/office/powerpoint/2010/main" val="3738328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A5C3F-5201-8B46-AF8B-D946599531E1}"/>
              </a:ext>
            </a:extLst>
          </p:cNvPr>
          <p:cNvSpPr>
            <a:spLocks noGrp="1"/>
          </p:cNvSpPr>
          <p:nvPr>
            <p:ph type="title"/>
          </p:nvPr>
        </p:nvSpPr>
        <p:spPr/>
        <p:txBody>
          <a:bodyPr/>
          <a:lstStyle/>
          <a:p>
            <a:r>
              <a:rPr lang="en-US" b="1" dirty="0">
                <a:latin typeface="+mn-lt"/>
              </a:rPr>
              <a:t>Annexure</a:t>
            </a:r>
          </a:p>
        </p:txBody>
      </p:sp>
      <p:sp>
        <p:nvSpPr>
          <p:cNvPr id="6" name="Text Placeholder 5">
            <a:extLst>
              <a:ext uri="{FF2B5EF4-FFF2-40B4-BE49-F238E27FC236}">
                <a16:creationId xmlns:a16="http://schemas.microsoft.com/office/drawing/2014/main" id="{8CA29D2B-3E58-464A-ABFB-B30A49403B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9513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4" name="Object 3">
            <a:extLst>
              <a:ext uri="{FF2B5EF4-FFF2-40B4-BE49-F238E27FC236}">
                <a16:creationId xmlns:a16="http://schemas.microsoft.com/office/drawing/2014/main" id="{A69442D9-C7CA-46D7-9026-BAFCAC0C3C94}"/>
              </a:ext>
            </a:extLst>
          </p:cNvPr>
          <p:cNvGraphicFramePr>
            <a:graphicFrameLocks noChangeAspect="1"/>
          </p:cNvGraphicFramePr>
          <p:nvPr>
            <p:extLst>
              <p:ext uri="{D42A27DB-BD31-4B8C-83A1-F6EECF244321}">
                <p14:modId xmlns:p14="http://schemas.microsoft.com/office/powerpoint/2010/main" val="1827323126"/>
              </p:ext>
            </p:extLst>
          </p:nvPr>
        </p:nvGraphicFramePr>
        <p:xfrm>
          <a:off x="1055688" y="2272631"/>
          <a:ext cx="8737600" cy="1974850"/>
        </p:xfrm>
        <a:graphic>
          <a:graphicData uri="http://schemas.openxmlformats.org/presentationml/2006/ole">
            <mc:AlternateContent xmlns:mc="http://schemas.openxmlformats.org/markup-compatibility/2006">
              <mc:Choice xmlns:v="urn:schemas-microsoft-com:vml" Requires="v">
                <p:oleObj name="Macro-Enabled Worksheet" r:id="rId2" imgW="8737600" imgH="1974688" progId="Excel.SheetMacroEnabled.12">
                  <p:link updateAutomatic="1"/>
                </p:oleObj>
              </mc:Choice>
              <mc:Fallback>
                <p:oleObj name="Macro-Enabled Worksheet" r:id="rId2" imgW="8737600" imgH="1974688" progId="Excel.SheetMacroEnabled.12">
                  <p:link updateAutomatic="1"/>
                  <p:pic>
                    <p:nvPicPr>
                      <p:cNvPr id="0" name=""/>
                      <p:cNvPicPr/>
                      <p:nvPr/>
                    </p:nvPicPr>
                    <p:blipFill>
                      <a:blip r:embed="rId3"/>
                      <a:stretch>
                        <a:fillRect/>
                      </a:stretch>
                    </p:blipFill>
                    <p:spPr>
                      <a:xfrm>
                        <a:off x="1055688" y="2272631"/>
                        <a:ext cx="8737600" cy="1974850"/>
                      </a:xfrm>
                      <a:prstGeom prst="rect">
                        <a:avLst/>
                      </a:prstGeom>
                    </p:spPr>
                  </p:pic>
                </p:oleObj>
              </mc:Fallback>
            </mc:AlternateContent>
          </a:graphicData>
        </a:graphic>
      </p:graphicFrame>
    </p:spTree>
    <p:extLst>
      <p:ext uri="{BB962C8B-B14F-4D97-AF65-F5344CB8AC3E}">
        <p14:creationId xmlns:p14="http://schemas.microsoft.com/office/powerpoint/2010/main" val="64724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E4DA-31D0-475D-9F89-8DFFD4763FDD}"/>
              </a:ext>
            </a:extLst>
          </p:cNvPr>
          <p:cNvSpPr>
            <a:spLocks noGrp="1"/>
          </p:cNvSpPr>
          <p:nvPr>
            <p:ph type="title"/>
          </p:nvPr>
        </p:nvSpPr>
        <p:spPr/>
        <p:txBody>
          <a:bodyPr/>
          <a:lstStyle/>
          <a:p>
            <a:r>
              <a:rPr lang="en-ZA" dirty="0"/>
              <a:t>Non model findings</a:t>
            </a:r>
          </a:p>
        </p:txBody>
      </p:sp>
      <p:graphicFrame>
        <p:nvGraphicFramePr>
          <p:cNvPr id="3" name="Object 2">
            <a:extLst>
              <a:ext uri="{FF2B5EF4-FFF2-40B4-BE49-F238E27FC236}">
                <a16:creationId xmlns:a16="http://schemas.microsoft.com/office/drawing/2014/main" id="{F0C0BC17-AB37-4DA5-A9B9-89E64CFEB916}"/>
              </a:ext>
            </a:extLst>
          </p:cNvPr>
          <p:cNvGraphicFramePr>
            <a:graphicFrameLocks noChangeAspect="1"/>
          </p:cNvGraphicFramePr>
          <p:nvPr>
            <p:extLst>
              <p:ext uri="{D42A27DB-BD31-4B8C-83A1-F6EECF244321}">
                <p14:modId xmlns:p14="http://schemas.microsoft.com/office/powerpoint/2010/main" val="1399967457"/>
              </p:ext>
            </p:extLst>
          </p:nvPr>
        </p:nvGraphicFramePr>
        <p:xfrm>
          <a:off x="1167983" y="2303546"/>
          <a:ext cx="8737600" cy="2959100"/>
        </p:xfrm>
        <a:graphic>
          <a:graphicData uri="http://schemas.openxmlformats.org/presentationml/2006/ole">
            <mc:AlternateContent xmlns:mc="http://schemas.openxmlformats.org/markup-compatibility/2006">
              <mc:Choice xmlns:v="urn:schemas-microsoft-com:vml" Requires="v">
                <p:oleObj name="Macro-Enabled Worksheet" r:id="rId2" imgW="8737600" imgH="2958915" progId="Excel.SheetMacroEnabled.12">
                  <p:link updateAutomatic="1"/>
                </p:oleObj>
              </mc:Choice>
              <mc:Fallback>
                <p:oleObj name="Macro-Enabled Worksheet" r:id="rId2" imgW="8737600" imgH="2958915" progId="Excel.SheetMacroEnabled.12">
                  <p:link updateAutomatic="1"/>
                  <p:pic>
                    <p:nvPicPr>
                      <p:cNvPr id="0" name=""/>
                      <p:cNvPicPr/>
                      <p:nvPr/>
                    </p:nvPicPr>
                    <p:blipFill>
                      <a:blip r:embed="rId3"/>
                      <a:stretch>
                        <a:fillRect/>
                      </a:stretch>
                    </p:blipFill>
                    <p:spPr>
                      <a:xfrm>
                        <a:off x="1167983" y="2303546"/>
                        <a:ext cx="8737600" cy="2959100"/>
                      </a:xfrm>
                      <a:prstGeom prst="rect">
                        <a:avLst/>
                      </a:prstGeom>
                    </p:spPr>
                  </p:pic>
                </p:oleObj>
              </mc:Fallback>
            </mc:AlternateContent>
          </a:graphicData>
        </a:graphic>
      </p:graphicFrame>
    </p:spTree>
    <p:extLst>
      <p:ext uri="{BB962C8B-B14F-4D97-AF65-F5344CB8AC3E}">
        <p14:creationId xmlns:p14="http://schemas.microsoft.com/office/powerpoint/2010/main" val="834503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Optional Findings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77500" lnSpcReduction="20000"/>
          </a:bodyPr>
          <a:lstStyle/>
          <a:p>
            <a:r>
              <a:rPr lang="en-US" u="sng" dirty="0"/>
              <a:t>Notes</a:t>
            </a:r>
            <a:r>
              <a:rPr lang="en-US" dirty="0"/>
              <a:t> – additional explanatory information regarding weaknesses or strengths, e.g., examples, supporting indicators, and consequences resulting from weaknesses.  </a:t>
            </a:r>
            <a:r>
              <a:rPr lang="en-US" b="1" i="1" dirty="0"/>
              <a:t>Notes must NOT be used as a category in lieu of weaknesses.</a:t>
            </a:r>
          </a:p>
          <a:p>
            <a:r>
              <a:rPr lang="en-US" u="sng" dirty="0"/>
              <a:t>Improvement Opportunities </a:t>
            </a:r>
            <a:r>
              <a:rPr lang="en-US" dirty="0"/>
              <a:t>– A type of preliminary or final finding about a particular practice area or practice which is typically compliant with the CMMI but represents an opportunity where the process could be improved.</a:t>
            </a:r>
          </a:p>
          <a:p>
            <a:r>
              <a:rPr lang="en-US" u="sng" dirty="0"/>
              <a:t>Improvements in Progress </a:t>
            </a:r>
            <a:r>
              <a:rPr lang="en-US" dirty="0"/>
              <a:t>– A type of preliminary or final finding statement that is a reflection of the current state of a practice area or practice which is newly implemented for the project(s) or Organizational Unit and shows promise of helping to achieve further improvement. Due to the recent nature of that process implementation, artifacts may be limited.  </a:t>
            </a:r>
            <a:endParaRPr lang="en-US" b="1" dirty="0"/>
          </a:p>
          <a:p>
            <a:r>
              <a:rPr lang="en-US" u="sng" dirty="0"/>
              <a:t>Recommendations/Next Steps </a:t>
            </a:r>
            <a:r>
              <a:rPr lang="en-US" dirty="0"/>
              <a:t>– Recommendations by the appraisal team for ways to address findings.  These must not be conveyed as mandatory or guarantees of future characterizations or ratings. Recommendations must be either a separate report or separate section from the main appraisal findings, including the ratings and a disclaimer that “These recommendations are not mandatory nor guarantee of addressing findings or future characterizations or ratings.” </a:t>
            </a:r>
          </a:p>
        </p:txBody>
      </p:sp>
    </p:spTree>
    <p:extLst>
      <p:ext uri="{BB962C8B-B14F-4D97-AF65-F5344CB8AC3E}">
        <p14:creationId xmlns:p14="http://schemas.microsoft.com/office/powerpoint/2010/main" val="3113819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CAR 2.1 - Consider also using opportunity data as outcomes for further analysis.</a:t>
            </a:r>
            <a:br>
              <a:rPr lang="en-ZA" dirty="0"/>
            </a:br>
            <a:r>
              <a:rPr lang="zh-CN" altLang="en-US" sz="2900" dirty="0">
                <a:solidFill>
                  <a:srgbClr val="1F497D"/>
                </a:solidFill>
              </a:rPr>
              <a:t>考虑将机会数据用作进一步分析的结果</a:t>
            </a:r>
            <a:r>
              <a:rPr lang="zh-CN" altLang="en-US" dirty="0"/>
              <a:t>。</a:t>
            </a:r>
            <a:endParaRPr lang="en-ZA" altLang="zh-CN" dirty="0"/>
          </a:p>
          <a:p>
            <a:r>
              <a:rPr lang="en-ZA" dirty="0"/>
              <a:t>CAR 3.4 - Consider reviewing causes and applying appropriate causal analysis methods for specific outcomes, such as fishbone for the common cause of variation vs 5-why for special cause of variation</a:t>
            </a:r>
            <a:br>
              <a:rPr lang="en-ZA" dirty="0"/>
            </a:br>
            <a:r>
              <a:rPr lang="zh-CN" altLang="en-US" sz="2900" dirty="0">
                <a:solidFill>
                  <a:srgbClr val="1F497D"/>
                </a:solidFill>
              </a:rPr>
              <a:t>考虑对原因进行审查并针对特定结果应用适当的因果分析方法，例如，将鱼骨用于公共原因偏差，而对于特殊原因偏差则使用</a:t>
            </a:r>
            <a:r>
              <a:rPr lang="en-US" altLang="zh-CN" sz="2900" dirty="0">
                <a:solidFill>
                  <a:srgbClr val="1F497D"/>
                </a:solidFill>
              </a:rPr>
              <a:t>5</a:t>
            </a:r>
            <a:r>
              <a:rPr lang="zh-CN" altLang="en-US" sz="2900" dirty="0">
                <a:solidFill>
                  <a:srgbClr val="1F497D"/>
                </a:solidFill>
              </a:rPr>
              <a:t>个</a:t>
            </a:r>
            <a:r>
              <a:rPr lang="en-ZA" sz="2900" dirty="0">
                <a:solidFill>
                  <a:srgbClr val="1F497D"/>
                </a:solidFill>
              </a:rPr>
              <a:t>why.</a:t>
            </a:r>
            <a:r>
              <a:rPr lang="ja-JP" altLang="en-US" sz="2900" dirty="0">
                <a:solidFill>
                  <a:srgbClr val="1F497D"/>
                </a:solidFill>
              </a:rPr>
              <a:t>。</a:t>
            </a:r>
            <a:endParaRPr lang="en-US" altLang="ja-JP" sz="2900" dirty="0">
              <a:solidFill>
                <a:srgbClr val="1F497D"/>
              </a:solidFill>
            </a:endParaRPr>
          </a:p>
          <a:p>
            <a:r>
              <a:rPr lang="en-ZA" dirty="0"/>
              <a:t>DAR 2.1 - Consider expanding </a:t>
            </a:r>
            <a:r>
              <a:rPr lang="en-ZA" dirty="0" err="1"/>
              <a:t>DAR's</a:t>
            </a:r>
            <a:r>
              <a:rPr lang="en-ZA" dirty="0"/>
              <a:t> use across different process areas by informing stakeholders when a criteria-based decision-making process could be beneficial. </a:t>
            </a:r>
            <a:br>
              <a:rPr lang="en-ZA" dirty="0"/>
            </a:br>
            <a:r>
              <a:rPr lang="zh-CN" altLang="en-US" sz="2900" dirty="0">
                <a:solidFill>
                  <a:srgbClr val="1F497D"/>
                </a:solidFill>
              </a:rPr>
              <a:t>考虑将</a:t>
            </a:r>
            <a:r>
              <a:rPr lang="en-ZA" sz="2900" dirty="0">
                <a:solidFill>
                  <a:srgbClr val="1F497D"/>
                </a:solidFill>
              </a:rPr>
              <a:t>DAR</a:t>
            </a:r>
            <a:r>
              <a:rPr lang="zh-CN" altLang="en-US" sz="2900" dirty="0">
                <a:solidFill>
                  <a:srgbClr val="1F497D"/>
                </a:solidFill>
              </a:rPr>
              <a:t>的用途扩展到不同的过程领域，在基于标准的决策过程有益处时，通知相关的干系人。</a:t>
            </a:r>
            <a:endParaRPr lang="en-ZA" altLang="zh-CN" sz="2900" dirty="0">
              <a:solidFill>
                <a:srgbClr val="1F497D"/>
              </a:solidFill>
            </a:endParaRPr>
          </a:p>
          <a:p>
            <a:r>
              <a:rPr lang="en-ZA" dirty="0"/>
              <a:t>II 3.3 - Consider providing a centralised portal through which all process improvement suggestions can be registered.</a:t>
            </a:r>
            <a:br>
              <a:rPr lang="en-ZA" dirty="0"/>
            </a:br>
            <a:r>
              <a:rPr lang="zh-CN" altLang="en-US" sz="2900" dirty="0">
                <a:solidFill>
                  <a:srgbClr val="1F497D"/>
                </a:solidFill>
              </a:rPr>
              <a:t>考虑提供一个集中式门户，通过该门户可以提交所有过程改进建议。</a:t>
            </a:r>
            <a:endParaRPr lang="en-ZA" altLang="zh-CN" sz="2900" dirty="0">
              <a:solidFill>
                <a:srgbClr val="1F497D"/>
              </a:solidFill>
            </a:endParaRPr>
          </a:p>
          <a:p>
            <a:r>
              <a:rPr lang="en-ZA" dirty="0" err="1"/>
              <a:t>MPM</a:t>
            </a:r>
            <a:r>
              <a:rPr lang="en-ZA" dirty="0"/>
              <a:t> 3.6 - Consideration should be given to establish a public dashboard where measurement results are displayed.</a:t>
            </a:r>
            <a:br>
              <a:rPr lang="en-ZA" dirty="0"/>
            </a:br>
            <a:r>
              <a:rPr lang="zh-CN" altLang="en-US" sz="2900" dirty="0">
                <a:solidFill>
                  <a:srgbClr val="1F497D"/>
                </a:solidFill>
              </a:rPr>
              <a:t>应该考虑建立一个公共板面来显示度量结果。</a:t>
            </a:r>
            <a:endParaRPr lang="en-ZA" altLang="zh-CN" sz="2900" dirty="0">
              <a:solidFill>
                <a:srgbClr val="1F497D"/>
              </a:solidFill>
            </a:endParaRPr>
          </a:p>
          <a:p>
            <a:r>
              <a:rPr lang="en-ZA" dirty="0" err="1"/>
              <a:t>MPM</a:t>
            </a:r>
            <a:r>
              <a:rPr lang="en-ZA" dirty="0"/>
              <a:t> 4.2 - Consider expanding and maturing the measurement practices by adopting a technique such as </a:t>
            </a:r>
            <a:r>
              <a:rPr lang="en-ZA" dirty="0" err="1"/>
              <a:t>GQIM</a:t>
            </a:r>
            <a:r>
              <a:rPr lang="en-ZA" dirty="0"/>
              <a:t> (Goal Question Indicator Metric).</a:t>
            </a:r>
            <a:br>
              <a:rPr lang="en-ZA" dirty="0"/>
            </a:br>
            <a:r>
              <a:rPr lang="zh-CN" altLang="en-US" sz="2900" dirty="0">
                <a:solidFill>
                  <a:srgbClr val="1F497D"/>
                </a:solidFill>
              </a:rPr>
              <a:t>考虑采用诸如</a:t>
            </a:r>
            <a:r>
              <a:rPr lang="en-ZA" sz="2900" dirty="0" err="1">
                <a:solidFill>
                  <a:srgbClr val="1F497D"/>
                </a:solidFill>
              </a:rPr>
              <a:t>GQIM</a:t>
            </a:r>
            <a:r>
              <a:rPr lang="en-ZA" sz="2900" dirty="0">
                <a:solidFill>
                  <a:srgbClr val="1F497D"/>
                </a:solidFill>
              </a:rPr>
              <a:t>（</a:t>
            </a:r>
            <a:r>
              <a:rPr lang="zh-CN" altLang="en-US" sz="2900" dirty="0">
                <a:solidFill>
                  <a:srgbClr val="1F497D"/>
                </a:solidFill>
              </a:rPr>
              <a:t>目标问题指标度量）之类的技术来扩展和完善度量实践。</a:t>
            </a:r>
            <a:endParaRPr lang="en-ZA" altLang="zh-CN" sz="2900" dirty="0">
              <a:solidFill>
                <a:srgbClr val="1F497D"/>
              </a:solidFill>
            </a:endParaRPr>
          </a:p>
        </p:txBody>
      </p:sp>
    </p:spTree>
    <p:extLst>
      <p:ext uri="{BB962C8B-B14F-4D97-AF65-F5344CB8AC3E}">
        <p14:creationId xmlns:p14="http://schemas.microsoft.com/office/powerpoint/2010/main" val="2868254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BF0C2E-1DA5-4B8A-8EA9-A8A74D5EEDCB}"/>
              </a:ext>
            </a:extLst>
          </p:cNvPr>
          <p:cNvSpPr>
            <a:spLocks noGrp="1"/>
          </p:cNvSpPr>
          <p:nvPr>
            <p:ph type="title"/>
          </p:nvPr>
        </p:nvSpPr>
        <p:spPr/>
        <p:txBody>
          <a:bodyPr vert="horz" lIns="91440" tIns="45720" rIns="91440" bIns="45720" rtlCol="0" anchor="ctr">
            <a:normAutofit/>
          </a:bodyPr>
          <a:lstStyle/>
          <a:p>
            <a:r>
              <a:rPr lang="en-US" dirty="0"/>
              <a:t>Improvement Opportunities - continued</a:t>
            </a:r>
            <a:endParaRPr lang="en-ZA" dirty="0"/>
          </a:p>
        </p:txBody>
      </p:sp>
      <p:sp>
        <p:nvSpPr>
          <p:cNvPr id="5" name="Content Placeholder 4">
            <a:extLst>
              <a:ext uri="{FF2B5EF4-FFF2-40B4-BE49-F238E27FC236}">
                <a16:creationId xmlns:a16="http://schemas.microsoft.com/office/drawing/2014/main" id="{3C5B1544-5F60-4280-9237-53230A016280}"/>
              </a:ext>
            </a:extLst>
          </p:cNvPr>
          <p:cNvSpPr>
            <a:spLocks noGrp="1"/>
          </p:cNvSpPr>
          <p:nvPr>
            <p:ph idx="1"/>
          </p:nvPr>
        </p:nvSpPr>
        <p:spPr/>
        <p:txBody>
          <a:bodyPr>
            <a:normAutofit fontScale="62500" lnSpcReduction="20000"/>
          </a:bodyPr>
          <a:lstStyle/>
          <a:p>
            <a:r>
              <a:rPr lang="en-ZA" dirty="0"/>
              <a:t>PLAN 2.1 - Consider conducting research and feasibility into following another development approach, such as SCRUM Agile.</a:t>
            </a:r>
            <a:br>
              <a:rPr lang="en-ZA" dirty="0"/>
            </a:br>
            <a:r>
              <a:rPr lang="zh-CN" altLang="en-US" sz="2900" dirty="0">
                <a:solidFill>
                  <a:srgbClr val="1F497D"/>
                </a:solidFill>
              </a:rPr>
              <a:t>考虑进行另一种开发方法，例如</a:t>
            </a:r>
            <a:r>
              <a:rPr lang="en-ZA" sz="2900" dirty="0">
                <a:solidFill>
                  <a:srgbClr val="1F497D"/>
                </a:solidFill>
              </a:rPr>
              <a:t>SCRUM Agile</a:t>
            </a:r>
            <a:r>
              <a:rPr lang="zh-CN" altLang="en-US" sz="2900" dirty="0">
                <a:solidFill>
                  <a:srgbClr val="1F497D"/>
                </a:solidFill>
              </a:rPr>
              <a:t>的可行性研究。</a:t>
            </a:r>
            <a:endParaRPr lang="en-ZA" altLang="zh-CN" sz="2900" dirty="0">
              <a:solidFill>
                <a:srgbClr val="1F497D"/>
              </a:solidFill>
            </a:endParaRPr>
          </a:p>
          <a:p>
            <a:r>
              <a:rPr lang="en-ZA" dirty="0"/>
              <a:t>PR 2.1 - Consider using more of the available peer review data to identify potential improvement opportunities.</a:t>
            </a:r>
            <a:br>
              <a:rPr lang="en-ZA" dirty="0"/>
            </a:br>
            <a:r>
              <a:rPr lang="zh-CN" altLang="en-US" sz="2900" dirty="0">
                <a:solidFill>
                  <a:srgbClr val="1F497D"/>
                </a:solidFill>
              </a:rPr>
              <a:t>考虑使用更多可用的同行评审数据来识别潜在的改进机会。</a:t>
            </a:r>
            <a:endParaRPr lang="en-ZA" altLang="zh-CN" sz="2900" dirty="0">
              <a:solidFill>
                <a:srgbClr val="1F497D"/>
              </a:solidFill>
            </a:endParaRPr>
          </a:p>
          <a:p>
            <a:r>
              <a:rPr lang="en-ZA" dirty="0" err="1"/>
              <a:t>RSK</a:t>
            </a:r>
            <a:r>
              <a:rPr lang="en-ZA" dirty="0"/>
              <a:t> 2.1 - The analysis of opportunities should consider their leverage by assigning the highest priority for those with the greatest  benefits.</a:t>
            </a:r>
            <a:br>
              <a:rPr lang="en-ZA" dirty="0"/>
            </a:br>
            <a:r>
              <a:rPr lang="zh-CN" altLang="en-US" sz="2900" dirty="0">
                <a:solidFill>
                  <a:srgbClr val="1F497D"/>
                </a:solidFill>
              </a:rPr>
              <a:t>机会分析应考虑为收益最大的机会分配最高优先级。</a:t>
            </a:r>
            <a:endParaRPr lang="en-ZA" altLang="zh-CN" sz="2900" dirty="0">
              <a:solidFill>
                <a:srgbClr val="1F497D"/>
              </a:solidFill>
            </a:endParaRPr>
          </a:p>
          <a:p>
            <a:r>
              <a:rPr lang="en-ZA" dirty="0" err="1"/>
              <a:t>RSK</a:t>
            </a:r>
            <a:r>
              <a:rPr lang="en-ZA" dirty="0"/>
              <a:t> 2.2 - Consider reviewing risks or opportunities periodically, including changing conditions, in order to uncover risks or opportunities which were previously overlooked or did not exist when identification &amp; priorities were last updated.</a:t>
            </a:r>
            <a:br>
              <a:rPr lang="en-ZA" dirty="0"/>
            </a:br>
            <a:r>
              <a:rPr lang="zh-CN" altLang="en-US" sz="2900" dirty="0">
                <a:solidFill>
                  <a:srgbClr val="1F497D"/>
                </a:solidFill>
              </a:rPr>
              <a:t>考虑定期检查风险或机会，包括变化的条件，以发现在上一次识别和制定优先级被忽略或不存在的风险或机会。</a:t>
            </a:r>
            <a:endParaRPr lang="en-ZA" altLang="zh-CN" sz="2900" dirty="0">
              <a:solidFill>
                <a:srgbClr val="1F497D"/>
              </a:solidFill>
            </a:endParaRPr>
          </a:p>
          <a:p>
            <a:r>
              <a:rPr lang="en-ZA" dirty="0" err="1"/>
              <a:t>RSK</a:t>
            </a:r>
            <a:r>
              <a:rPr lang="en-ZA" dirty="0"/>
              <a:t> 3.3 - Consider a systematic approach to risk or opportunity management which avoids problems and leverages opportunities to increase the likelihood of achieving business objectives and meeting </a:t>
            </a:r>
            <a:r>
              <a:rPr lang="en-ZA" dirty="0" err="1"/>
              <a:t>QPPOs</a:t>
            </a:r>
            <a:r>
              <a:rPr lang="en-ZA" dirty="0"/>
              <a:t>.</a:t>
            </a:r>
            <a:br>
              <a:rPr lang="en-ZA" dirty="0"/>
            </a:br>
            <a:r>
              <a:rPr lang="zh-CN" altLang="en-US" sz="2900" dirty="0">
                <a:solidFill>
                  <a:srgbClr val="1F497D"/>
                </a:solidFill>
              </a:rPr>
              <a:t>考虑一种风险或机会管理的系统方法，该方法可以避免问题并利用机会来增加实现业务目标和满足</a:t>
            </a:r>
            <a:r>
              <a:rPr lang="en-ZA" sz="2900" dirty="0" err="1">
                <a:solidFill>
                  <a:srgbClr val="1F497D"/>
                </a:solidFill>
              </a:rPr>
              <a:t>QPPO</a:t>
            </a:r>
            <a:r>
              <a:rPr lang="zh-CN" altLang="en-US" sz="2900" dirty="0">
                <a:solidFill>
                  <a:srgbClr val="1F497D"/>
                </a:solidFill>
              </a:rPr>
              <a:t>的可能性。</a:t>
            </a:r>
            <a:endParaRPr lang="en-ZA" sz="2900" dirty="0">
              <a:solidFill>
                <a:srgbClr val="1F497D"/>
              </a:solidFill>
            </a:endParaRPr>
          </a:p>
        </p:txBody>
      </p:sp>
    </p:spTree>
    <p:extLst>
      <p:ext uri="{BB962C8B-B14F-4D97-AF65-F5344CB8AC3E}">
        <p14:creationId xmlns:p14="http://schemas.microsoft.com/office/powerpoint/2010/main" val="18693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544" y="0"/>
            <a:ext cx="8153400" cy="935265"/>
          </a:xfrm>
        </p:spPr>
        <p:txBody>
          <a:bodyPr/>
          <a:lstStyle/>
          <a:p>
            <a:r>
              <a:rPr lang="en-ZA" dirty="0"/>
              <a:t>Next steps</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49</a:t>
            </a:fld>
            <a:endParaRPr dirty="0"/>
          </a:p>
        </p:txBody>
      </p:sp>
      <p:graphicFrame>
        <p:nvGraphicFramePr>
          <p:cNvPr id="3" name="Object 2">
            <a:extLst>
              <a:ext uri="{FF2B5EF4-FFF2-40B4-BE49-F238E27FC236}">
                <a16:creationId xmlns:a16="http://schemas.microsoft.com/office/drawing/2014/main" id="{C04315D2-739C-48F8-BDA2-13F36BAA9FF8}"/>
              </a:ext>
            </a:extLst>
          </p:cNvPr>
          <p:cNvGraphicFramePr>
            <a:graphicFrameLocks noChangeAspect="1"/>
          </p:cNvGraphicFramePr>
          <p:nvPr>
            <p:extLst>
              <p:ext uri="{D42A27DB-BD31-4B8C-83A1-F6EECF244321}">
                <p14:modId xmlns:p14="http://schemas.microsoft.com/office/powerpoint/2010/main" val="2760083712"/>
              </p:ext>
            </p:extLst>
          </p:nvPr>
        </p:nvGraphicFramePr>
        <p:xfrm>
          <a:off x="1055688" y="2060575"/>
          <a:ext cx="9239250" cy="1822450"/>
        </p:xfrm>
        <a:graphic>
          <a:graphicData uri="http://schemas.openxmlformats.org/presentationml/2006/ole">
            <mc:AlternateContent xmlns:mc="http://schemas.openxmlformats.org/markup-compatibility/2006">
              <mc:Choice xmlns:v="urn:schemas-microsoft-com:vml" Requires="v">
                <p:oleObj name="Macro-Enabled Worksheet" r:id="rId2" imgW="9239380" imgH="1822565" progId="Excel.SheetMacroEnabled.12">
                  <p:link updateAutomatic="1"/>
                </p:oleObj>
              </mc:Choice>
              <mc:Fallback>
                <p:oleObj name="Macro-Enabled Worksheet" r:id="rId2" imgW="9239380" imgH="1822565" progId="Excel.SheetMacroEnabled.12">
                  <p:link updateAutomatic="1"/>
                  <p:pic>
                    <p:nvPicPr>
                      <p:cNvPr id="0" name=""/>
                      <p:cNvPicPr/>
                      <p:nvPr/>
                    </p:nvPicPr>
                    <p:blipFill>
                      <a:blip r:embed="rId3"/>
                      <a:stretch>
                        <a:fillRect/>
                      </a:stretch>
                    </p:blipFill>
                    <p:spPr>
                      <a:xfrm>
                        <a:off x="1055688" y="2060575"/>
                        <a:ext cx="9239250" cy="1822450"/>
                      </a:xfrm>
                      <a:prstGeom prst="rect">
                        <a:avLst/>
                      </a:prstGeom>
                    </p:spPr>
                  </p:pic>
                </p:oleObj>
              </mc:Fallback>
            </mc:AlternateContent>
          </a:graphicData>
        </a:graphic>
      </p:graphicFrame>
    </p:spTree>
    <p:extLst>
      <p:ext uri="{BB962C8B-B14F-4D97-AF65-F5344CB8AC3E}">
        <p14:creationId xmlns:p14="http://schemas.microsoft.com/office/powerpoint/2010/main" val="2592682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Grp="1" noChangeArrowheads="1"/>
          </p:cNvSpPr>
          <p:nvPr>
            <p:ph type="title"/>
          </p:nvPr>
        </p:nvSpPr>
        <p:spPr/>
        <p:txBody>
          <a:bodyPr/>
          <a:lstStyle/>
          <a:p>
            <a:pPr eaLnBrk="1" hangingPunct="1"/>
            <a:r>
              <a:rPr lang="en-US" altLang="en-US" dirty="0">
                <a:ea typeface="ＭＳ Ｐゴシック" charset="-128"/>
              </a:rPr>
              <a:t>Appraisal Overview</a:t>
            </a:r>
          </a:p>
        </p:txBody>
      </p:sp>
      <p:graphicFrame>
        <p:nvGraphicFramePr>
          <p:cNvPr id="2" name="Object 1">
            <a:extLst>
              <a:ext uri="{FF2B5EF4-FFF2-40B4-BE49-F238E27FC236}">
                <a16:creationId xmlns:a16="http://schemas.microsoft.com/office/drawing/2014/main" id="{4F12F536-D078-428E-B653-1084535DE167}"/>
              </a:ext>
            </a:extLst>
          </p:cNvPr>
          <p:cNvGraphicFramePr>
            <a:graphicFrameLocks noChangeAspect="1"/>
          </p:cNvGraphicFramePr>
          <p:nvPr>
            <p:extLst>
              <p:ext uri="{D42A27DB-BD31-4B8C-83A1-F6EECF244321}">
                <p14:modId xmlns:p14="http://schemas.microsoft.com/office/powerpoint/2010/main" val="1786408508"/>
              </p:ext>
            </p:extLst>
          </p:nvPr>
        </p:nvGraphicFramePr>
        <p:xfrm>
          <a:off x="1218531" y="2280236"/>
          <a:ext cx="8407400" cy="1492250"/>
        </p:xfrm>
        <a:graphic>
          <a:graphicData uri="http://schemas.openxmlformats.org/presentationml/2006/ole">
            <mc:AlternateContent xmlns:mc="http://schemas.openxmlformats.org/markup-compatibility/2006">
              <mc:Choice xmlns:v="urn:schemas-microsoft-com:vml" Requires="v">
                <p:oleObj name="Macro-Enabled Worksheet" r:id="rId3" imgW="8407504" imgH="1492135" progId="Excel.SheetMacroEnabled.12">
                  <p:link updateAutomatic="1"/>
                </p:oleObj>
              </mc:Choice>
              <mc:Fallback>
                <p:oleObj name="Macro-Enabled Worksheet" r:id="rId3" imgW="8407504" imgH="1492135" progId="Excel.SheetMacroEnabled.12">
                  <p:link updateAutomatic="1"/>
                  <p:pic>
                    <p:nvPicPr>
                      <p:cNvPr id="0" name=""/>
                      <p:cNvPicPr/>
                      <p:nvPr/>
                    </p:nvPicPr>
                    <p:blipFill>
                      <a:blip r:embed="rId4"/>
                      <a:stretch>
                        <a:fillRect/>
                      </a:stretch>
                    </p:blipFill>
                    <p:spPr>
                      <a:xfrm>
                        <a:off x="1218531" y="2280236"/>
                        <a:ext cx="8407400" cy="1492250"/>
                      </a:xfrm>
                      <a:prstGeom prst="rect">
                        <a:avLst/>
                      </a:prstGeom>
                    </p:spPr>
                  </p:pic>
                </p:oleObj>
              </mc:Fallback>
            </mc:AlternateContent>
          </a:graphicData>
        </a:graphic>
      </p:graphicFrame>
    </p:spTree>
    <p:extLst>
      <p:ext uri="{BB962C8B-B14F-4D97-AF65-F5344CB8AC3E}">
        <p14:creationId xmlns:p14="http://schemas.microsoft.com/office/powerpoint/2010/main" val="2505805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Re-appraisal</a:t>
            </a:r>
          </a:p>
        </p:txBody>
      </p:sp>
      <p:sp>
        <p:nvSpPr>
          <p:cNvPr id="4" name="Slide Number Placeholder 3"/>
          <p:cNvSpPr>
            <a:spLocks noGrp="1"/>
          </p:cNvSpPr>
          <p:nvPr>
            <p:ph type="sldNum" sz="quarter" idx="11"/>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lang="en-ZA" altLang="zh-CN" sz="1000" kern="1200" smtClean="0">
                <a:solidFill>
                  <a:srgbClr val="898989"/>
                </a:solidFill>
                <a:latin typeface="+mn-lt"/>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ZA"/>
              <a:t>Page </a:t>
            </a:r>
            <a:fld id="{2D97F3C1-C58C-40F5-9DD3-0DE94A8AF782}" type="slidenum">
              <a:rPr smtClean="0"/>
              <a:pPr/>
              <a:t>50</a:t>
            </a:fld>
            <a:endParaRPr dirty="0"/>
          </a:p>
        </p:txBody>
      </p:sp>
      <p:sp>
        <p:nvSpPr>
          <p:cNvPr id="5" name="Pentagon 4"/>
          <p:cNvSpPr/>
          <p:nvPr/>
        </p:nvSpPr>
        <p:spPr>
          <a:xfrm flipH="1">
            <a:off x="4904085" y="3665236"/>
            <a:ext cx="4503405" cy="596769"/>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Pentagon 5"/>
          <p:cNvSpPr/>
          <p:nvPr/>
        </p:nvSpPr>
        <p:spPr>
          <a:xfrm>
            <a:off x="4557975" y="3009156"/>
            <a:ext cx="3775111" cy="612881"/>
          </a:xfrm>
          <a:prstGeom prst="homePlate">
            <a:avLst/>
          </a:prstGeom>
          <a:solidFill>
            <a:srgbClr val="4584D3">
              <a:alpha val="3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45" descr="DEV-Module 12.pdf"/>
          <p:cNvPicPr>
            <a:picLocks noChangeAspect="1"/>
          </p:cNvPicPr>
          <p:nvPr/>
        </p:nvPicPr>
        <p:blipFill rotWithShape="1">
          <a:blip r:embed="rId2" cstate="print"/>
          <a:srcRect t="8787" b="16112"/>
          <a:stretch/>
        </p:blipFill>
        <p:spPr bwMode="auto">
          <a:xfrm>
            <a:off x="1972389" y="1706694"/>
            <a:ext cx="6360696" cy="3762121"/>
          </a:xfrm>
          <a:prstGeom prst="rect">
            <a:avLst/>
          </a:prstGeom>
          <a:noFill/>
          <a:ln>
            <a:noFill/>
          </a:ln>
        </p:spPr>
      </p:pic>
      <p:sp>
        <p:nvSpPr>
          <p:cNvPr id="8" name="Title 1"/>
          <p:cNvSpPr txBox="1">
            <a:spLocks/>
          </p:cNvSpPr>
          <p:nvPr/>
        </p:nvSpPr>
        <p:spPr bwMode="auto">
          <a:xfrm>
            <a:off x="5101757" y="3043438"/>
            <a:ext cx="1343772" cy="5443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Continuous improvement over next 3 years</a:t>
            </a:r>
          </a:p>
        </p:txBody>
      </p:sp>
      <p:sp>
        <p:nvSpPr>
          <p:cNvPr id="9" name="Rectangle 3"/>
          <p:cNvSpPr>
            <a:spLocks noChangeArrowheads="1"/>
          </p:cNvSpPr>
          <p:nvPr/>
        </p:nvSpPr>
        <p:spPr bwMode="auto">
          <a:xfrm>
            <a:off x="2406929" y="5741690"/>
            <a:ext cx="8077200" cy="430887"/>
          </a:xfrm>
          <a:prstGeom prst="rect">
            <a:avLst/>
          </a:prstGeom>
          <a:noFill/>
          <a:ln w="9525">
            <a:noFill/>
            <a:miter lim="800000"/>
            <a:headEnd/>
            <a:tailEnd/>
          </a:ln>
        </p:spPr>
        <p:txBody>
          <a:bodyPr wrap="square" lIns="0" tIns="0" rIns="0" bIns="0">
            <a:spAutoFit/>
          </a:bodyPr>
          <a:lstStyle/>
          <a:p>
            <a:pPr defTabSz="1027113"/>
            <a:r>
              <a:rPr lang="en-US" sz="1400" dirty="0">
                <a:solidFill>
                  <a:schemeClr val="tx2"/>
                </a:solidFill>
                <a:hlinkClick r:id="rId3"/>
              </a:rPr>
              <a:t>Source for IDEAL: </a:t>
            </a:r>
            <a:r>
              <a:rPr lang="en-US" sz="1400" dirty="0">
                <a:solidFill>
                  <a:schemeClr val="tx2"/>
                </a:solidFill>
                <a:hlinkClick r:id="rId4"/>
              </a:rPr>
              <a:t>http://www.sei.cmu.edu/library/assets/idealmodel.pdf</a:t>
            </a:r>
            <a:r>
              <a:rPr lang="en-US" sz="1400" dirty="0">
                <a:solidFill>
                  <a:schemeClr val="tx2"/>
                </a:solidFill>
              </a:rPr>
              <a:t> </a:t>
            </a:r>
          </a:p>
          <a:p>
            <a:pPr defTabSz="1027113"/>
            <a:endParaRPr lang="en-US" sz="1400" dirty="0">
              <a:solidFill>
                <a:schemeClr val="tx2"/>
              </a:solidFill>
            </a:endParaRPr>
          </a:p>
        </p:txBody>
      </p:sp>
      <p:sp>
        <p:nvSpPr>
          <p:cNvPr id="13" name="Title 1"/>
          <p:cNvSpPr txBox="1">
            <a:spLocks/>
          </p:cNvSpPr>
          <p:nvPr/>
        </p:nvSpPr>
        <p:spPr bwMode="auto">
          <a:xfrm>
            <a:off x="4958143" y="3862596"/>
            <a:ext cx="1343772" cy="215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defPPr>
              <a:defRPr lang="en-US"/>
            </a:defPPr>
            <a:lvl1pPr marL="0" indent="0" algn="ctr" eaLnBrk="1" hangingPunct="1">
              <a:lnSpc>
                <a:spcPct val="89000"/>
              </a:lnSpc>
              <a:spcBef>
                <a:spcPct val="44000"/>
              </a:spcBef>
              <a:buFont typeface="Arial" charset="0"/>
              <a:buNone/>
              <a:defRPr sz="1200">
                <a:latin typeface="Arial" charset="0"/>
                <a:cs typeface="Arial" pitchFamily="34" charset="0"/>
              </a:defRPr>
            </a:lvl1pPr>
            <a:lvl2pPr marL="742950" indent="-285750" eaLnBrk="0" hangingPunct="0">
              <a:spcBef>
                <a:spcPct val="20000"/>
              </a:spcBef>
              <a:buFont typeface="Arial" charset="0"/>
              <a:buChar char="–"/>
              <a:defRPr sz="1800">
                <a:latin typeface="Arial" pitchFamily="34" charset="0"/>
                <a:cs typeface="Arial" pitchFamily="34" charset="0"/>
              </a:defRPr>
            </a:lvl2pPr>
            <a:lvl3pPr marL="1143000" indent="-228600" eaLnBrk="0" hangingPunct="0">
              <a:spcBef>
                <a:spcPct val="20000"/>
              </a:spcBef>
              <a:buFont typeface="Arial" charset="0"/>
              <a:buChar char="•"/>
              <a:defRPr sz="1600">
                <a:latin typeface="Arial" pitchFamily="34" charset="0"/>
                <a:cs typeface="Arial" pitchFamily="34" charset="0"/>
              </a:defRPr>
            </a:lvl3pPr>
            <a:lvl4pPr marL="1600200" indent="-228600" eaLnBrk="0" hangingPunct="0">
              <a:spcBef>
                <a:spcPct val="20000"/>
              </a:spcBef>
              <a:buFont typeface="Arial" charset="0"/>
              <a:buChar char="–"/>
              <a:defRPr sz="1400">
                <a:latin typeface="Arial" pitchFamily="34" charset="0"/>
                <a:cs typeface="Arial" pitchFamily="34" charset="0"/>
              </a:defRPr>
            </a:lvl4pPr>
            <a:lvl5pPr marL="2057400" indent="-228600" eaLnBrk="0" hangingPunct="0">
              <a:spcBef>
                <a:spcPct val="20000"/>
              </a:spcBef>
              <a:buFont typeface="Arial" charset="0"/>
              <a:buChar char="»"/>
              <a:defRPr sz="1400">
                <a:latin typeface="Arial" pitchFamily="34" charset="0"/>
                <a:cs typeface="Arial" pitchFamily="34" charset="0"/>
              </a:defRPr>
            </a:lvl5pPr>
            <a:lvl6pPr marL="2514600" indent="-228600">
              <a:spcBef>
                <a:spcPct val="20000"/>
              </a:spcBef>
              <a:buFont typeface="Arial" pitchFamily="34" charset="0"/>
              <a:buChar char="•"/>
              <a:defRPr sz="2000">
                <a:latin typeface="+mn-lt"/>
              </a:defRPr>
            </a:lvl6pPr>
            <a:lvl7pPr marL="2971800" indent="-228600">
              <a:spcBef>
                <a:spcPct val="20000"/>
              </a:spcBef>
              <a:buFont typeface="Arial" pitchFamily="34" charset="0"/>
              <a:buChar char="•"/>
              <a:defRPr sz="2000">
                <a:latin typeface="+mn-lt"/>
              </a:defRPr>
            </a:lvl7pPr>
            <a:lvl8pPr marL="3429000" indent="-228600">
              <a:spcBef>
                <a:spcPct val="20000"/>
              </a:spcBef>
              <a:buFont typeface="Arial" pitchFamily="34" charset="0"/>
              <a:buChar char="•"/>
              <a:defRPr sz="2000">
                <a:latin typeface="+mn-lt"/>
              </a:defRPr>
            </a:lvl8pPr>
            <a:lvl9pPr marL="3886200" indent="-228600">
              <a:spcBef>
                <a:spcPct val="20000"/>
              </a:spcBef>
              <a:buFont typeface="Arial" pitchFamily="34" charset="0"/>
              <a:buChar char="•"/>
              <a:defRPr sz="2000">
                <a:latin typeface="+mn-lt"/>
              </a:defRPr>
            </a:lvl9pPr>
          </a:lstStyle>
          <a:p>
            <a:r>
              <a:rPr lang="en-US" dirty="0"/>
              <a:t>Re appraise</a:t>
            </a:r>
          </a:p>
        </p:txBody>
      </p:sp>
      <p:sp>
        <p:nvSpPr>
          <p:cNvPr id="14" name="Hexagon 13">
            <a:extLst>
              <a:ext uri="{FF2B5EF4-FFF2-40B4-BE49-F238E27FC236}">
                <a16:creationId xmlns:a16="http://schemas.microsoft.com/office/drawing/2014/main" id="{D634449D-A3DC-485A-AC6D-C782A8DB06E5}"/>
              </a:ext>
            </a:extLst>
          </p:cNvPr>
          <p:cNvSpPr/>
          <p:nvPr/>
        </p:nvSpPr>
        <p:spPr>
          <a:xfrm>
            <a:off x="7611632" y="2237448"/>
            <a:ext cx="2508651" cy="2171265"/>
          </a:xfrm>
          <a:prstGeom prst="hexagon">
            <a:avLst/>
          </a:prstGeom>
          <a:solidFill>
            <a:srgbClr val="FF0000"/>
          </a:solid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bg1"/>
              </a:solidFill>
            </a:endParaRPr>
          </a:p>
        </p:txBody>
      </p:sp>
      <p:graphicFrame>
        <p:nvGraphicFramePr>
          <p:cNvPr id="12" name="Object 11">
            <a:extLst>
              <a:ext uri="{FF2B5EF4-FFF2-40B4-BE49-F238E27FC236}">
                <a16:creationId xmlns:a16="http://schemas.microsoft.com/office/drawing/2014/main" id="{67723560-5F1E-43B3-BEB6-61A12968C1A8}"/>
              </a:ext>
            </a:extLst>
          </p:cNvPr>
          <p:cNvGraphicFramePr>
            <a:graphicFrameLocks noChangeAspect="1"/>
          </p:cNvGraphicFramePr>
          <p:nvPr>
            <p:extLst>
              <p:ext uri="{D42A27DB-BD31-4B8C-83A1-F6EECF244321}">
                <p14:modId xmlns:p14="http://schemas.microsoft.com/office/powerpoint/2010/main" val="1932831393"/>
              </p:ext>
            </p:extLst>
          </p:nvPr>
        </p:nvGraphicFramePr>
        <p:xfrm>
          <a:off x="7372350" y="2982913"/>
          <a:ext cx="2997200" cy="711200"/>
        </p:xfrm>
        <a:graphic>
          <a:graphicData uri="http://schemas.openxmlformats.org/presentationml/2006/ole">
            <mc:AlternateContent xmlns:mc="http://schemas.openxmlformats.org/markup-compatibility/2006">
              <mc:Choice xmlns:v="urn:schemas-microsoft-com:vml" Requires="v">
                <p:oleObj name="Macro-Enabled Worksheet" r:id="rId5" imgW="2997407" imgH="711154" progId="Excel.SheetMacroEnabled.12">
                  <p:link updateAutomatic="1"/>
                </p:oleObj>
              </mc:Choice>
              <mc:Fallback>
                <p:oleObj name="Macro-Enabled Worksheet" r:id="rId5" imgW="2997407" imgH="711154" progId="Excel.SheetMacroEnabled.12">
                  <p:link updateAutomatic="1"/>
                  <p:pic>
                    <p:nvPicPr>
                      <p:cNvPr id="0" name=""/>
                      <p:cNvPicPr/>
                      <p:nvPr/>
                    </p:nvPicPr>
                    <p:blipFill>
                      <a:blip r:embed="rId6"/>
                      <a:stretch>
                        <a:fillRect/>
                      </a:stretch>
                    </p:blipFill>
                    <p:spPr>
                      <a:xfrm>
                        <a:off x="7372350" y="2982913"/>
                        <a:ext cx="2997200" cy="711200"/>
                      </a:xfrm>
                      <a:prstGeom prst="rect">
                        <a:avLst/>
                      </a:prstGeom>
                    </p:spPr>
                  </p:pic>
                </p:oleObj>
              </mc:Fallback>
            </mc:AlternateContent>
          </a:graphicData>
        </a:graphic>
      </p:graphicFrame>
    </p:spTree>
    <p:extLst>
      <p:ext uri="{BB962C8B-B14F-4D97-AF65-F5344CB8AC3E}">
        <p14:creationId xmlns:p14="http://schemas.microsoft.com/office/powerpoint/2010/main" val="183321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69704-CCDD-47E9-9932-964965E91D94}"/>
              </a:ext>
            </a:extLst>
          </p:cNvPr>
          <p:cNvSpPr>
            <a:spLocks noGrp="1"/>
          </p:cNvSpPr>
          <p:nvPr>
            <p:ph idx="1"/>
          </p:nvPr>
        </p:nvSpPr>
        <p:spPr/>
        <p:txBody>
          <a:bodyPr/>
          <a:lstStyle/>
          <a:p>
            <a:r>
              <a:rPr lang="en-ZA" dirty="0"/>
              <a:t>CERTIFICATE</a:t>
            </a:r>
          </a:p>
        </p:txBody>
      </p:sp>
    </p:spTree>
    <p:extLst>
      <p:ext uri="{BB962C8B-B14F-4D97-AF65-F5344CB8AC3E}">
        <p14:creationId xmlns:p14="http://schemas.microsoft.com/office/powerpoint/2010/main" val="1028804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542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title"/>
          </p:nvPr>
        </p:nvSpPr>
        <p:spPr/>
        <p:txBody>
          <a:bodyPr/>
          <a:lstStyle/>
          <a:p>
            <a:pPr eaLnBrk="1" hangingPunct="1"/>
            <a:r>
              <a:rPr lang="en-US" altLang="en-US" dirty="0">
                <a:ea typeface="ＭＳ Ｐゴシック" charset="-128"/>
              </a:rPr>
              <a:t>Business and Appraisal Objectives</a:t>
            </a:r>
          </a:p>
        </p:txBody>
      </p:sp>
      <p:graphicFrame>
        <p:nvGraphicFramePr>
          <p:cNvPr id="2" name="Object 1">
            <a:extLst>
              <a:ext uri="{FF2B5EF4-FFF2-40B4-BE49-F238E27FC236}">
                <a16:creationId xmlns:a16="http://schemas.microsoft.com/office/drawing/2014/main" id="{67C2CD64-6A5D-498F-99FD-010361EEC9DC}"/>
              </a:ext>
            </a:extLst>
          </p:cNvPr>
          <p:cNvGraphicFramePr>
            <a:graphicFrameLocks noChangeAspect="1"/>
          </p:cNvGraphicFramePr>
          <p:nvPr>
            <p:extLst>
              <p:ext uri="{D42A27DB-BD31-4B8C-83A1-F6EECF244321}">
                <p14:modId xmlns:p14="http://schemas.microsoft.com/office/powerpoint/2010/main" val="2359808134"/>
              </p:ext>
            </p:extLst>
          </p:nvPr>
        </p:nvGraphicFramePr>
        <p:xfrm>
          <a:off x="1268413" y="2270125"/>
          <a:ext cx="7569200" cy="1384300"/>
        </p:xfrm>
        <a:graphic>
          <a:graphicData uri="http://schemas.openxmlformats.org/presentationml/2006/ole">
            <mc:AlternateContent xmlns:mc="http://schemas.openxmlformats.org/markup-compatibility/2006">
              <mc:Choice xmlns:v="urn:schemas-microsoft-com:vml" Requires="v">
                <p:oleObj name="Macro-Enabled Worksheet" r:id="rId3" imgW="7569407" imgH="1384485" progId="Excel.SheetMacroEnabled.12">
                  <p:link updateAutomatic="1"/>
                </p:oleObj>
              </mc:Choice>
              <mc:Fallback>
                <p:oleObj name="Macro-Enabled Worksheet" r:id="rId3" imgW="7569407" imgH="1384485" progId="Excel.SheetMacroEnabled.12">
                  <p:link updateAutomatic="1"/>
                  <p:pic>
                    <p:nvPicPr>
                      <p:cNvPr id="0" name=""/>
                      <p:cNvPicPr/>
                      <p:nvPr/>
                    </p:nvPicPr>
                    <p:blipFill>
                      <a:blip r:embed="rId4"/>
                      <a:stretch>
                        <a:fillRect/>
                      </a:stretch>
                    </p:blipFill>
                    <p:spPr>
                      <a:xfrm>
                        <a:off x="1268413" y="2270125"/>
                        <a:ext cx="7569200" cy="1384300"/>
                      </a:xfrm>
                      <a:prstGeom prst="rect">
                        <a:avLst/>
                      </a:prstGeom>
                    </p:spPr>
                  </p:pic>
                </p:oleObj>
              </mc:Fallback>
            </mc:AlternateContent>
          </a:graphicData>
        </a:graphic>
      </p:graphicFrame>
    </p:spTree>
    <p:extLst>
      <p:ext uri="{BB962C8B-B14F-4D97-AF65-F5344CB8AC3E}">
        <p14:creationId xmlns:p14="http://schemas.microsoft.com/office/powerpoint/2010/main" val="14859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altLang="en-US" dirty="0">
                <a:ea typeface="ＭＳ Ｐゴシック" charset="-128"/>
              </a:rPr>
              <a:t>Appraisal Team and Support Personnel</a:t>
            </a:r>
          </a:p>
        </p:txBody>
      </p:sp>
      <p:graphicFrame>
        <p:nvGraphicFramePr>
          <p:cNvPr id="3" name="Object 2">
            <a:extLst>
              <a:ext uri="{FF2B5EF4-FFF2-40B4-BE49-F238E27FC236}">
                <a16:creationId xmlns:a16="http://schemas.microsoft.com/office/drawing/2014/main" id="{2524CC3A-8B89-4EB1-9C83-9A81BE2F2353}"/>
              </a:ext>
            </a:extLst>
          </p:cNvPr>
          <p:cNvGraphicFramePr>
            <a:graphicFrameLocks noChangeAspect="1"/>
          </p:cNvGraphicFramePr>
          <p:nvPr>
            <p:extLst>
              <p:ext uri="{D42A27DB-BD31-4B8C-83A1-F6EECF244321}">
                <p14:modId xmlns:p14="http://schemas.microsoft.com/office/powerpoint/2010/main" val="2126284096"/>
              </p:ext>
            </p:extLst>
          </p:nvPr>
        </p:nvGraphicFramePr>
        <p:xfrm>
          <a:off x="1234573" y="2305301"/>
          <a:ext cx="8407400" cy="1987550"/>
        </p:xfrm>
        <a:graphic>
          <a:graphicData uri="http://schemas.openxmlformats.org/presentationml/2006/ole">
            <mc:AlternateContent xmlns:mc="http://schemas.openxmlformats.org/markup-compatibility/2006">
              <mc:Choice xmlns:v="urn:schemas-microsoft-com:vml" Requires="v">
                <p:oleObj name="Macro-Enabled Worksheet" r:id="rId3" imgW="8407504" imgH="1987573" progId="Excel.SheetMacroEnabled.12">
                  <p:link updateAutomatic="1"/>
                </p:oleObj>
              </mc:Choice>
              <mc:Fallback>
                <p:oleObj name="Macro-Enabled Worksheet" r:id="rId3" imgW="8407504" imgH="1987573" progId="Excel.SheetMacroEnabled.12">
                  <p:link updateAutomatic="1"/>
                  <p:pic>
                    <p:nvPicPr>
                      <p:cNvPr id="0" name=""/>
                      <p:cNvPicPr/>
                      <p:nvPr/>
                    </p:nvPicPr>
                    <p:blipFill>
                      <a:blip r:embed="rId4"/>
                      <a:stretch>
                        <a:fillRect/>
                      </a:stretch>
                    </p:blipFill>
                    <p:spPr>
                      <a:xfrm>
                        <a:off x="1234573" y="2305301"/>
                        <a:ext cx="8407400" cy="1987550"/>
                      </a:xfrm>
                      <a:prstGeom prst="rect">
                        <a:avLst/>
                      </a:prstGeom>
                    </p:spPr>
                  </p:pic>
                </p:oleObj>
              </mc:Fallback>
            </mc:AlternateContent>
          </a:graphicData>
        </a:graphic>
      </p:graphicFrame>
    </p:spTree>
    <p:extLst>
      <p:ext uri="{BB962C8B-B14F-4D97-AF65-F5344CB8AC3E}">
        <p14:creationId xmlns:p14="http://schemas.microsoft.com/office/powerpoint/2010/main" val="48367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3"/>
          <p:cNvSpPr>
            <a:spLocks noGrp="1"/>
          </p:cNvSpPr>
          <p:nvPr>
            <p:ph type="title"/>
          </p:nvPr>
        </p:nvSpPr>
        <p:spPr>
          <a:xfrm>
            <a:off x="1055688" y="892263"/>
            <a:ext cx="10397836" cy="602284"/>
          </a:xfrm>
        </p:spPr>
        <p:txBody>
          <a:bodyPr>
            <a:normAutofit/>
          </a:bodyPr>
          <a:lstStyle/>
          <a:p>
            <a:r>
              <a:rPr lang="en-US" altLang="en-US" dirty="0">
                <a:ea typeface="ＭＳ Ｐゴシック" charset="-128"/>
              </a:rPr>
              <a:t>Appraisal Scope – Benchmark Model View</a:t>
            </a:r>
          </a:p>
        </p:txBody>
      </p:sp>
      <p:graphicFrame>
        <p:nvGraphicFramePr>
          <p:cNvPr id="3" name="Object 2">
            <a:extLst>
              <a:ext uri="{FF2B5EF4-FFF2-40B4-BE49-F238E27FC236}">
                <a16:creationId xmlns:a16="http://schemas.microsoft.com/office/drawing/2014/main" id="{13AEB5EB-5D49-4599-A6C7-708CC8696CDA}"/>
              </a:ext>
            </a:extLst>
          </p:cNvPr>
          <p:cNvGraphicFramePr>
            <a:graphicFrameLocks noChangeAspect="1"/>
          </p:cNvGraphicFramePr>
          <p:nvPr>
            <p:extLst>
              <p:ext uri="{D42A27DB-BD31-4B8C-83A1-F6EECF244321}">
                <p14:modId xmlns:p14="http://schemas.microsoft.com/office/powerpoint/2010/main" val="3771277716"/>
              </p:ext>
            </p:extLst>
          </p:nvPr>
        </p:nvGraphicFramePr>
        <p:xfrm>
          <a:off x="2030866" y="1551399"/>
          <a:ext cx="5625561" cy="4553786"/>
        </p:xfrm>
        <a:graphic>
          <a:graphicData uri="http://schemas.openxmlformats.org/presentationml/2006/ole">
            <mc:AlternateContent xmlns:mc="http://schemas.openxmlformats.org/markup-compatibility/2006">
              <mc:Choice xmlns:v="urn:schemas-microsoft-com:vml" Requires="v">
                <p:oleObj name="Macro-Enabled Worksheet" r:id="rId3" imgW="7099144" imgH="5746588" progId="Excel.SheetMacroEnabled.12">
                  <p:link updateAutomatic="1"/>
                </p:oleObj>
              </mc:Choice>
              <mc:Fallback>
                <p:oleObj name="Macro-Enabled Worksheet" r:id="rId3" imgW="7099144" imgH="5746588" progId="Excel.SheetMacroEnabled.12">
                  <p:link updateAutomatic="1"/>
                  <p:pic>
                    <p:nvPicPr>
                      <p:cNvPr id="0" name=""/>
                      <p:cNvPicPr/>
                      <p:nvPr/>
                    </p:nvPicPr>
                    <p:blipFill>
                      <a:blip r:embed="rId4"/>
                      <a:stretch>
                        <a:fillRect/>
                      </a:stretch>
                    </p:blipFill>
                    <p:spPr>
                      <a:xfrm>
                        <a:off x="2030866" y="1551399"/>
                        <a:ext cx="5625561" cy="4553786"/>
                      </a:xfrm>
                      <a:prstGeom prst="rect">
                        <a:avLst/>
                      </a:prstGeom>
                    </p:spPr>
                  </p:pic>
                </p:oleObj>
              </mc:Fallback>
            </mc:AlternateContent>
          </a:graphicData>
        </a:graphic>
      </p:graphicFrame>
    </p:spTree>
    <p:extLst>
      <p:ext uri="{BB962C8B-B14F-4D97-AF65-F5344CB8AC3E}">
        <p14:creationId xmlns:p14="http://schemas.microsoft.com/office/powerpoint/2010/main" val="2361070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72e3a154-4955-46c3-9573-e9dec3e1f195"/>
    <ds:schemaRef ds:uri="http://purl.org/dc/dcmitype/"/>
    <ds:schemaRef ds:uri="http://schemas.microsoft.com/office/infopath/2007/PartnerControls"/>
    <ds:schemaRef ds:uri="ec500478-62e0-46fc-87f1-cfa988e486b4"/>
    <ds:schemaRef ds:uri="http://www.w3.org/XML/1998/namespace"/>
    <ds:schemaRef ds:uri="http://purl.org/dc/terms/"/>
  </ds:schemaRefs>
</ds:datastoreItem>
</file>

<file path=customXml/itemProps3.xml><?xml version="1.0" encoding="utf-8"?>
<ds:datastoreItem xmlns:ds="http://schemas.openxmlformats.org/officeDocument/2006/customXml" ds:itemID="{CBD4B3B2-3D3C-4F85-B2D6-F89B005D67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628</TotalTime>
  <Words>5791</Words>
  <Application>Microsoft Office PowerPoint</Application>
  <PresentationFormat>Widescreen</PresentationFormat>
  <Paragraphs>284</Paragraphs>
  <Slides>52</Slides>
  <Notes>14</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19</vt:i4>
      </vt:variant>
      <vt:variant>
        <vt:lpstr>Slide Titles</vt:lpstr>
      </vt:variant>
      <vt:variant>
        <vt:i4>52</vt:i4>
      </vt:variant>
    </vt:vector>
  </HeadingPairs>
  <TitlesOfParts>
    <vt:vector size="76" baseType="lpstr">
      <vt:lpstr>宋体</vt:lpstr>
      <vt:lpstr>Arial</vt:lpstr>
      <vt:lpstr>Calibri</vt:lpstr>
      <vt:lpstr>Calibri Light</vt:lpstr>
      <vt:lpstr>Office Theme</vt:lpstr>
      <vt:lpstr>S:\2021-03-12to03-17 Demo2\00_Data_Reference.xlsm!pptxCover!R4C2:R12C2</vt:lpstr>
      <vt:lpstr>S:\2021-03-12to03-17 Demo2\00_Data_Reference.xlsm!pptxCover!R15C2:R17C2</vt:lpstr>
      <vt:lpstr>S:\2021-03-12to03-17 Demo2\00_Data_Reference.xlsm!pptxCover!R21C2</vt:lpstr>
      <vt:lpstr>S:\2021-03-12to03-17 Demo2\00_Data_Reference.xlsm!pptxLink1!R1C1:R7C2</vt:lpstr>
      <vt:lpstr>S:\2021-03-12to03-17 Demo2\00_Data_Reference.xlsm!pptxLink1!R9C1:R17C2</vt:lpstr>
      <vt:lpstr>S:\2021-03-12to03-17 Demo2\00_Data_Reference.xlsm!pptxLink2!R1C1:R4C1</vt:lpstr>
      <vt:lpstr>S:\2021-03-12to03-17 Demo2\00_Data_Reference.xlsm!pptxLink1!R19C1:R30C2</vt:lpstr>
      <vt:lpstr>S:\2021-03-12to03-17 Demo2\00_Data_Reference.xlsm!pptxLink3!R2C1:R24C3</vt:lpstr>
      <vt:lpstr>S:\2021-03-12to03-17 Demo2\00_Data_Reference.xlsm!pptxLink3!R2C10:R24C15</vt:lpstr>
      <vt:lpstr>S:\2021-03-12to03-17 Demo2\00_Data_Reference.xlsm!pptxLink2!R30C1:R35C1</vt:lpstr>
      <vt:lpstr>S:\2021-03-12to03-17 Demo2\00_Data_Reference.xlsm!pptxLink4!R10C1:R27C20</vt:lpstr>
      <vt:lpstr>S:\2021-03-12to03-17 Demo2\00_Data_Reference.xlsm!pptxLink5!R1C1:R11C5</vt:lpstr>
      <vt:lpstr>S:\2021-03-12to03-17 Demo2\00_Data_Reference.xlsm!pptxLink5!R15C1:R21C5</vt:lpstr>
      <vt:lpstr>S:\2021-03-12to03-17 Demo2\00_Data_Reference.xlsm!OULC!R2C2:R41C22</vt:lpstr>
      <vt:lpstr>S:\2021-03-12to03-17 Demo2\00_Data_Reference.xlsm!pptxLink6!R2C2:R13C5</vt:lpstr>
      <vt:lpstr>S:\2021-03-12to03-17 Demo2\00_Data_Reference.xlsm!pptxLink7!R2C2:R16C4</vt:lpstr>
      <vt:lpstr>S:\2021-03-12to03-17 Demo2\00_Data_Reference.xlsm!pptxLink7!R18C2:R32C4</vt:lpstr>
      <vt:lpstr>S:\2021-03-12to03-17 Demo2\00_Data_Reference.xlsm!pptxCover!R25C2:R32C4</vt:lpstr>
      <vt:lpstr>S:\2021-03-12to03-17 Demo2\00_Data_Reference.xlsm!pptxCover!R22C7</vt:lpstr>
      <vt:lpstr>PowerPoint Presentation</vt:lpstr>
      <vt:lpstr>PowerPoint Presentation</vt:lpstr>
      <vt:lpstr>Appraisal Overview</vt:lpstr>
      <vt:lpstr>Appraisal Overview</vt:lpstr>
      <vt:lpstr>Appraisal Overview</vt:lpstr>
      <vt:lpstr>Business and Appraisal Objectives</vt:lpstr>
      <vt:lpstr>Appraisal Principles</vt:lpstr>
      <vt:lpstr>Appraisal Team and Support Personnel</vt:lpstr>
      <vt:lpstr>Appraisal Scope – Benchmark Model View</vt:lpstr>
      <vt:lpstr>Appraisal Scope – Benchmark Model View</vt:lpstr>
      <vt:lpstr>Appraisal Scope – Organizational Scope</vt:lpstr>
      <vt:lpstr>Appraisal Scope – Organizational Sample</vt:lpstr>
      <vt:lpstr>Appraisal Scope – Organizational Sample </vt:lpstr>
      <vt:lpstr>Appraisal Scope – Organizational Sample</vt:lpstr>
      <vt:lpstr>PowerPoint Presentation</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Ratings</vt:lpstr>
      <vt:lpstr>Ratings for Technology Center</vt:lpstr>
      <vt:lpstr>Congratulations!</vt:lpstr>
      <vt:lpstr>Appraisal Team Affirmations – Signature Page</vt:lpstr>
      <vt:lpstr>Annexure</vt:lpstr>
      <vt:lpstr>Non model findings</vt:lpstr>
      <vt:lpstr>Non model findings</vt:lpstr>
      <vt:lpstr>Findings Definitions – Optional Findings Categories</vt:lpstr>
      <vt:lpstr>Improvement Opportunities</vt:lpstr>
      <vt:lpstr>Improvement Opportunities - continued</vt:lpstr>
      <vt:lpstr>Next steps</vt:lpstr>
      <vt:lpstr>Re-appraisal</vt:lpstr>
      <vt:lpstr>PowerPoint Presentation</vt:lpstr>
      <vt:lpstr>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van Zyl</dc:creator>
  <cp:lastModifiedBy>Pieter van Zyl</cp:lastModifiedBy>
  <cp:revision>44</cp:revision>
  <cp:lastPrinted>2020-11-23T18:22:15Z</cp:lastPrinted>
  <dcterms:created xsi:type="dcterms:W3CDTF">2020-11-22T06:57:57Z</dcterms:created>
  <dcterms:modified xsi:type="dcterms:W3CDTF">2021-02-14T17:47:36Z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ies>
</file>