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1498" r:id="rId20"/>
    <p:sldId id="923"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74"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1632" autoAdjust="0"/>
  </p:normalViewPr>
  <p:slideViewPr>
    <p:cSldViewPr snapToGrid="0">
      <p:cViewPr varScale="1">
        <p:scale>
          <a:sx n="110" d="100"/>
          <a:sy n="110" d="100"/>
        </p:scale>
        <p:origin x="630" y="10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8/11/2024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2365191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
        <p:nvSpPr>
          <p:cNvPr id="16" name="TextBox 15">
            <a:extLst>
              <a:ext uri="{FF2B5EF4-FFF2-40B4-BE49-F238E27FC236}">
                <a16:creationId xmlns:a16="http://schemas.microsoft.com/office/drawing/2014/main" id="{5B9D368A-4410-479D-A732-7C84530FBC22}"/>
              </a:ext>
            </a:extLst>
          </p:cNvPr>
          <p:cNvSpPr txBox="1"/>
          <p:nvPr userDrawn="1"/>
        </p:nvSpPr>
        <p:spPr>
          <a:xfrm>
            <a:off x="8480467" y="6235176"/>
            <a:ext cx="3447077" cy="261610"/>
          </a:xfrm>
          <a:prstGeom prst="rect">
            <a:avLst/>
          </a:prstGeom>
          <a:noFill/>
        </p:spPr>
        <p:txBody>
          <a:bodyPr wrap="square" rtlCol="0">
            <a:spAutoFit/>
          </a:bodyPr>
          <a:lstStyle/>
          <a:p>
            <a:pPr algn="r"/>
            <a:r>
              <a:rPr lang="en-ZA" sz="1100" i="0" dirty="0">
                <a:solidFill>
                  <a:srgbClr val="898989"/>
                </a:solidFill>
              </a:rPr>
              <a:t>Demix Logo is a registered trademark in PRC and RSA</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20(A5)%20C384400%20NASA\00_Data_Reference.xlsm!pptxCover!R4C2:R13C2" TargetMode="External"/><Relationship Id="rId7" Type="http://schemas.openxmlformats.org/officeDocument/2006/relationships/oleObject" Target="file:///G:\2024-05-04to05-10%20(A5)%20C384400%20NASA\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0.emf"/><Relationship Id="rId4" Type="http://schemas.openxmlformats.org/officeDocument/2006/relationships/oleObject" Target="file:///G:\2024-05-04to05-10%20(A5)%20C384400%20NASA\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emf"/><Relationship Id="rId4" Type="http://schemas.openxmlformats.org/officeDocument/2006/relationships/oleObject" Target="file:///G:\2024-05-04to05-10%20(A5)%20C384400%20NASA\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2.emf"/><Relationship Id="rId4" Type="http://schemas.openxmlformats.org/officeDocument/2006/relationships/oleObject" Target="file:///G:\2024-05-04to05-10%20(A5)%20C384400%20NASA\00_Data_Reference.xlsm!pptxLink2!R30C1:R35C1"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3.emf"/><Relationship Id="rId4" Type="http://schemas.openxmlformats.org/officeDocument/2006/relationships/oleObject" Target="file:///G:\2024-05-04to05-10%20(A5)%20C384400%20NASA\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20(A5)%20C384400%20NASA\00_Data_Reference.xlsm!pptxLink1!R9C4"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20(A5)%20C384400%20NASA\00_Data_Reference.xlsm!pptxLink1!R9C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emf"/><Relationship Id="rId4" Type="http://schemas.openxmlformats.org/officeDocument/2006/relationships/oleObject" Target="file:///G:\2024-05-04to05-10%20(A5)%20C384400%20NASA\00_Data_Reference.xlsm!pptxLink6!R2C2:R13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1.emf"/></Relationships>
</file>

<file path=ppt/slides/_rels/slide46.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file:///G:\2024-05-04to05-10%20(A5)%20C384400%20NASA\00_Data_Reference.xlsm!pptxLink1!R1C1:R7C2"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4.emf"/></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5.emf"/><Relationship Id="rId5" Type="http://schemas.openxmlformats.org/officeDocument/2006/relationships/oleObject" Target="file:///G:\2024-05-04to05-10%20(A5)%20C384400%20NASA\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oleObject" Target="file:///G:\2024-05-04to05-10%20(A5)%20C384400%20NASA\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file:///G:\2024-05-04to05-10%20(A5)%20C384400%20NASA\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3210626087"/>
              </p:ext>
            </p:extLst>
          </p:nvPr>
        </p:nvGraphicFramePr>
        <p:xfrm>
          <a:off x="3497263" y="1890713"/>
          <a:ext cx="5197475" cy="3116262"/>
        </p:xfrm>
        <a:graphic>
          <a:graphicData uri="http://schemas.openxmlformats.org/presentationml/2006/ole">
            <mc:AlternateContent xmlns:mc="http://schemas.openxmlformats.org/markup-compatibility/2006">
              <mc:Choice xmlns:v="urn:schemas-microsoft-com:vml" Requires="v">
                <p:oleObj spid="_x0000_s1047"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3" y="1890713"/>
                        <a:ext cx="5197475" cy="3116262"/>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936713853"/>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48"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584021007"/>
              </p:ext>
            </p:extLst>
          </p:nvPr>
        </p:nvGraphicFramePr>
        <p:xfrm>
          <a:off x="3497263" y="5095875"/>
          <a:ext cx="5197475" cy="274638"/>
        </p:xfrm>
        <a:graphic>
          <a:graphicData uri="http://schemas.openxmlformats.org/presentationml/2006/ole">
            <mc:AlternateContent xmlns:mc="http://schemas.openxmlformats.org/markup-compatibility/2006">
              <mc:Choice xmlns:v="urn:schemas-microsoft-com:vml" Requires="v">
                <p:oleObj spid="_x0000_s1049"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3" y="50958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3419237890"/>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9"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6204039"/>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spid="_x0000_s6153"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795705134"/>
              </p:ext>
            </p:extLst>
          </p:nvPr>
        </p:nvGraphicFramePr>
        <p:xfrm>
          <a:off x="1128713" y="2419350"/>
          <a:ext cx="7721600" cy="1241425"/>
        </p:xfrm>
        <a:graphic>
          <a:graphicData uri="http://schemas.openxmlformats.org/presentationml/2006/ole">
            <mc:AlternateContent xmlns:mc="http://schemas.openxmlformats.org/markup-compatibility/2006">
              <mc:Choice xmlns:v="urn:schemas-microsoft-com:vml" Requires="v">
                <p:oleObj spid="_x0000_s7177"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1600"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2512421588"/>
              </p:ext>
            </p:extLst>
          </p:nvPr>
        </p:nvGraphicFramePr>
        <p:xfrm>
          <a:off x="152400" y="1873250"/>
          <a:ext cx="10412413" cy="3113088"/>
        </p:xfrm>
        <a:graphic>
          <a:graphicData uri="http://schemas.openxmlformats.org/presentationml/2006/ole">
            <mc:AlternateContent xmlns:mc="http://schemas.openxmlformats.org/markup-compatibility/2006">
              <mc:Choice xmlns:v="urn:schemas-microsoft-com:vml" Requires="v">
                <p:oleObj spid="_x0000_s8201"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2413"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733703596"/>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5"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280180642"/>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9"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GB" sz="1400" u="sng" dirty="0"/>
              <a:t>Weaknesses: </a:t>
            </a:r>
            <a:r>
              <a:rPr lang="en-GB" sz="1400" dirty="0"/>
              <a:t>A type of preliminary or final finding, which is an ineffective, or lack of, implementation of one or more processes that meet the intent and value of a practice based on verified objective evidence, and applicable across the project(s) and organizational support functions (</a:t>
            </a:r>
            <a:r>
              <a:rPr lang="en-GB" sz="1400" dirty="0" err="1"/>
              <a:t>OSFs</a:t>
            </a:r>
            <a:r>
              <a:rPr lang="en-GB" sz="1400" dirty="0"/>
              <a:t>) or Organizational Unit as a whole. This is realized either by a) the process itself does not address a CMMI practice requirement, or b) the project(s) or </a:t>
            </a:r>
            <a:r>
              <a:rPr lang="en-GB" sz="1400" dirty="0" err="1"/>
              <a:t>OSFs</a:t>
            </a:r>
            <a:r>
              <a:rPr lang="en-GB" sz="1400" dirty="0"/>
              <a:t> are not following their process that meets the intent and value of the applicable CMMI practice.</a:t>
            </a:r>
          </a:p>
          <a:p>
            <a:pPr lvl="1"/>
            <a:r>
              <a:rPr lang="en-GB" sz="1400" u="sng" dirty="0"/>
              <a:t>Strengths: </a:t>
            </a:r>
            <a:r>
              <a:rPr lang="en-GB" sz="1400" dirty="0"/>
              <a:t>A type of preliminary or final finding, which is an exemplary or noteworthy implementation of a process that meets the intent and value of a CMMI model practice.</a:t>
            </a:r>
          </a:p>
          <a:p>
            <a:pPr marL="457200" lvl="1" indent="0">
              <a:buNone/>
            </a:pPr>
            <a:endParaRPr lang="en-GB" sz="1400" dirty="0"/>
          </a:p>
          <a:p>
            <a:r>
              <a:rPr lang="zh-CN" altLang="en-US" sz="1600" dirty="0">
                <a:solidFill>
                  <a:srgbClr val="1F497D"/>
                </a:solidFill>
              </a:rPr>
              <a:t>必需的调查结果分类：</a:t>
            </a:r>
            <a:endParaRPr lang="en-GB" altLang="zh-CN" sz="1600" dirty="0">
              <a:solidFill>
                <a:srgbClr val="1F497D"/>
              </a:solidFill>
            </a:endParaRPr>
          </a:p>
          <a:p>
            <a:pPr lvl="1"/>
            <a:r>
              <a:rPr lang="zh-CN" altLang="en-US" sz="1400" dirty="0">
                <a:solidFill>
                  <a:srgbClr val="1F497D"/>
                </a:solidFill>
              </a:rPr>
              <a:t>弱点：这是一种初步或最终的发现，涉及一个或多个流程的实施无效，或缺乏实施，这些流程基于验证的客观证据，旨在满足实践的意图和价值，并适用于整个项目、组织支持功能（</a:t>
            </a:r>
            <a:r>
              <a:rPr lang="en-US" altLang="zh-CN" sz="1400" dirty="0" err="1">
                <a:solidFill>
                  <a:srgbClr val="1F497D"/>
                </a:solidFill>
              </a:rPr>
              <a:t>OSFs</a:t>
            </a:r>
            <a:r>
              <a:rPr lang="zh-CN" altLang="en-US" sz="1400" dirty="0">
                <a:solidFill>
                  <a:srgbClr val="1F497D"/>
                </a:solidFill>
              </a:rPr>
              <a:t>）或组织单位。这种情况是由以下原因造成的：</a:t>
            </a:r>
            <a:r>
              <a:rPr lang="en-US" altLang="zh-CN" sz="1400" dirty="0">
                <a:solidFill>
                  <a:srgbClr val="1F497D"/>
                </a:solidFill>
              </a:rPr>
              <a:t>a) </a:t>
            </a:r>
            <a:r>
              <a:rPr lang="zh-CN" altLang="en-US" sz="1400" dirty="0">
                <a:solidFill>
                  <a:srgbClr val="1F497D"/>
                </a:solidFill>
              </a:rPr>
              <a:t>流程本身没有满足</a:t>
            </a:r>
            <a:r>
              <a:rPr lang="en-US" altLang="zh-CN" sz="1400" dirty="0">
                <a:solidFill>
                  <a:srgbClr val="1F497D"/>
                </a:solidFill>
              </a:rPr>
              <a:t>CMMI</a:t>
            </a:r>
            <a:r>
              <a:rPr lang="zh-CN" altLang="en-US" sz="1400" dirty="0">
                <a:solidFill>
                  <a:srgbClr val="1F497D"/>
                </a:solidFill>
              </a:rPr>
              <a:t>实践要求，或者</a:t>
            </a:r>
            <a:r>
              <a:rPr lang="en-US" altLang="zh-CN" sz="1400" dirty="0">
                <a:solidFill>
                  <a:srgbClr val="1F497D"/>
                </a:solidFill>
              </a:rPr>
              <a:t>b) </a:t>
            </a:r>
            <a:r>
              <a:rPr lang="zh-CN" altLang="en-US" sz="1400" dirty="0">
                <a:solidFill>
                  <a:srgbClr val="1F497D"/>
                </a:solidFill>
              </a:rPr>
              <a:t>项目或</a:t>
            </a:r>
            <a:r>
              <a:rPr lang="en-US" altLang="zh-CN" sz="1400" dirty="0" err="1">
                <a:solidFill>
                  <a:srgbClr val="1F497D"/>
                </a:solidFill>
              </a:rPr>
              <a:t>OSFs</a:t>
            </a:r>
            <a:r>
              <a:rPr lang="zh-CN" altLang="en-US" sz="1400" dirty="0">
                <a:solidFill>
                  <a:srgbClr val="1F497D"/>
                </a:solidFill>
              </a:rPr>
              <a:t>没有遵循符合适用</a:t>
            </a:r>
            <a:r>
              <a:rPr lang="en-US" altLang="zh-CN" sz="1400" dirty="0">
                <a:solidFill>
                  <a:srgbClr val="1F497D"/>
                </a:solidFill>
              </a:rPr>
              <a:t>CMMI</a:t>
            </a:r>
            <a:r>
              <a:rPr lang="zh-CN" altLang="en-US" sz="1400" dirty="0">
                <a:solidFill>
                  <a:srgbClr val="1F497D"/>
                </a:solidFill>
              </a:rPr>
              <a:t>实践的意图和价值的流程。</a:t>
            </a:r>
            <a:endParaRPr lang="en-GB" altLang="zh-CN" sz="1400" dirty="0">
              <a:solidFill>
                <a:srgbClr val="1F497D"/>
              </a:solidFill>
            </a:endParaRPr>
          </a:p>
          <a:p>
            <a:pPr lvl="1"/>
            <a:r>
              <a:rPr lang="zh-CN" altLang="en-US" sz="1600" dirty="0">
                <a:solidFill>
                  <a:srgbClr val="1F497D"/>
                </a:solidFill>
              </a:rPr>
              <a:t>优点：这是一种初步或最终的发现，涉及一个过程的示范性或值得注意的实施，该过程满足</a:t>
            </a:r>
            <a:r>
              <a:rPr lang="en-US" altLang="zh-CN" sz="1600" dirty="0">
                <a:solidFill>
                  <a:srgbClr val="1F497D"/>
                </a:solidFill>
              </a:rPr>
              <a:t>CMMI</a:t>
            </a:r>
            <a:r>
              <a:rPr lang="zh-CN" altLang="en-US" sz="1600" dirty="0">
                <a:solidFill>
                  <a:srgbClr val="1F497D"/>
                </a:solidFill>
              </a:rPr>
              <a:t>模型实践的意图和价值。</a:t>
            </a:r>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FB86F-F314-2808-D124-99FF9729F446}"/>
              </a:ext>
            </a:extLst>
          </p:cNvPr>
          <p:cNvPicPr>
            <a:picLocks noChangeAspect="1"/>
          </p:cNvPicPr>
          <p:nvPr/>
        </p:nvPicPr>
        <p:blipFill>
          <a:blip r:embed="rId3"/>
          <a:srcRect/>
          <a:stretch/>
        </p:blipFill>
        <p:spPr>
          <a:xfrm>
            <a:off x="1575811" y="1295264"/>
            <a:ext cx="9040378" cy="4632289"/>
          </a:xfrm>
          <a:prstGeom prst="rect">
            <a:avLst/>
          </a:prstGeom>
        </p:spPr>
      </p:pic>
      <p:sp>
        <p:nvSpPr>
          <p:cNvPr id="2" name="Title 3">
            <a:extLst>
              <a:ext uri="{FF2B5EF4-FFF2-40B4-BE49-F238E27FC236}">
                <a16:creationId xmlns:a16="http://schemas.microsoft.com/office/drawing/2014/main" id="{E4158602-CE03-D865-8B96-7884DB0F17A7}"/>
              </a:ext>
            </a:extLst>
          </p:cNvPr>
          <p:cNvSpPr txBox="1">
            <a:spLocks/>
          </p:cNvSpPr>
          <p:nvPr/>
        </p:nvSpPr>
        <p:spPr>
          <a:xfrm>
            <a:off x="838200" y="365126"/>
            <a:ext cx="10515600" cy="602284"/>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altLang="en-US" sz="3500" b="1" dirty="0">
                <a:latin typeface="+mn-lt"/>
                <a:ea typeface="ＭＳ Ｐゴシック" charset="-128"/>
              </a:rPr>
              <a:t>CMMI</a:t>
            </a:r>
            <a:r>
              <a:rPr lang="en-US" altLang="en-US" dirty="0">
                <a:ea typeface="ＭＳ Ｐゴシック" charset="-128"/>
              </a:rPr>
              <a:t> </a:t>
            </a:r>
            <a:r>
              <a:rPr lang="en-US" altLang="en-US" sz="3500" b="1" dirty="0">
                <a:latin typeface="+mn-lt"/>
                <a:ea typeface="ＭＳ Ｐゴシック" charset="-128"/>
              </a:rPr>
              <a:t>Appraisal Process – Appraisal Phases</a:t>
            </a:r>
          </a:p>
        </p:txBody>
      </p:sp>
      <p:sp>
        <p:nvSpPr>
          <p:cNvPr id="4" name="Rectangle 3">
            <a:extLst>
              <a:ext uri="{FF2B5EF4-FFF2-40B4-BE49-F238E27FC236}">
                <a16:creationId xmlns:a16="http://schemas.microsoft.com/office/drawing/2014/main" id="{49BEEC40-A488-4359-91B1-DFB6493F931D}"/>
              </a:ext>
            </a:extLst>
          </p:cNvPr>
          <p:cNvSpPr/>
          <p:nvPr/>
        </p:nvSpPr>
        <p:spPr>
          <a:xfrm>
            <a:off x="6591300" y="2954915"/>
            <a:ext cx="1371600" cy="656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11344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
        <p:nvSpPr>
          <p:cNvPr id="52" name="TextBox 51">
            <a:extLst>
              <a:ext uri="{FF2B5EF4-FFF2-40B4-BE49-F238E27FC236}">
                <a16:creationId xmlns:a16="http://schemas.microsoft.com/office/drawing/2014/main" id="{382945E9-2F57-4420-BA56-8960D3908F35}"/>
              </a:ext>
            </a:extLst>
          </p:cNvPr>
          <p:cNvSpPr txBox="1"/>
          <p:nvPr/>
        </p:nvSpPr>
        <p:spPr>
          <a:xfrm>
            <a:off x="10627732" y="1054688"/>
            <a:ext cx="1356866" cy="738664"/>
          </a:xfrm>
          <a:prstGeom prst="rect">
            <a:avLst/>
          </a:prstGeom>
          <a:noFill/>
          <a:ln>
            <a:solidFill>
              <a:srgbClr val="FF0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0000"/>
                </a:solidFill>
              </a:rPr>
              <a:t>Registered PRC trademark</a:t>
            </a:r>
          </a:p>
          <a:p>
            <a:pPr algn="ctr"/>
            <a:r>
              <a:rPr lang="en-US" sz="1400" dirty="0">
                <a:solidFill>
                  <a:srgbClr val="FF0000"/>
                </a:solidFill>
              </a:rPr>
              <a:t>21050449</a:t>
            </a: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Ensures that the processes and assets important to an organization’s performance are habitually and persistently followed, used, and 	improved. </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确保对组织绩效重要的流程和资产得到习惯性和持久的遵循、使用和改进。</a:t>
            </a:r>
            <a:endParaRPr kumimoji="0" lang="en-US"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Sustains the ability to consistently achieve goals and objectives efficiently and effectively.</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维持高效且有效地持续实现目标和任务的能力。</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Manages performance using measurement and analysis to achieve business objectives.</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使用测量和分析来管理绩效，以实现业务目标。</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Maximizes business return on investment by focusing management and improvement efforts on cost, schedule, and quality 	performance.</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Identifies and addresses process performance and work product issues through reviews by the producer's peers or Subject Matter 	Experts (SMEs).</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通过由生产者的同行或专家进行的审查，识别和解决过程绩效和工作产品问题。</a:t>
            </a:r>
            <a:endParaRPr kumimoji="0" lang="en-ZA"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ZA" sz="14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Reduces cost and rework by uncovering issues or defects early.</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通过及早发现问题或缺陷，降低成本和返工。</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1148774258"/>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1273"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pic>
        <p:nvPicPr>
          <p:cNvPr id="6" name="Picture 5">
            <a:extLst>
              <a:ext uri="{FF2B5EF4-FFF2-40B4-BE49-F238E27FC236}">
                <a16:creationId xmlns:a16="http://schemas.microsoft.com/office/drawing/2014/main" id="{75484A1B-7A36-468A-93FF-9D86D7639B93}"/>
              </a:ext>
            </a:extLst>
          </p:cNvPr>
          <p:cNvPicPr>
            <a:picLocks noChangeAspect="1"/>
          </p:cNvPicPr>
          <p:nvPr/>
        </p:nvPicPr>
        <p:blipFill>
          <a:blip r:embed="rId7"/>
          <a:stretch>
            <a:fillRect/>
          </a:stretch>
        </p:blipFill>
        <p:spPr>
          <a:xfrm>
            <a:off x="1206408" y="1086644"/>
            <a:ext cx="6685788" cy="4988052"/>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22987012"/>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2297"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pic>
        <p:nvPicPr>
          <p:cNvPr id="6" name="Picture 5">
            <a:extLst>
              <a:ext uri="{FF2B5EF4-FFF2-40B4-BE49-F238E27FC236}">
                <a16:creationId xmlns:a16="http://schemas.microsoft.com/office/drawing/2014/main" id="{5CE0B926-28FF-4FAF-A664-B5E841CD5D7E}"/>
              </a:ext>
            </a:extLst>
          </p:cNvPr>
          <p:cNvPicPr>
            <a:picLocks noChangeAspect="1"/>
          </p:cNvPicPr>
          <p:nvPr/>
        </p:nvPicPr>
        <p:blipFill>
          <a:blip r:embed="rId7"/>
          <a:stretch>
            <a:fillRect/>
          </a:stretch>
        </p:blipFill>
        <p:spPr>
          <a:xfrm>
            <a:off x="1204657" y="1154912"/>
            <a:ext cx="7545324" cy="499110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44645588"/>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spid="_x0000_s13321" name="Macro-Enabled Worksheet" r:id="rId4" imgW="12626375" imgH="4015874" progId="Excel.SheetMacroEnabled.12">
                  <p:link updateAutomatic="1"/>
                </p:oleObj>
              </mc:Choice>
              <mc:Fallback>
                <p:oleObj name="Macro-Enabled Worksheet" r:id="rId4" imgW="12626375" imgH="4015874" progId="Excel.SheetMacroEnabled.12">
                  <p:link updateAutomatic="1"/>
                  <p:pic>
                    <p:nvPicPr>
                      <p:cNvPr id="0" name=""/>
                      <p:cNvPicPr/>
                      <p:nvPr/>
                    </p:nvPicPr>
                    <p:blipFill>
                      <a:blip r:embed="rId5"/>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555935066"/>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5"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4146074126"/>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9"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0000" lnSpcReduction="20000"/>
          </a:bodyPr>
          <a:lstStyle/>
          <a:p>
            <a:pPr>
              <a:lnSpc>
                <a:spcPct val="95000"/>
              </a:lnSpc>
            </a:pPr>
            <a:r>
              <a:rPr lang="en-US" u="sng" dirty="0"/>
              <a:t>Notes</a:t>
            </a:r>
            <a:r>
              <a:rPr lang="en-US" dirty="0"/>
              <a:t>: Additional explanatory information regarding weaknesses or strengths, e.g., examples, supporting indicators, and consequences resulting from weaknesses.  </a:t>
            </a:r>
            <a:r>
              <a:rPr lang="en-US" b="1" i="1" dirty="0"/>
              <a:t>Notes must NOT be used as a category in lieu of weaknesses.</a:t>
            </a:r>
          </a:p>
          <a:p>
            <a:pPr>
              <a:lnSpc>
                <a:spcPct val="95000"/>
              </a:lnSpc>
            </a:pPr>
            <a:r>
              <a:rPr lang="en-US" u="sng" dirty="0"/>
              <a:t>Improvement Opportunity</a:t>
            </a:r>
            <a:r>
              <a:rPr lang="en-US" dirty="0"/>
              <a:t>: A type of preliminary or Final Findings about a particular process that meets the intent and value of a model practice but represents an opportunity where the process could be improved to provide more value.</a:t>
            </a:r>
          </a:p>
          <a:p>
            <a:pPr>
              <a:lnSpc>
                <a:spcPct val="95000"/>
              </a:lnSpc>
            </a:pPr>
            <a:r>
              <a:rPr lang="en-US" u="sng" dirty="0"/>
              <a:t>Improvements in Progress</a:t>
            </a:r>
            <a:r>
              <a:rPr lang="en-US" dirty="0"/>
              <a:t>: A type of preliminary or Final Findings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pPr>
              <a:lnSpc>
                <a:spcPct val="95000"/>
              </a:lnSpc>
            </a:pPr>
            <a:r>
              <a:rPr lang="en-US" u="sng" dirty="0"/>
              <a:t>Recommendations/Next Steps</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4014986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847791808"/>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7"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774625938"/>
              </p:ext>
            </p:extLst>
          </p:nvPr>
        </p:nvGraphicFramePr>
        <p:xfrm>
          <a:off x="1066800" y="2062163"/>
          <a:ext cx="9059863" cy="1820862"/>
        </p:xfrm>
        <a:graphic>
          <a:graphicData uri="http://schemas.openxmlformats.org/presentationml/2006/ole">
            <mc:AlternateContent xmlns:mc="http://schemas.openxmlformats.org/markup-compatibility/2006">
              <mc:Choice xmlns:v="urn:schemas-microsoft-com:vml" Requires="v">
                <p:oleObj spid="_x0000_s16393"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3"/>
                        <a:ext cx="9059863" cy="1820862"/>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4031691758"/>
              </p:ext>
            </p:extLst>
          </p:nvPr>
        </p:nvGraphicFramePr>
        <p:xfrm>
          <a:off x="7448550" y="3009900"/>
          <a:ext cx="2933700" cy="693738"/>
        </p:xfrm>
        <a:graphic>
          <a:graphicData uri="http://schemas.openxmlformats.org/presentationml/2006/ole">
            <mc:AlternateContent xmlns:mc="http://schemas.openxmlformats.org/markup-compatibility/2006">
              <mc:Choice xmlns:v="urn:schemas-microsoft-com:vml" Requires="v">
                <p:oleObj spid="_x0000_s17417"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8550" y="3009900"/>
                        <a:ext cx="2933700" cy="693738"/>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1337228355"/>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81"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3847304370"/>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5"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GB" sz="1600" dirty="0">
                <a:solidFill>
                  <a:srgbClr val="000000"/>
                </a:solidFill>
                <a:latin typeface="Arial" panose="020B0604020202020204" pitchFamily="34" charset="0"/>
                <a:ea typeface="Calibri" panose="020F0502020204030204" pitchFamily="34" charset="0"/>
              </a:rPr>
              <a:t>When virtual interviews are planned for the appraisal, then virtual face-to-face (</a:t>
            </a:r>
            <a:r>
              <a:rPr lang="en-GB" sz="1600" dirty="0" err="1">
                <a:solidFill>
                  <a:srgbClr val="000000"/>
                </a:solidFill>
                <a:latin typeface="Arial" panose="020B0604020202020204" pitchFamily="34" charset="0"/>
                <a:ea typeface="Calibri" panose="020F0502020204030204" pitchFamily="34" charset="0"/>
              </a:rPr>
              <a:t>F2F</a:t>
            </a:r>
            <a:r>
              <a:rPr lang="en-GB" sz="1600" dirty="0">
                <a:solidFill>
                  <a:srgbClr val="000000"/>
                </a:solidFill>
                <a:latin typeface="Arial" panose="020B0604020202020204" pitchFamily="34" charset="0"/>
                <a:ea typeface="Calibri" panose="020F0502020204030204" pitchFamily="34" charset="0"/>
              </a:rPr>
              <a:t>) interviews are required to confirm the following:</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interviewees are on camera</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ATM identities and maximizing their participation</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appraisal participant identities, e.g., interviewees, Appraisal Sponsor</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only planned appraisal participants are present</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that non-attribution and confidentiality rules are being followed, e.g., no other participants are present, physical setting is appropriate</a:t>
            </a:r>
          </a:p>
          <a:p>
            <a:pPr>
              <a:spcBef>
                <a:spcPts val="300"/>
              </a:spcBef>
            </a:pPr>
            <a:r>
              <a:rPr lang="en-GB" sz="1600" dirty="0">
                <a:solidFill>
                  <a:srgbClr val="000000"/>
                </a:solidFill>
                <a:latin typeface="Arial" panose="020B0604020202020204" pitchFamily="34" charset="0"/>
                <a:ea typeface="Calibri" panose="020F0502020204030204" pitchFamily="34" charset="0"/>
              </a:rPr>
              <a:t>Monitoring non-verbal communication and appraisal participant engagement</a:t>
            </a:r>
          </a:p>
          <a:p>
            <a:pPr marL="0" indent="0" algn="l">
              <a:buNone/>
            </a:pPr>
            <a:r>
              <a:rPr lang="zh-CN" altLang="en-US" sz="1600" dirty="0">
                <a:solidFill>
                  <a:srgbClr val="1F497D"/>
                </a:solidFill>
                <a:latin typeface="宋体" panose="02010600030101010101" pitchFamily="2" charset="-122"/>
                <a:ea typeface="宋体" panose="02010600030101010101" pitchFamily="2" charset="-122"/>
              </a:rPr>
              <a:t>当评估计划进行虚拟面试时，需要进行虚拟面对面（</a:t>
            </a:r>
            <a:r>
              <a:rPr lang="en-US" altLang="zh-CN" sz="1600" dirty="0" err="1">
                <a:solidFill>
                  <a:srgbClr val="1F497D"/>
                </a:solidFill>
                <a:latin typeface="宋体" panose="02010600030101010101" pitchFamily="2" charset="-122"/>
                <a:ea typeface="宋体" panose="02010600030101010101" pitchFamily="2" charset="-122"/>
              </a:rPr>
              <a:t>F2F</a:t>
            </a:r>
            <a:r>
              <a:rPr lang="zh-CN" altLang="en-US" sz="1600" dirty="0">
                <a:solidFill>
                  <a:srgbClr val="1F497D"/>
                </a:solidFill>
                <a:latin typeface="宋体" panose="02010600030101010101" pitchFamily="2" charset="-122"/>
                <a:ea typeface="宋体" panose="02010600030101010101" pitchFamily="2" charset="-122"/>
              </a:rPr>
              <a:t>）面试以确认以下内容：</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确认受访者出现在摄像头前</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a:t>
            </a:r>
            <a:r>
              <a:rPr lang="en-US" altLang="zh-CN" sz="1600" dirty="0">
                <a:solidFill>
                  <a:srgbClr val="1F497D"/>
                </a:solidFill>
                <a:latin typeface="宋体" panose="02010600030101010101" pitchFamily="2" charset="-122"/>
                <a:ea typeface="宋体" panose="02010600030101010101" pitchFamily="2" charset="-122"/>
              </a:rPr>
              <a:t>ATM</a:t>
            </a:r>
            <a:r>
              <a:rPr lang="zh-CN" altLang="en-US" sz="1600" dirty="0">
                <a:solidFill>
                  <a:srgbClr val="1F497D"/>
                </a:solidFill>
                <a:latin typeface="宋体" panose="02010600030101010101" pitchFamily="2" charset="-122"/>
                <a:ea typeface="宋体" panose="02010600030101010101" pitchFamily="2" charset="-122"/>
              </a:rPr>
              <a:t>身份并最大化他们的参与</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验证评估参与者的身份，例如，受访者、评估赞助人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确认只有计划中的评估参与者在场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验证非归属和保密规则是否被遵守，例如，没有其他参与者在场，物理环境是否适宜</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监控非言语交流和评估参与者的参与度</a:t>
            </a:r>
          </a:p>
          <a:p>
            <a:pPr marL="0" indent="0">
              <a:spcBef>
                <a:spcPts val="300"/>
              </a:spcBef>
              <a:buNone/>
            </a:pPr>
            <a:endParaRPr lang="en-GB" sz="16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1109</TotalTime>
  <Words>4644</Words>
  <Application>Microsoft Office PowerPoint</Application>
  <PresentationFormat>Widescreen</PresentationFormat>
  <Paragraphs>293</Paragraphs>
  <Slides>54</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5" baseType="lpstr">
      <vt:lpstr>DengXian</vt:lpstr>
      <vt:lpstr>DengXian</vt:lpstr>
      <vt:lpstr>等线 Light</vt:lpstr>
      <vt:lpstr>等线 Light</vt:lpstr>
      <vt:lpstr>宋体</vt:lpstr>
      <vt:lpstr>Arial</vt:lpstr>
      <vt:lpstr>Calibri</vt:lpstr>
      <vt:lpstr>Calibri Light</vt:lpstr>
      <vt:lpstr>Gotham A</vt:lpstr>
      <vt:lpstr>Open Sans</vt:lpstr>
      <vt:lpstr>Söhne</vt:lpstr>
      <vt:lpstr>Office Theme</vt:lpstr>
      <vt:lpstr>file:///G:\2024-05-04to05-10%20(A5)%20C384400%20NASA\00_Data_Reference.xlsm!pptxCover!R4C2:R13C2</vt:lpstr>
      <vt:lpstr>file:///G:\2024-05-04to05-10%20(A5)%20C384400%20NASA\00_Data_Reference.xlsm!pptxCover!R15C2:R17C2</vt:lpstr>
      <vt:lpstr>file:///G:\2024-05-04to05-10%20(A5)%20C384400%20NASA\00_Data_Reference.xlsm!pptxCover!R22C2</vt:lpstr>
      <vt:lpstr>file:///G:\2024-05-04to05-10%20(A5)%20C384400%20NASA\00_Data_Reference.xlsm!pptxLink1!R1C1:R7C2</vt:lpstr>
      <vt:lpstr>file:///G:\2024-05-04to05-10%20(A5)%20C384400%20NASA\00_Data_Reference.xlsm!pptxLink1!R10C1:R18C2</vt:lpstr>
      <vt:lpstr>file:///G:\2024-05-04to05-10%20(A5)%20C384400%20NASA\00_Data_Reference.xlsm!pptxLink2!R1C1:R4C1</vt:lpstr>
      <vt:lpstr>file:///G:\2024-05-04to05-10%20(A5)%20C384400%20NASA\00_Data_Reference.xlsm!pptxLink1!R20C1:R31C2</vt:lpstr>
      <vt:lpstr>file:///G:\2024-05-04to05-10%20(A5)%20C384400%20NASA\00_Data_Reference.xlsm!pptxLink3!R2C1:R24C9</vt:lpstr>
      <vt:lpstr>file:///G:\2024-05-04to05-10%20(A5)%20C384400%20NASA\00_Data_Reference.xlsm!pptxLink2!R30C1:R35C1</vt:lpstr>
      <vt:lpstr>file:///G:\2024-05-04to05-10%20(A5)%20C384400%20NASA\00_Data_Reference.xlsm!pptxLink4!R10C1:R27C20</vt:lpstr>
      <vt:lpstr>file:///G:\2024-05-04to05-10%20(A5)%20C384400%20NASA\00_Data_Reference.xlsm!pptxLink5!R1C1:R11C5</vt:lpstr>
      <vt:lpstr>file:///G:\2024-05-04to05-10%20(A5)%20C384400%20NASA\00_Data_Reference.xlsm!pptxLink5!R15C1:R21C5</vt:lpstr>
      <vt:lpstr>file:///G:\2024-05-04to05-10%20(A5)%20C384400%20NASA\00_Data_Reference.xlsm!pptxLink1!R9C4</vt:lpstr>
      <vt:lpstr>file:///G:\2024-05-04to05-10%20(A5)%20C384400%20NASA\00_Data_Reference.xlsm!pptxLink1!R9C4</vt:lpstr>
      <vt:lpstr>file:///G:\2024-05-04to05-10%20(A5)%20C384400%20NASA\00_Data_Reference.xlsm!pptxLink6!R2C2:R13C5</vt:lpstr>
      <vt:lpstr>file:///G:\2024-05-04to05-10%20(A5)%20C384400%20NASA\00_Data_Reference.xlsm!pptxLink7!R2C2:R16C4</vt:lpstr>
      <vt:lpstr>file:///G:\2024-05-04to05-10%20(A5)%20C384400%20NASA\00_Data_Reference.xlsm!pptxLink7!R18C2:R32C4</vt:lpstr>
      <vt:lpstr>file:///G:\2024-05-04to05-10%20(A5)%20C384400%20NASA\00_Data_Reference.xlsm!pptxCover!R26C2:R33C4</vt:lpstr>
      <vt:lpstr>file:///G:\2024-05-04to05-10%20(A5)%20C384400%20NASA\00_Data_Reference.xlsm!pptxCover!R23C7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Findings Definitions – Required Categories</vt:lpstr>
      <vt:lpstr>PowerPoint Presentation</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99</cp:revision>
  <cp:lastPrinted>2020-11-23T18:22:15Z</cp:lastPrinted>
  <dcterms:created xsi:type="dcterms:W3CDTF">2020-11-22T06:57:57Z</dcterms:created>
  <dcterms:modified xsi:type="dcterms:W3CDTF">2024-08-11T08:02:11Z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