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14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2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%20(A5)%20C384400%20NASA\00_Data_Reference.xlsm!pptxCertificate!R2C2:R3C9" TargetMode="External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oleObject" Target="file:///G:\2024-05-04to05-10%20(A5)%20C384400%20NASA\00_Data_Reference.xlsm!pptxCertificate!R7C2:R7C9" TargetMode="External"/><Relationship Id="rId17" Type="http://schemas.openxmlformats.org/officeDocument/2006/relationships/oleObject" Target="file:///G:\2024-05-04to05-10%20(A5)%20C384400%20NASA\00_Data_Reference.xlsm!pptxCertificate!R11C6:R11C8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file:///G:\2024-05-04to05-10%20(A5)%20C384400%20NASA\00_Data_Reference.xlsm!pptxCertificate!R9C7:R9C8" TargetMode="External"/><Relationship Id="rId11" Type="http://schemas.openxmlformats.org/officeDocument/2006/relationships/image" Target="../media/image3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%20(A5)%20C384400%20NASA\00_Data_Reference.xlsm!pptxCertificate!R13C7:R15C9" TargetMode="External"/><Relationship Id="rId10" Type="http://schemas.openxmlformats.org/officeDocument/2006/relationships/oleObject" Target="file:///G:\2024-05-04to05-10%20(A5)%20C384400%20NASA\00_Data_Reference.xlsm!pptxCertificate!R4C2:R5C9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%20(A5)%20C384400%20NASA\00_Data_Reference.xlsm!pptxCertificate!R7C2:R7C9" TargetMode="External"/><Relationship Id="rId13" Type="http://schemas.openxmlformats.org/officeDocument/2006/relationships/image" Target="../media/image6.emf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12" Type="http://schemas.openxmlformats.org/officeDocument/2006/relationships/oleObject" Target="file:///G:\2024-05-04to05-10%20(A5)%20C384400%20NASA\00_Data_Reference.xlsm!pptxCertificate!R11C6:R11C8" TargetMode="External"/><Relationship Id="rId17" Type="http://schemas.openxmlformats.org/officeDocument/2006/relationships/oleObject" Target="file:///G:\2024-05-04to05-10%20(A5)%20C384400%20NASA\00_Data_Reference.xlsm!pptxCertificate!R4C2:R4C9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6" Type="http://schemas.openxmlformats.org/officeDocument/2006/relationships/oleObject" Target="file:///G:\2024-05-04to05-10%20(A5)%20C384400%20NASA\00_Data_Reference.xlsm!pptxCertificate!R9C7:R9C8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%20(A5)%20C384400%20NASA\00_Data_Reference.xlsm!pptxCertificate!R2C2:R2C9" TargetMode="External"/><Relationship Id="rId10" Type="http://schemas.openxmlformats.org/officeDocument/2006/relationships/oleObject" Target="file:///G:\2024-05-04to05-10%20(A5)%20C384400%20NASA\00_Data_Reference.xlsm!pptxCertificate!R13C7:R15C9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4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6333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77791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99943"/>
              </p:ext>
            </p:extLst>
          </p:nvPr>
        </p:nvGraphicFramePr>
        <p:xfrm>
          <a:off x="1792288" y="2122488"/>
          <a:ext cx="71104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Macro-Enabled Worksheet" r:id="rId8" imgW="6819723" imgH="548782" progId="Excel.SheetMacroEnabled.12">
                  <p:link updateAutomatic="1"/>
                </p:oleObj>
              </mc:Choice>
              <mc:Fallback>
                <p:oleObj name="Macro-Enabled Worksheet" r:id="rId8" imgW="6819723" imgH="54878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2288" y="2122488"/>
                        <a:ext cx="711041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39608"/>
              </p:ext>
            </p:extLst>
          </p:nvPr>
        </p:nvGraphicFramePr>
        <p:xfrm>
          <a:off x="1712913" y="2913063"/>
          <a:ext cx="71104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Macro-Enabled Worksheet" r:id="rId10" imgW="6819723" imgH="640033" progId="Excel.SheetMacroEnabled.12">
                  <p:link updateAutomatic="1"/>
                </p:oleObj>
              </mc:Choice>
              <mc:Fallback>
                <p:oleObj name="Macro-Enabled Worksheet" r:id="rId10" imgW="6819723" imgH="64003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2913" y="2913063"/>
                        <a:ext cx="711041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35191"/>
              </p:ext>
            </p:extLst>
          </p:nvPr>
        </p:nvGraphicFramePr>
        <p:xfrm>
          <a:off x="1830388" y="3717925"/>
          <a:ext cx="711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Macro-Enabled Worksheet" r:id="rId12" imgW="6819723" imgH="335154" progId="Excel.SheetMacroEnabled.12">
                  <p:link updateAutomatic="1"/>
                </p:oleObj>
              </mc:Choice>
              <mc:Fallback>
                <p:oleObj name="Macro-Enabled Worksheet" r:id="rId12" imgW="681972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0388" y="3717925"/>
                        <a:ext cx="71104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2840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Macro-Enabled Worksheet" r:id="rId15" imgW="3779662" imgH="906962" progId="Excel.SheetMacroEnabled.12">
                  <p:link updateAutomatic="1"/>
                </p:oleObj>
              </mc:Choice>
              <mc:Fallback>
                <p:oleObj name="Macro-Enabled Worksheet" r:id="rId15" imgW="3779662" imgH="90696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42541"/>
              </p:ext>
            </p:extLst>
          </p:nvPr>
        </p:nvGraphicFramePr>
        <p:xfrm>
          <a:off x="3694113" y="4876800"/>
          <a:ext cx="32146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Macro-Enabled Worksheet" r:id="rId17" imgW="3093649" imgH="251578" progId="Excel.SheetMacroEnabled.12">
                  <p:link updateAutomatic="1"/>
                </p:oleObj>
              </mc:Choice>
              <mc:Fallback>
                <p:oleObj name="Macro-Enabled Worksheet" r:id="rId17" imgW="3093649" imgH="2515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F89CD-651A-4523-BAC1-712F5F88B523}"/>
              </a:ext>
            </a:extLst>
          </p:cNvPr>
          <p:cNvSpPr txBox="1"/>
          <p:nvPr/>
        </p:nvSpPr>
        <p:spPr>
          <a:xfrm>
            <a:off x="2048946" y="52242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haroni" panose="02010803020104030203" pitchFamily="2" charset="-79"/>
                <a:cs typeface="Aharoni" panose="02010803020104030203" pitchFamily="2" charset="-79"/>
              </a:rPr>
              <a:t>TM</a:t>
            </a:r>
            <a:endParaRPr lang="en-US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E78C70-3ECB-47E5-B82E-3ED3545C3FB5}"/>
              </a:ext>
            </a:extLst>
          </p:cNvPr>
          <p:cNvSpPr txBox="1"/>
          <p:nvPr/>
        </p:nvSpPr>
        <p:spPr>
          <a:xfrm>
            <a:off x="2727325" y="7043283"/>
            <a:ext cx="5081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i="0" dirty="0">
                <a:solidFill>
                  <a:srgbClr val="FF0000"/>
                </a:solidFill>
              </a:rPr>
              <a:t>Demix Logo is a registered trademark in PRC# 21050449 and RSA# 2016/17910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3990"/>
              </p:ext>
            </p:extLst>
          </p:nvPr>
        </p:nvGraphicFramePr>
        <p:xfrm>
          <a:off x="1049149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68758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67764"/>
              </p:ext>
            </p:extLst>
          </p:nvPr>
        </p:nvGraphicFramePr>
        <p:xfrm>
          <a:off x="1839913" y="3565525"/>
          <a:ext cx="7110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Macro-Enabled Worksheet" r:id="rId8" imgW="6819723" imgH="335154" progId="Excel.SheetMacroEnabled.12">
                  <p:link updateAutomatic="1"/>
                </p:oleObj>
              </mc:Choice>
              <mc:Fallback>
                <p:oleObj name="Macro-Enabled Worksheet" r:id="rId8" imgW="6819723" imgH="335154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9913" y="3565525"/>
                        <a:ext cx="7110412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99034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Macro-Enabled Worksheet" r:id="rId10" imgW="3779662" imgH="906962" progId="Excel.SheetMacroEnabled.12">
                  <p:link updateAutomatic="1"/>
                </p:oleObj>
              </mc:Choice>
              <mc:Fallback>
                <p:oleObj name="Macro-Enabled Worksheet" r:id="rId10" imgW="3779662" imgH="906962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72362"/>
              </p:ext>
            </p:extLst>
          </p:nvPr>
        </p:nvGraphicFramePr>
        <p:xfrm>
          <a:off x="3694113" y="4876800"/>
          <a:ext cx="3214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Macro-Enabled Worksheet" r:id="rId12" imgW="3093649" imgH="251578" progId="Excel.SheetMacroEnabled.12">
                  <p:link updateAutomatic="1"/>
                </p:oleObj>
              </mc:Choice>
              <mc:Fallback>
                <p:oleObj name="Macro-Enabled Worksheet" r:id="rId12" imgW="3093649" imgH="251578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20572"/>
              </p:ext>
            </p:extLst>
          </p:nvPr>
        </p:nvGraphicFramePr>
        <p:xfrm>
          <a:off x="1830388" y="2341563"/>
          <a:ext cx="7110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Macro-Enabled Worksheet" r:id="rId15" imgW="6819723" imgH="304879" progId="Excel.SheetMacroEnabled.12">
                  <p:link updateAutomatic="1"/>
                </p:oleObj>
              </mc:Choice>
              <mc:Fallback>
                <p:oleObj name="Macro-Enabled Worksheet" r:id="rId15" imgW="6819723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0388" y="2341563"/>
                        <a:ext cx="71104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24866"/>
              </p:ext>
            </p:extLst>
          </p:nvPr>
        </p:nvGraphicFramePr>
        <p:xfrm>
          <a:off x="1792288" y="2928938"/>
          <a:ext cx="71104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Macro-Enabled Worksheet" r:id="rId17" imgW="6819723" imgH="312554" progId="Excel.SheetMacroEnabled.12">
                  <p:link updateAutomatic="1"/>
                </p:oleObj>
              </mc:Choice>
              <mc:Fallback>
                <p:oleObj name="Macro-Enabled Worksheet" r:id="rId17" imgW="6819723" imgH="3125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2288" y="2928938"/>
                        <a:ext cx="711041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FEFC90-5E36-4D99-ABF8-8A7E5BB1829D}"/>
              </a:ext>
            </a:extLst>
          </p:cNvPr>
          <p:cNvSpPr txBox="1"/>
          <p:nvPr/>
        </p:nvSpPr>
        <p:spPr>
          <a:xfrm>
            <a:off x="2048946" y="52242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haroni" panose="02010803020104030203" pitchFamily="2" charset="-79"/>
                <a:cs typeface="Aharoni" panose="02010803020104030203" pitchFamily="2" charset="-79"/>
              </a:rPr>
              <a:t>TM</a:t>
            </a:r>
            <a:endParaRPr lang="en-US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16FF9-5789-47F3-BACE-2CA609CF68EA}"/>
              </a:ext>
            </a:extLst>
          </p:cNvPr>
          <p:cNvSpPr txBox="1"/>
          <p:nvPr/>
        </p:nvSpPr>
        <p:spPr>
          <a:xfrm>
            <a:off x="2727325" y="7043283"/>
            <a:ext cx="5081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i="0" dirty="0">
                <a:solidFill>
                  <a:srgbClr val="FF0000"/>
                </a:solidFill>
              </a:rPr>
              <a:t>Demix Logo is a registered trademark in PRC# 21050449 and RSA# 2016/17910</a:t>
            </a:r>
          </a:p>
        </p:txBody>
      </p:sp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110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Aharoni</vt:lpstr>
      <vt:lpstr>Calibri</vt:lpstr>
      <vt:lpstr>Office Theme</vt:lpstr>
      <vt:lpstr>file:///G:\2024-05-04to05-10%20(A5)%20C384400%20NASA\00_Data_Reference.xlsm!pptxCertificate!R9C7:R9C8</vt:lpstr>
      <vt:lpstr>file:///G:\2024-05-04to05-10%20(A5)%20C384400%20NASA\00_Data_Reference.xlsm!pptxCertificate!R2C2:R3C9</vt:lpstr>
      <vt:lpstr>file:///G:\2024-05-04to05-10%20(A5)%20C384400%20NASA\00_Data_Reference.xlsm!pptxCertificate!R4C2:R5C9</vt:lpstr>
      <vt:lpstr>file:///G:\2024-05-04to05-10%20(A5)%20C384400%20NASA\00_Data_Reference.xlsm!pptxCertificate!R7C2:R7C9</vt:lpstr>
      <vt:lpstr>file:///G:\2024-05-04to05-10%20(A5)%20C384400%20NASA\00_Data_Reference.xlsm!pptxCertificate!R13C7:R15C9</vt:lpstr>
      <vt:lpstr>file:///G:\2024-05-04to05-10%20(A5)%20C384400%20NASA\00_Data_Reference.xlsm!pptxCertificate!R11C6:R11C8</vt:lpstr>
      <vt:lpstr>file:///G:\2024-05-04to05-10%20(A5)%20C384400%20NASA\00_Data_Reference.xlsm!pptxCertificate!R9C7:R9C8</vt:lpstr>
      <vt:lpstr>file:///G:\2024-05-04to05-10%20(A5)%20C384400%20NASA\00_Data_Reference.xlsm!pptxCertificate!R7C2:R7C9</vt:lpstr>
      <vt:lpstr>file:///G:\2024-05-04to05-10%20(A5)%20C384400%20NASA\00_Data_Reference.xlsm!pptxCertificate!R13C7:R15C9</vt:lpstr>
      <vt:lpstr>file:///G:\2024-05-04to05-10%20(A5)%20C384400%20NASA\00_Data_Reference.xlsm!pptxCertificate!R11C6:R11C8</vt:lpstr>
      <vt:lpstr>file:///G:\2024-05-04to05-10%20(A5)%20C384400%20NASA\00_Data_Reference.xlsm!pptxCertificate!R2C2:R2C9</vt:lpstr>
      <vt:lpstr>file:///G:\2024-05-04to05-10%20(A5)%20C384400%20NASA\00_Data_Reference.xlsm!pptxCertificate!R4C2:R4C9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110</cp:revision>
  <cp:lastPrinted>2017-07-31T10:32:34Z</cp:lastPrinted>
  <dcterms:created xsi:type="dcterms:W3CDTF">2014-06-04T13:42:15Z</dcterms:created>
  <dcterms:modified xsi:type="dcterms:W3CDTF">2024-08-11T07:57:15Z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