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7"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7" y="221"/>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3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80428925"/>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4486760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453929506"/>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204425" imgH="305004" progId="Excel.SheetMacroEnabled.12">
                  <p:link updateAutomatic="1"/>
                </p:oleObj>
              </mc:Choice>
              <mc:Fallback>
                <p:oleObj name="Macro-Enabled Worksheet" r:id="rId6" imgW="5204425" imgH="305004"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274461" y="1366448"/>
            <a:ext cx="10397837" cy="4531043"/>
          </a:xfrm>
        </p:spPr>
        <p:txBody>
          <a:bodyPr>
            <a:noAutofit/>
          </a:bodyPr>
          <a:lstStyle/>
          <a:p>
            <a:pPr marL="0" indent="0">
              <a:buNone/>
            </a:pPr>
            <a:r>
              <a:rPr lang="en-ZA" sz="1600" dirty="0"/>
              <a:t>A virtual appraisal code of conduct must include the following rules at a minimum: (ISACA MDD v2.2)</a:t>
            </a:r>
          </a:p>
          <a:p>
            <a:pPr marL="0" indent="0">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r>
              <a:rPr lang="en-ZA" sz="1600" dirty="0"/>
              <a:t>Participate actively in appraisal activities</a:t>
            </a:r>
            <a:br>
              <a:rPr lang="en-ZA" sz="1600" dirty="0"/>
            </a:br>
            <a:r>
              <a:rPr lang="zh-CN" altLang="en-US" sz="1600" dirty="0">
                <a:solidFill>
                  <a:schemeClr val="accent1"/>
                </a:solidFill>
              </a:rPr>
              <a:t>积极参与评估活动。</a:t>
            </a:r>
            <a:endParaRPr lang="en-ZA" sz="1600" dirty="0">
              <a:solidFill>
                <a:schemeClr val="accent1"/>
              </a:solidFill>
            </a:endParaRPr>
          </a:p>
          <a:p>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dirty="0"/>
          </a:p>
          <a:p>
            <a:pPr marL="0" indent="0">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572117"/>
            <a:ext cx="108259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500" dirty="0">
                <a:latin typeface="+mn-lt"/>
              </a:rPr>
              <a:t>The </a:t>
            </a:r>
            <a:r>
              <a:rPr lang="en-ZA" altLang="zh-CN" sz="1500" b="1" dirty="0">
                <a:solidFill>
                  <a:srgbClr val="0070C0"/>
                </a:solidFill>
                <a:latin typeface="+mn-lt"/>
              </a:rPr>
              <a:t>CMMI Institute </a:t>
            </a:r>
            <a:r>
              <a:rPr lang="en-ZA" altLang="zh-CN" sz="1500" dirty="0">
                <a:latin typeface="+mn-lt"/>
              </a:rPr>
              <a:t>was acquired by </a:t>
            </a:r>
            <a:r>
              <a:rPr lang="en-ZA" altLang="zh-CN" sz="1500" dirty="0">
                <a:solidFill>
                  <a:schemeClr val="accent1">
                    <a:lumMod val="50000"/>
                  </a:schemeClr>
                </a:solidFill>
                <a:latin typeface="+mn-lt"/>
              </a:rPr>
              <a:t>ISACA</a:t>
            </a:r>
            <a:r>
              <a:rPr lang="en-ZA" altLang="zh-CN" sz="1500" dirty="0">
                <a:latin typeface="+mn-lt"/>
              </a:rPr>
              <a:t>, hence the slide templates now referring to </a:t>
            </a:r>
            <a:r>
              <a:rPr lang="en-ZA" altLang="zh-CN" sz="1500" b="1" dirty="0">
                <a:latin typeface="+mn-lt"/>
              </a:rPr>
              <a:t>ISACA</a:t>
            </a:r>
            <a:r>
              <a:rPr lang="en-ZA" altLang="zh-CN" sz="1500" dirty="0">
                <a:latin typeface="+mn-lt"/>
              </a:rPr>
              <a:t>.</a:t>
            </a:r>
          </a:p>
          <a:p>
            <a:pPr marL="285750" indent="-285750" algn="just" eaLnBrk="1" hangingPunct="1">
              <a:buFont typeface="Arial" panose="020B0604020202020204" pitchFamily="34" charset="0"/>
              <a:buChar char="•"/>
            </a:pPr>
            <a:r>
              <a:rPr lang="zh-CN" altLang="en-US" sz="1500" dirty="0">
                <a:latin typeface="+mn-lt"/>
              </a:rPr>
              <a:t>  </a:t>
            </a:r>
            <a:r>
              <a:rPr lang="en-US" altLang="zh-CN" sz="1500" dirty="0">
                <a:latin typeface="+mn-lt"/>
              </a:rPr>
              <a:t>CMMI</a:t>
            </a:r>
            <a:r>
              <a:rPr lang="zh-CN" altLang="en-US" sz="1500" dirty="0">
                <a:latin typeface="+mn-lt"/>
              </a:rPr>
              <a:t>研究所已被</a:t>
            </a:r>
            <a:r>
              <a:rPr lang="en-US" altLang="zh-CN" sz="1500" dirty="0">
                <a:latin typeface="+mn-lt"/>
              </a:rPr>
              <a:t>ISACA</a:t>
            </a:r>
            <a:r>
              <a:rPr lang="zh-CN" altLang="en-US" sz="1500" dirty="0">
                <a:latin typeface="+mn-lt"/>
              </a:rPr>
              <a:t>收购，所以现在幻灯片模板上指的都是</a:t>
            </a:r>
            <a:r>
              <a:rPr lang="en-US" altLang="zh-CN" sz="1500" dirty="0">
                <a:latin typeface="+mn-lt"/>
              </a:rPr>
              <a:t>ISACA</a:t>
            </a:r>
            <a:r>
              <a:rPr lang="zh-CN" altLang="en-US" sz="1500" dirty="0">
                <a:latin typeface="+mn-lt"/>
              </a:rPr>
              <a:t>。</a:t>
            </a:r>
            <a:endParaRPr lang="en-ZA" altLang="zh-CN" sz="1500" dirty="0">
              <a:latin typeface="+mn-lt"/>
            </a:endParaRPr>
          </a:p>
          <a:p>
            <a:pPr marL="285750" indent="-285750" algn="l">
              <a:buFont typeface="Arial" panose="020B0604020202020204" pitchFamily="34" charset="0"/>
              <a:buChar char="•"/>
            </a:pPr>
            <a:r>
              <a:rPr lang="en-ZA" altLang="zh-CN" sz="1500" dirty="0">
                <a:latin typeface="+mn-lt"/>
              </a:rPr>
              <a:t>As documented in the CMMI model Executive Summary, </a:t>
            </a:r>
            <a:br>
              <a:rPr lang="en-ZA" altLang="zh-CN" sz="1500" dirty="0">
                <a:latin typeface="+mn-lt"/>
              </a:rPr>
            </a:br>
            <a:r>
              <a:rPr lang="en-ZA" sz="1500" b="1" i="0" u="none" strike="noStrike" baseline="0" dirty="0">
                <a:latin typeface="+mn-lt"/>
              </a:rPr>
              <a:t>CMMI® (Capability Maturity Model® Integration) </a:t>
            </a:r>
            <a:r>
              <a:rPr lang="en-ZA" sz="15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500" dirty="0">
                <a:latin typeface="+mn-lt"/>
              </a:rPr>
              <a:t>正如</a:t>
            </a:r>
            <a:r>
              <a:rPr lang="en-ZA" sz="1500" dirty="0">
                <a:latin typeface="+mn-lt"/>
              </a:rPr>
              <a:t>CMMI</a:t>
            </a:r>
            <a:r>
              <a:rPr lang="zh-CN" altLang="en-US" sz="1500" dirty="0">
                <a:latin typeface="+mn-lt"/>
              </a:rPr>
              <a:t>模型执行概要中所描述的，</a:t>
            </a:r>
            <a:r>
              <a:rPr lang="en-ZA" sz="1500" dirty="0" err="1">
                <a:latin typeface="+mn-lt"/>
              </a:rPr>
              <a:t>CMMI（Capability</a:t>
            </a:r>
            <a:r>
              <a:rPr lang="en-ZA" sz="1500" dirty="0">
                <a:latin typeface="+mn-lt"/>
              </a:rPr>
              <a:t> Maturity Model Integration）</a:t>
            </a:r>
            <a:r>
              <a:rPr lang="zh-CN" altLang="en-US" sz="1500" dirty="0">
                <a:latin typeface="+mn-lt"/>
              </a:rPr>
              <a:t>是使企业能够改进他们的关键业务过程性能的一组最佳实践集。</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500" b="0" i="0" u="none" strike="noStrike" baseline="0" dirty="0">
                <a:latin typeface="+mn-lt"/>
              </a:rPr>
              <a:t> </a:t>
            </a:r>
            <a:r>
              <a:rPr lang="en-US" altLang="zh-CN" sz="1500" dirty="0">
                <a:latin typeface="+mn-lt"/>
              </a:rPr>
              <a:t>CMMI</a:t>
            </a:r>
            <a:r>
              <a:rPr lang="zh-CN" altLang="en-US" sz="1500" dirty="0">
                <a:latin typeface="+mn-lt"/>
              </a:rPr>
              <a:t>模型是由来自行业的和</a:t>
            </a:r>
            <a:r>
              <a:rPr lang="en-US" altLang="zh-CN" sz="1500" dirty="0">
                <a:latin typeface="+mn-lt"/>
              </a:rPr>
              <a:t>CMMI</a:t>
            </a:r>
            <a:r>
              <a:rPr lang="zh-CN" altLang="en-US" sz="1500" dirty="0">
                <a:latin typeface="+mn-lt"/>
              </a:rPr>
              <a:t>研究所的成员组成的产品团队开发的。</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500" dirty="0">
                <a:latin typeface="+mn-lt"/>
              </a:rPr>
              <a:t>其核心是，</a:t>
            </a:r>
            <a:r>
              <a:rPr lang="en-US" altLang="zh-CN" sz="1500" dirty="0">
                <a:latin typeface="+mn-lt"/>
              </a:rPr>
              <a:t>CMMI</a:t>
            </a:r>
            <a:r>
              <a:rPr lang="zh-CN" altLang="en-US" sz="1500" dirty="0">
                <a:latin typeface="+mn-lt"/>
              </a:rPr>
              <a:t>模型为构建、改进和保持能力稳定提供了清晰的路线图。</a:t>
            </a:r>
            <a:endParaRPr lang="en-US" altLang="zh-CN" sz="1500" dirty="0">
              <a:latin typeface="+mn-lt"/>
            </a:endParaRPr>
          </a:p>
          <a:p>
            <a:pPr marL="285750" indent="-285750">
              <a:buFont typeface="Arial" panose="020B0604020202020204" pitchFamily="34" charset="0"/>
              <a:buChar char="•"/>
            </a:pPr>
            <a:endParaRPr lang="en-ZA" altLang="zh-CN" sz="1500" dirty="0">
              <a:latin typeface="+mn-lt"/>
            </a:endParaRPr>
          </a:p>
          <a:p>
            <a:r>
              <a:rPr lang="en-ZA" altLang="zh-CN" sz="1500" u="sng" dirty="0">
                <a:solidFill>
                  <a:srgbClr val="0070C0"/>
                </a:solidFill>
                <a:latin typeface="+mn-lt"/>
              </a:rPr>
              <a:t>Note</a:t>
            </a:r>
            <a:r>
              <a:rPr lang="en-ZA" altLang="zh-CN" sz="1500" dirty="0">
                <a:solidFill>
                  <a:srgbClr val="0070C0"/>
                </a:solidFill>
                <a:latin typeface="+mn-lt"/>
              </a:rPr>
              <a:t>:</a:t>
            </a:r>
            <a:r>
              <a:rPr lang="zh-CN" altLang="en-US" sz="1500" dirty="0">
                <a:solidFill>
                  <a:srgbClr val="0070C0"/>
                </a:solidFill>
                <a:latin typeface="+mn-lt"/>
              </a:rPr>
              <a:t>注：</a:t>
            </a:r>
            <a:endParaRPr lang="en-ZA" altLang="zh-CN" sz="1500" dirty="0">
              <a:solidFill>
                <a:srgbClr val="0070C0"/>
              </a:solidFill>
              <a:latin typeface="+mn-lt"/>
            </a:endParaRPr>
          </a:p>
          <a:p>
            <a:r>
              <a:rPr lang="en-ZA" altLang="zh-CN" sz="1500" dirty="0">
                <a:solidFill>
                  <a:srgbClr val="0070C0"/>
                </a:solidFill>
                <a:latin typeface="+mn-lt"/>
              </a:rPr>
              <a:t>With the above as background, refence to </a:t>
            </a:r>
            <a:r>
              <a:rPr lang="en-ZA" altLang="zh-CN" sz="1500" b="1" dirty="0">
                <a:solidFill>
                  <a:srgbClr val="0070C0"/>
                </a:solidFill>
                <a:latin typeface="+mn-lt"/>
              </a:rPr>
              <a:t>CMMI is now only used in relation to the model </a:t>
            </a:r>
            <a:r>
              <a:rPr lang="en-ZA" altLang="zh-CN" sz="1500" dirty="0">
                <a:solidFill>
                  <a:srgbClr val="0070C0"/>
                </a:solidFill>
                <a:latin typeface="+mn-lt"/>
              </a:rPr>
              <a:t>and its use, and not as an organization anymore. </a:t>
            </a:r>
          </a:p>
          <a:p>
            <a:r>
              <a:rPr lang="zh-CN" altLang="en-US" sz="1500" dirty="0">
                <a:solidFill>
                  <a:srgbClr val="0070C0"/>
                </a:solidFill>
                <a:latin typeface="+mn-lt"/>
              </a:rPr>
              <a:t>在上述背景下，现在对于</a:t>
            </a:r>
            <a:r>
              <a:rPr lang="en-US" altLang="zh-CN" sz="1500" dirty="0">
                <a:solidFill>
                  <a:srgbClr val="0070C0"/>
                </a:solidFill>
                <a:latin typeface="+mn-lt"/>
              </a:rPr>
              <a:t>CMMI</a:t>
            </a:r>
            <a:r>
              <a:rPr lang="zh-CN" altLang="en-US" sz="1500" dirty="0">
                <a:solidFill>
                  <a:srgbClr val="0070C0"/>
                </a:solidFill>
                <a:latin typeface="+mn-lt"/>
              </a:rPr>
              <a:t>的引用只涉及模型本身及其使用，而不再视之为一个组织。</a:t>
            </a:r>
            <a:endParaRPr lang="en-ZA" altLang="zh-CN" sz="1500" dirty="0">
              <a:solidFill>
                <a:srgbClr val="0070C0"/>
              </a:solidFill>
              <a:latin typeface="+mn-lt"/>
            </a:endParaRPr>
          </a:p>
          <a:p>
            <a:r>
              <a:rPr lang="en-ZA" sz="1500" b="0" i="0" u="none" strike="noStrike" baseline="0" dirty="0">
                <a:solidFill>
                  <a:srgbClr val="0070C0"/>
                </a:solidFill>
                <a:latin typeface="+mn-lt"/>
              </a:rPr>
              <a:t>ISACA owns all copyright, trademark, and all other intellectual property rights of the CMMI Content.</a:t>
            </a:r>
          </a:p>
          <a:p>
            <a:r>
              <a:rPr lang="en-US" altLang="zh-CN" sz="1500" dirty="0">
                <a:solidFill>
                  <a:srgbClr val="0070C0"/>
                </a:solidFill>
                <a:latin typeface="+mn-lt"/>
              </a:rPr>
              <a:t>ISACA</a:t>
            </a:r>
            <a:r>
              <a:rPr lang="zh-CN" altLang="en-US" sz="1500" dirty="0">
                <a:solidFill>
                  <a:srgbClr val="0070C0"/>
                </a:solidFill>
                <a:latin typeface="+mn-lt"/>
              </a:rPr>
              <a:t>拥有</a:t>
            </a:r>
            <a:r>
              <a:rPr lang="en-US" altLang="zh-CN" sz="1500" dirty="0">
                <a:solidFill>
                  <a:srgbClr val="0070C0"/>
                </a:solidFill>
                <a:latin typeface="+mn-lt"/>
              </a:rPr>
              <a:t>CMMI</a:t>
            </a:r>
            <a:r>
              <a:rPr lang="zh-CN" altLang="en-US" sz="1500" dirty="0">
                <a:solidFill>
                  <a:srgbClr val="0070C0"/>
                </a:solidFill>
                <a:latin typeface="+mn-lt"/>
              </a:rPr>
              <a:t>的内容的所有版权、商标及所有其他知识产权。</a:t>
            </a:r>
            <a:endParaRPr lang="en-ZA" altLang="zh-CN" sz="15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523985675"/>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3232993601"/>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467105401"/>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510</TotalTime>
  <Words>1125</Words>
  <Application>Microsoft Office PowerPoint</Application>
  <PresentationFormat>Widescreen</PresentationFormat>
  <Paragraphs>81</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file:///D:\User\Documents\GitHub\CMMITools\2021-04-12to04-16%20(A5)%20C53517%20SoftMARS\00_Data_Reference.xlsm!pptxCover!R4C2:R12C2</vt:lpstr>
      <vt:lpstr>file:///D:\User\Documents\GitHub\CMMITools\2021-04-12to04-16%20(A5)%20C53517%20SoftMARS\00_Data_Reference.xlsm!pptxCover!R15C2:R17C2</vt:lpstr>
      <vt:lpstr>file:///D:\User\Documents\GitHub\CMMITools\2021-04-12to04-16%20(A5)%20C53517%20SoftMARS\00_Data_Reference.xlsm!pptxCover!R23C2</vt:lpstr>
      <vt:lpstr>file:///D:\User\Documents\GitHub\CMMITools\2021-04-12to04-16%20(A5)%20C53517%20SoftMARS\00_Data_Reference.xlsm!pptxLink1!R1C1:R7C2</vt:lpstr>
      <vt:lpstr>file:///D:\User\Documents\GitHub\CMMITools\2021-04-12to04-16%20(A5)%20C53517%20SoftMARS\00_Data_Reference.xlsm!pptxLink1!R9C1:R17C2</vt:lpstr>
      <vt:lpstr>file:///D:\User\Documents\GitHub\CMMITools\2021-04-12to04-16%20(A5)%20C53517%20SoftMARS\00_Data_Reference.xlsm!pptxLink1!R19C1:R30C2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60</cp:revision>
  <dcterms:created xsi:type="dcterms:W3CDTF">2018-03-14T12:19:45Z</dcterms:created>
  <dcterms:modified xsi:type="dcterms:W3CDTF">2021-06-07T04:12:52Z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