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540" r:id="rId6"/>
    <p:sldId id="1496" r:id="rId7"/>
    <p:sldId id="1547"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1514" r:id="rId24"/>
    <p:sldId id="1515" r:id="rId25"/>
    <p:sldId id="1516" r:id="rId26"/>
    <p:sldId id="1517" r:id="rId27"/>
    <p:sldId id="1518" r:id="rId28"/>
    <p:sldId id="1519" r:id="rId29"/>
    <p:sldId id="1520" r:id="rId30"/>
    <p:sldId id="1477" r:id="rId31"/>
    <p:sldId id="1521" r:id="rId32"/>
    <p:sldId id="1522" r:id="rId33"/>
    <p:sldId id="1523" r:id="rId34"/>
    <p:sldId id="1524" r:id="rId35"/>
    <p:sldId id="1525" r:id="rId36"/>
    <p:sldId id="1526" r:id="rId37"/>
    <p:sldId id="1478" r:id="rId38"/>
    <p:sldId id="1527" r:id="rId39"/>
    <p:sldId id="1528" r:id="rId40"/>
    <p:sldId id="1529" r:id="rId41"/>
    <p:sldId id="1530" r:id="rId42"/>
    <p:sldId id="1531" r:id="rId43"/>
    <p:sldId id="1532" r:id="rId44"/>
    <p:sldId id="910" r:id="rId45"/>
    <p:sldId id="919" r:id="rId46"/>
    <p:sldId id="1538" r:id="rId47"/>
    <p:sldId id="1546" r:id="rId48"/>
    <p:sldId id="360" r:id="rId49"/>
    <p:sldId id="1545"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1632" autoAdjust="0"/>
  </p:normalViewPr>
  <p:slideViewPr>
    <p:cSldViewPr snapToGrid="0">
      <p:cViewPr varScale="1">
        <p:scale>
          <a:sx n="91" d="100"/>
          <a:sy n="91" d="100"/>
        </p:scale>
        <p:origin x="355" y="77"/>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6/7/2021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D:\User\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D:\User\Documents\GitHub\CMMITools\2021-04-12to04-16%20(A5)%20C53517%20SoftMARS\00_Data_Reference.xlsm!pptxCover!R21C2" TargetMode="External"/><Relationship Id="rId5" Type="http://schemas.openxmlformats.org/officeDocument/2006/relationships/image" Target="../media/image5.emf"/><Relationship Id="rId4" Type="http://schemas.openxmlformats.org/officeDocument/2006/relationships/oleObject" Target="file:///D:\User\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4.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D:\User\Documents\GitHub\CMMITools\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D:\User\Documents\GitHub\CMMITools\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2.emf"/><Relationship Id="rId5" Type="http://schemas.openxmlformats.org/officeDocument/2006/relationships/oleObject" Target="file:///D:\User\Documents\GitHub\CMMITools\2021-04-12to04-16%20(A5)%20C53517%20SoftMARS\00_Data_Reference.xlsm!pptxLink1!R8C4" TargetMode="External"/><Relationship Id="rId4" Type="http://schemas.openxmlformats.org/officeDocument/2006/relationships/image" Target="../media/image61.emf"/></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2.emf"/><Relationship Id="rId5" Type="http://schemas.openxmlformats.org/officeDocument/2006/relationships/oleObject" Target="file:///D:\User\Documents\GitHub\CMMITools\2021-04-12to04-16%20(A5)%20C53517%20SoftMARS\00_Data_Reference.xlsm!pptxLink1!R8C4" TargetMode="External"/><Relationship Id="rId4" Type="http://schemas.openxmlformats.org/officeDocument/2006/relationships/image" Target="../media/image6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6!R2C2:R13C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file:///D:\User\Documents\GitHub\CMMITools\2021-04-12to04-16%20(A5)%20C53517%20SoftMARS\00_Data_Reference.xlsm!pptxLink7!R2C2:R16C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file:///D:\User\Documents\GitHub\CMMITools\2021-04-12to04-16%20(A5)%20C53517%20SoftMARS\00_Data_Reference.xlsm!pptxLink7!R18C2:R32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oleObject" Target="file:///D:\User\Documents\GitHub\CMMITools\2021-04-12to04-16%20(A5)%20C53517%20SoftMARS\00_Data_Reference.xlsm!pptxCover!R25C2:R32C4"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69.emf"/><Relationship Id="rId5" Type="http://schemas.openxmlformats.org/officeDocument/2006/relationships/oleObject" Target="file:///D:\User\Documents\GitHub\CMMITools\2021-04-12to04-16%20(A5)%20C53517%20SoftMARS\00_Data_Reference.xlsm!pptxCover!R22C7" TargetMode="External"/><Relationship Id="rId4" Type="http://schemas.openxmlformats.org/officeDocument/2006/relationships/hyperlink" Target="http://www.sei.cmu.edu/library/assets/idealmodel.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416543533"/>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04425" imgH="2933810" progId="Excel.SheetMacroEnabled.12">
                  <p:link updateAutomatic="1"/>
                </p:oleObj>
              </mc:Choice>
              <mc:Fallback>
                <p:oleObj name="Macro-Enabled Worksheet" r:id="rId2" imgW="5204425" imgH="2933810"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78213858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04425" imgH="670670" progId="Excel.SheetMacroEnabled.12">
                  <p:link updateAutomatic="1"/>
                </p:oleObj>
              </mc:Choice>
              <mc:Fallback>
                <p:oleObj name="Macro-Enabled Worksheet" r:id="rId4" imgW="5204425" imgH="670670"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3629300133"/>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04425" imgH="274461" progId="Excel.SheetMacroEnabled.12">
                  <p:link updateAutomatic="1"/>
                </p:oleObj>
              </mc:Choice>
              <mc:Fallback>
                <p:oleObj name="Macro-Enabled Worksheet" r:id="rId6" imgW="5204425" imgH="274461"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2166418109"/>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252566" imgH="2110850" progId="Excel.SheetMacroEnabled.12">
                  <p:link updateAutomatic="1"/>
                </p:oleObj>
              </mc:Choice>
              <mc:Fallback>
                <p:oleObj name="Macro-Enabled Worksheet" r:id="rId3" imgW="8252566" imgH="2110850"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831732154"/>
              </p:ext>
            </p:extLst>
          </p:nvPr>
        </p:nvGraphicFramePr>
        <p:xfrm>
          <a:off x="1301048" y="1494546"/>
          <a:ext cx="8302980" cy="4757397"/>
        </p:xfrm>
        <a:graphic>
          <a:graphicData uri="http://schemas.openxmlformats.org/presentationml/2006/ole">
            <mc:AlternateContent xmlns:mc="http://schemas.openxmlformats.org/markup-compatibility/2006">
              <mc:Choice xmlns:v="urn:schemas-microsoft-com:vml" Requires="v">
                <p:oleObj name="Macro-Enabled Worksheet" r:id="rId3" imgW="9974615" imgH="5714906" progId="Excel.SheetMacroEnabled.12">
                  <p:link updateAutomatic="1"/>
                </p:oleObj>
              </mc:Choice>
              <mc:Fallback>
                <p:oleObj name="Macro-Enabled Worksheet" r:id="rId3" imgW="9974615" imgH="5714906" progId="Excel.SheetMacroEnabled.12">
                  <p:link updateAutomatic="1"/>
                  <p:pic>
                    <p:nvPicPr>
                      <p:cNvPr id="0" name=""/>
                      <p:cNvPicPr/>
                      <p:nvPr/>
                    </p:nvPicPr>
                    <p:blipFill>
                      <a:blip r:embed="rId4"/>
                      <a:stretch>
                        <a:fillRect/>
                      </a:stretch>
                    </p:blipFill>
                    <p:spPr>
                      <a:xfrm>
                        <a:off x="1301048" y="1494546"/>
                        <a:ext cx="8302980" cy="4757397"/>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474198183"/>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429606" imgH="1196261" progId="Excel.SheetMacroEnabled.12">
                  <p:link updateAutomatic="1"/>
                </p:oleObj>
              </mc:Choice>
              <mc:Fallback>
                <p:oleObj name="Macro-Enabled Worksheet" r:id="rId3" imgW="7429606" imgH="1196261"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1706218687"/>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517809" imgH="4008324" progId="Excel.SheetMacroEnabled.12">
                  <p:link updateAutomatic="1"/>
                </p:oleObj>
              </mc:Choice>
              <mc:Fallback>
                <p:oleObj name="Macro-Enabled Worksheet" r:id="rId3" imgW="13517809" imgH="4008324"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1219665557"/>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201613" imgH="3474673" progId="Excel.SheetMacroEnabled.12">
                  <p:link updateAutomatic="1"/>
                </p:oleObj>
              </mc:Choice>
              <mc:Fallback>
                <p:oleObj name="Macro-Enabled Worksheet" r:id="rId2" imgW="11201613" imgH="34746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260393284"/>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201613" imgH="3474673" progId="Excel.SheetMacroEnabled.12">
                  <p:link updateAutomatic="1"/>
                </p:oleObj>
              </mc:Choice>
              <mc:Fallback>
                <p:oleObj name="Macro-Enabled Worksheet" r:id="rId2" imgW="11201613" imgH="34746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4"/>
          <a:stretch>
            <a:fillRect/>
          </a:stretch>
        </p:blipFill>
        <p:spPr>
          <a:xfrm>
            <a:off x="9165270" y="1402724"/>
            <a:ext cx="1672705" cy="2277197"/>
          </a:xfrm>
          <a:prstGeom prst="rect">
            <a:avLst/>
          </a:prstGeom>
        </p:spPr>
      </p:pic>
      <p:graphicFrame>
        <p:nvGraphicFramePr>
          <p:cNvPr id="9" name="Object 8">
            <a:extLst>
              <a:ext uri="{FF2B5EF4-FFF2-40B4-BE49-F238E27FC236}">
                <a16:creationId xmlns:a16="http://schemas.microsoft.com/office/drawing/2014/main" id="{B0F803CF-F7D1-4E81-837D-96BCE30CB8B5}"/>
              </a:ext>
            </a:extLst>
          </p:cNvPr>
          <p:cNvGraphicFramePr>
            <a:graphicFrameLocks noChangeAspect="1"/>
          </p:cNvGraphicFramePr>
          <p:nvPr>
            <p:extLst>
              <p:ext uri="{D42A27DB-BD31-4B8C-83A1-F6EECF244321}">
                <p14:modId xmlns:p14="http://schemas.microsoft.com/office/powerpoint/2010/main" val="4271245452"/>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name="Macro-Enabled Worksheet" r:id="rId5" imgW="3330117" imgH="182833" progId="Excel.SheetMacroEnabled.12">
                  <p:link updateAutomatic="1"/>
                </p:oleObj>
              </mc:Choice>
              <mc:Fallback>
                <p:oleObj name="Macro-Enabled Worksheet" r:id="rId5" imgW="3330117" imgH="182833" progId="Excel.SheetMacroEnabled.12">
                  <p:link updateAutomatic="1"/>
                  <p:pic>
                    <p:nvPicPr>
                      <p:cNvPr id="0" name=""/>
                      <p:cNvPicPr/>
                      <p:nvPr/>
                    </p:nvPicPr>
                    <p:blipFill>
                      <a:blip r:embed="rId6"/>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4"/>
          <a:stretch>
            <a:fillRect/>
          </a:stretch>
        </p:blipFill>
        <p:spPr>
          <a:xfrm>
            <a:off x="9165270" y="1402724"/>
            <a:ext cx="1672705" cy="2277197"/>
          </a:xfrm>
          <a:prstGeom prst="rect">
            <a:avLst/>
          </a:prstGeom>
        </p:spPr>
      </p:pic>
      <p:graphicFrame>
        <p:nvGraphicFramePr>
          <p:cNvPr id="8" name="Object 7">
            <a:extLst>
              <a:ext uri="{FF2B5EF4-FFF2-40B4-BE49-F238E27FC236}">
                <a16:creationId xmlns:a16="http://schemas.microsoft.com/office/drawing/2014/main" id="{BD79BEB5-8263-4D67-BC88-1B0BF30B40C2}"/>
              </a:ext>
            </a:extLst>
          </p:cNvPr>
          <p:cNvGraphicFramePr>
            <a:graphicFrameLocks noChangeAspect="1"/>
          </p:cNvGraphicFramePr>
          <p:nvPr>
            <p:extLst>
              <p:ext uri="{D42A27DB-BD31-4B8C-83A1-F6EECF244321}">
                <p14:modId xmlns:p14="http://schemas.microsoft.com/office/powerpoint/2010/main" val="275921643"/>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name="Macro-Enabled Worksheet" r:id="rId5" imgW="3330117" imgH="182833" progId="Excel.SheetMacroEnabled.12">
                  <p:link updateAutomatic="1"/>
                </p:oleObj>
              </mc:Choice>
              <mc:Fallback>
                <p:oleObj name="Macro-Enabled Worksheet" r:id="rId5" imgW="3330117" imgH="182833" progId="Excel.SheetMacroEnabled.12">
                  <p:link updateAutomatic="1"/>
                  <p:pic>
                    <p:nvPicPr>
                      <p:cNvPr id="9" name="Object 8">
                        <a:extLst>
                          <a:ext uri="{FF2B5EF4-FFF2-40B4-BE49-F238E27FC236}">
                            <a16:creationId xmlns:a16="http://schemas.microsoft.com/office/drawing/2014/main" id="{B0F803CF-F7D1-4E81-837D-96BCE30CB8B5}"/>
                          </a:ext>
                        </a:extLst>
                      </p:cNvPr>
                      <p:cNvPicPr/>
                      <p:nvPr/>
                    </p:nvPicPr>
                    <p:blipFill>
                      <a:blip r:embed="rId6"/>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550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r>
              <a:rPr lang="zh-CN" altLang="en-US" sz="3300" dirty="0">
                <a:solidFill>
                  <a:srgbClr val="1F497D"/>
                </a:solidFill>
              </a:rPr>
              <a:t>恭喜贵公司达成成熟度</a:t>
            </a:r>
            <a:r>
              <a:rPr lang="en-US" altLang="zh-CN" sz="3300" dirty="0">
                <a:solidFill>
                  <a:srgbClr val="1F497D"/>
                </a:solidFill>
              </a:rPr>
              <a:t>5</a:t>
            </a:r>
            <a:r>
              <a:rPr lang="zh-CN" altLang="en-US" sz="3300" dirty="0">
                <a:solidFill>
                  <a:srgbClr val="1F497D"/>
                </a:solidFill>
              </a:rPr>
              <a:t>级评估！！！</a:t>
            </a:r>
            <a:endParaRPr lang="en-ZA" sz="3300" dirty="0">
              <a:solidFill>
                <a:srgbClr val="1F497D"/>
              </a:solidFill>
            </a:endParaRPr>
          </a:p>
          <a:p>
            <a:pPr marL="0" indent="0" algn="just">
              <a:buNone/>
            </a:pPr>
            <a:r>
              <a:rPr lang="en-ZA" sz="2100" b="1" u="sng" dirty="0"/>
              <a:t>Note: </a:t>
            </a:r>
            <a:r>
              <a:rPr lang="zh-CN" altLang="en-US" sz="2100" b="1" u="sng" dirty="0"/>
              <a:t>注：</a:t>
            </a:r>
            <a:endParaRPr lang="en-ZA" sz="2100" b="1" u="sng" dirty="0"/>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lnSpc>
                <a:spcPct val="120000"/>
              </a:lnSpc>
              <a:buNone/>
            </a:pPr>
            <a:r>
              <a:rPr lang="zh-CN" altLang="en-US" sz="3300" dirty="0">
                <a:solidFill>
                  <a:srgbClr val="1F497D"/>
                </a:solidFill>
              </a:rPr>
              <a:t>在评估结果正式公开之前，例如在新闻稿或公司官网上公开，或将其用于请求建议书的响应之前，该评估须首先被</a:t>
            </a:r>
            <a:r>
              <a:rPr lang="en-US" altLang="zh-CN" sz="3300" dirty="0">
                <a:solidFill>
                  <a:srgbClr val="1F497D"/>
                </a:solidFill>
              </a:rPr>
              <a:t>CMMI</a:t>
            </a:r>
            <a:r>
              <a:rPr lang="zh-CN" altLang="en-US" sz="3300" dirty="0">
                <a:solidFill>
                  <a:srgbClr val="1F497D"/>
                </a:solidFill>
              </a:rPr>
              <a:t>机构认可。</a:t>
            </a:r>
            <a:endParaRPr lang="en-ZA" sz="3300" dirty="0">
              <a:solidFill>
                <a:srgbClr val="1F497D"/>
              </a:solidFill>
            </a:endParaRPr>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lnSpc>
                <a:spcPct val="120000"/>
              </a:lnSpc>
              <a:buNone/>
            </a:pPr>
            <a:r>
              <a:rPr lang="zh-CN" altLang="en-US" sz="3400" dirty="0">
                <a:solidFill>
                  <a:srgbClr val="1F497D"/>
                </a:solidFill>
              </a:rPr>
              <a:t>从将评估结果提交给</a:t>
            </a:r>
            <a:r>
              <a:rPr lang="en-US" altLang="zh-CN" sz="3400" dirty="0">
                <a:solidFill>
                  <a:srgbClr val="1F497D"/>
                </a:solidFill>
              </a:rPr>
              <a:t>CMMI</a:t>
            </a:r>
            <a:r>
              <a:rPr lang="zh-CN" altLang="en-US" sz="3400" dirty="0">
                <a:solidFill>
                  <a:srgbClr val="1F497D"/>
                </a:solidFill>
              </a:rPr>
              <a:t>机构起，最长可能需要</a:t>
            </a:r>
            <a:r>
              <a:rPr lang="en-US" altLang="zh-CN" sz="3400" dirty="0">
                <a:solidFill>
                  <a:srgbClr val="1F497D"/>
                </a:solidFill>
              </a:rPr>
              <a:t>8</a:t>
            </a:r>
            <a:r>
              <a:rPr lang="zh-CN" altLang="en-US" sz="3400" dirty="0">
                <a:solidFill>
                  <a:srgbClr val="1F497D"/>
                </a:solidFill>
              </a:rPr>
              <a:t>周进行审核。通常在完成最终发现展示后的</a:t>
            </a:r>
            <a:r>
              <a:rPr lang="en-US" altLang="zh-CN" sz="3400" dirty="0">
                <a:solidFill>
                  <a:srgbClr val="1F497D"/>
                </a:solidFill>
              </a:rPr>
              <a:t>4-6</a:t>
            </a:r>
            <a:r>
              <a:rPr lang="zh-CN" altLang="en-US" sz="3400" dirty="0">
                <a:solidFill>
                  <a:srgbClr val="1F497D"/>
                </a:solidFill>
              </a:rPr>
              <a:t>个工作日内，评估结果会提交给</a:t>
            </a:r>
            <a:r>
              <a:rPr lang="en-US" altLang="zh-CN" sz="3400" dirty="0">
                <a:solidFill>
                  <a:srgbClr val="1F497D"/>
                </a:solidFill>
              </a:rPr>
              <a:t>CMMI</a:t>
            </a:r>
            <a:r>
              <a:rPr lang="zh-CN" altLang="en-US" sz="3400" dirty="0">
                <a:solidFill>
                  <a:srgbClr val="1F497D"/>
                </a:solidFill>
              </a:rPr>
              <a:t>机构。</a:t>
            </a:r>
            <a:endParaRPr lang="en-ZA" sz="3400" dirty="0">
              <a:solidFill>
                <a:srgbClr val="1F497D"/>
              </a:solidFill>
            </a:endParaRPr>
          </a:p>
        </p:txBody>
      </p:sp>
    </p:spTree>
    <p:extLst>
      <p:ext uri="{BB962C8B-B14F-4D97-AF65-F5344CB8AC3E}">
        <p14:creationId xmlns:p14="http://schemas.microsoft.com/office/powerpoint/2010/main" val="3886503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275393760"/>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626375" imgH="4396897" progId="Excel.SheetMacroEnabled.12">
                  <p:link updateAutomatic="1"/>
                </p:oleObj>
              </mc:Choice>
              <mc:Fallback>
                <p:oleObj name="Macro-Enabled Worksheet" r:id="rId3" imgW="12626375" imgH="4396897"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r>
              <a:rPr lang="zh-CN" altLang="en-US" dirty="0"/>
              <a:t>附加展示</a:t>
            </a:r>
            <a:endParaRPr lang="en-US" dirty="0"/>
          </a:p>
        </p:txBody>
      </p:sp>
    </p:spTree>
    <p:extLst>
      <p:ext uri="{BB962C8B-B14F-4D97-AF65-F5344CB8AC3E}">
        <p14:creationId xmlns:p14="http://schemas.microsoft.com/office/powerpoint/2010/main" val="2855722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810087148"/>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580049" imgH="1988679" progId="Excel.SheetMacroEnabled.12">
                  <p:link updateAutomatic="1"/>
                </p:oleObj>
              </mc:Choice>
              <mc:Fallback>
                <p:oleObj name="Macro-Enabled Worksheet" r:id="rId2" imgW="8580049" imgH="1988679"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951710606"/>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580049" imgH="2979624" progId="Excel.SheetMacroEnabled.12">
                  <p:link updateAutomatic="1"/>
                </p:oleObj>
              </mc:Choice>
              <mc:Fallback>
                <p:oleObj name="Macro-Enabled Worksheet" r:id="rId2" imgW="8580049" imgH="2979624"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792490191"/>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083182" imgH="1821117" progId="Excel.SheetMacroEnabled.12">
                  <p:link updateAutomatic="1"/>
                </p:oleObj>
              </mc:Choice>
              <mc:Fallback>
                <p:oleObj name="Macro-Enabled Worksheet" r:id="rId2" imgW="9083182" imgH="1821117"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1090065095"/>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41391" imgH="693577" progId="Excel.SheetMacroEnabled.12">
                  <p:link updateAutomatic="1"/>
                </p:oleObj>
              </mc:Choice>
              <mc:Fallback>
                <p:oleObj name="Macro-Enabled Worksheet" r:id="rId5" imgW="2941391" imgH="693577"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964524860"/>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252566" imgH="1257347" progId="Excel.SheetMacroEnabled.12">
                  <p:link updateAutomatic="1"/>
                </p:oleObj>
              </mc:Choice>
              <mc:Fallback>
                <p:oleObj name="Macro-Enabled Worksheet" r:id="rId3" imgW="8252566" imgH="1257347"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1688985261"/>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252566" imgH="1584834" progId="Excel.SheetMacroEnabled.12">
                  <p:link updateAutomatic="1"/>
                </p:oleObj>
              </mc:Choice>
              <mc:Fallback>
                <p:oleObj name="Macro-Enabled Worksheet" r:id="rId3" imgW="8252566" imgH="1584834"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1781679008"/>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429606" imgH="1394366" progId="Excel.SheetMacroEnabled.12">
                  <p:link updateAutomatic="1"/>
                </p:oleObj>
              </mc:Choice>
              <mc:Fallback>
                <p:oleObj name="Macro-Enabled Worksheet" r:id="rId3" imgW="7429606" imgH="1394366"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645</TotalTime>
  <Words>5548</Words>
  <Application>Microsoft Office PowerPoint</Application>
  <PresentationFormat>Widescreen</PresentationFormat>
  <Paragraphs>328</Paragraphs>
  <Slides>55</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19</vt:i4>
      </vt:variant>
      <vt:variant>
        <vt:lpstr>Slide Titles</vt:lpstr>
      </vt:variant>
      <vt:variant>
        <vt:i4>55</vt:i4>
      </vt:variant>
    </vt:vector>
  </HeadingPairs>
  <TitlesOfParts>
    <vt:vector size="81" baseType="lpstr">
      <vt:lpstr>等线</vt:lpstr>
      <vt:lpstr>宋体</vt:lpstr>
      <vt:lpstr>Arial</vt:lpstr>
      <vt:lpstr>Calibri</vt:lpstr>
      <vt:lpstr>Calibri Light</vt:lpstr>
      <vt:lpstr>Open Sans</vt:lpstr>
      <vt:lpstr>Office Theme</vt:lpstr>
      <vt:lpstr>D:\User\Documents\GitHub\CMMITools\2021-04-12to04-16 (A5) C53517 SoftMARS\00_Data_Reference.xlsm!pptxCover!R4C2:R12C2</vt:lpstr>
      <vt:lpstr>D:\User\Documents\GitHub\CMMITools\2021-04-12to04-16 (A5) C53517 SoftMARS\00_Data_Reference.xlsm!pptxCover!R15C2:R17C2</vt:lpstr>
      <vt:lpstr>D:\User\Documents\GitHub\CMMITools\2021-04-12to04-16 (A5) C53517 SoftMARS\00_Data_Reference.xlsm!pptxCover!R21C2</vt:lpstr>
      <vt:lpstr>D:\User\Documents\GitHub\CMMITools\2021-04-12to04-16 (A5) C53517 SoftMARS\00_Data_Reference.xlsm!pptxLink1!R1C1:R7C2</vt:lpstr>
      <vt:lpstr>D:\User\Documents\GitHub\CMMITools\2021-04-12to04-16 (A5) C53517 SoftMARS\00_Data_Reference.xlsm!pptxLink1!R9C1:R17C2</vt:lpstr>
      <vt:lpstr>D:\User\Documents\GitHub\CMMITools\2021-04-12to04-16 (A5) C53517 SoftMARS\00_Data_Reference.xlsm!pptxLink2!R1C1:R4C1</vt:lpstr>
      <vt:lpstr>D:\User\Documents\GitHub\CMMITools\2021-04-12to04-16 (A5) C53517 SoftMARS\00_Data_Reference.xlsm!pptxLink1!R19C1:R30C2</vt:lpstr>
      <vt:lpstr>D:\User\Documents\GitHub\CMMITools\2021-04-12to04-16 (A5) C53517 SoftMARS\00_Data_Reference.xlsm!pptxLink2!R30C1:R35C1</vt:lpstr>
      <vt:lpstr>D:\User\Documents\GitHub\CMMITools\2021-04-12to04-16 (A5) C53517 SoftMARS\00_Data_Reference.xlsm!pptxLink4!R10C1:R27C20</vt:lpstr>
      <vt:lpstr>D:\User\Documents\GitHub\CMMITools\2021-04-12to04-16 (A5) C53517 SoftMARS\00_Data_Reference.xlsm!pptxLink5!R1C1:R11C5</vt:lpstr>
      <vt:lpstr>D:\User\Documents\GitHub\CMMITools\2021-04-12to04-16 (A5) C53517 SoftMARS\00_Data_Reference.xlsm!pptxLink5!R15C1:R21C5</vt:lpstr>
      <vt:lpstr>D:\User\Documents\GitHub\CMMITools\2021-04-12to04-16 (A5) C53517 SoftMARS\00_Data_Reference.xlsm!pptxLink6!R2C2:R13C5</vt:lpstr>
      <vt:lpstr>D:\User\Documents\GitHub\CMMITools\2021-04-12to04-16 (A5) C53517 SoftMARS\00_Data_Reference.xlsm!pptxLink7!R2C2:R16C4</vt:lpstr>
      <vt:lpstr>D:\User\Documents\GitHub\CMMITools\2021-04-12to04-16 (A5) C53517 SoftMARS\00_Data_Reference.xlsm!pptxLink7!R18C2:R32C4</vt:lpstr>
      <vt:lpstr>D:\User\Documents\GitHub\CMMITools\2021-04-12to04-16 (A5) C53517 SoftMARS\00_Data_Reference.xlsm!pptxCover!R25C2:R32C4</vt:lpstr>
      <vt:lpstr>D:\User\Documents\GitHub\CMMITools\2021-04-12to04-16 (A5) C53517 SoftMARS\00_Data_Reference.xlsm!pptxCover!R22C7</vt:lpstr>
      <vt:lpstr>D:\User\Documents\GitHub\CMMITools\2021-04-12to04-16 (A5) C53517 SoftMARS\00_Data_Reference.xlsm!pptxLink3!R2C1:R24C9</vt:lpstr>
      <vt:lpstr>D:\User\Documents\GitHub\CMMITools\2021-04-12to04-16 (A5) C53517 SoftMARS\00_Data_Reference.xlsm!pptxLink1!R8C4</vt:lpstr>
      <vt:lpstr>D:\User\Documents\GitHub\CMMITools\2021-04-12to04-16 (A5) C53517 SoftMARS\00_Data_Reference.xlsm!pptxLink1!R8C4</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vt:lpstr>
      <vt:lpstr>Ratings for</vt:lpstr>
      <vt:lpstr>Congratulations!</vt:lpstr>
      <vt:lpstr>Appraisal Team Affirmations – Signature Page</vt:lpstr>
      <vt:lpstr>Annexures</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61</cp:revision>
  <cp:lastPrinted>2020-11-23T18:22:15Z</cp:lastPrinted>
  <dcterms:created xsi:type="dcterms:W3CDTF">2020-11-22T06:57:57Z</dcterms:created>
  <dcterms:modified xsi:type="dcterms:W3CDTF">2021-06-07T04:04:50Z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