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0" r:id="rId6"/>
    <p:sldId id="493" r:id="rId7"/>
    <p:sldId id="1517" r:id="rId8"/>
    <p:sldId id="1541" r:id="rId9"/>
    <p:sldId id="270" r:id="rId10"/>
    <p:sldId id="928" r:id="rId11"/>
    <p:sldId id="310" r:id="rId12"/>
    <p:sldId id="1497" r:id="rId13"/>
    <p:sldId id="1543"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245" y="91"/>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6/7/2021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D:\User\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D:\User\Documents\GitHub\CMMITools\2021-04-12to04-16%20(A5)%20C53517%20SoftMARS\00_Data_Reference.xlsm!pptxCover!R23C2" TargetMode="External"/><Relationship Id="rId5" Type="http://schemas.openxmlformats.org/officeDocument/2006/relationships/image" Target="../media/image5.emf"/><Relationship Id="rId4" Type="http://schemas.openxmlformats.org/officeDocument/2006/relationships/oleObject" Target="file:///D:\User\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D:\User\Documents\GitHub\CMMITools\2021-04-12to04-16%20(A5)%20C53517%20SoftMARS\00_Data_Reference.xlsm!pptxLink1!R19C1:R30C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480428925"/>
              </p:ext>
            </p:extLst>
          </p:nvPr>
        </p:nvGraphicFramePr>
        <p:xfrm>
          <a:off x="3448050" y="2034528"/>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04425" imgH="2933810" progId="Excel.SheetMacroEnabled.12">
                  <p:link updateAutomatic="1"/>
                </p:oleObj>
              </mc:Choice>
              <mc:Fallback>
                <p:oleObj name="Macro-Enabled Worksheet" r:id="rId2" imgW="5204425" imgH="2933810" progId="Excel.SheetMacroEnabled.12">
                  <p:link updateAutomatic="1"/>
                  <p:pic>
                    <p:nvPicPr>
                      <p:cNvPr id="0" name=""/>
                      <p:cNvPicPr/>
                      <p:nvPr/>
                    </p:nvPicPr>
                    <p:blipFill>
                      <a:blip r:embed="rId3"/>
                      <a:stretch>
                        <a:fillRect/>
                      </a:stretch>
                    </p:blipFill>
                    <p:spPr>
                      <a:xfrm>
                        <a:off x="3448050" y="2034528"/>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44867609"/>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04425" imgH="670670" progId="Excel.SheetMacroEnabled.12">
                  <p:link updateAutomatic="1"/>
                </p:oleObj>
              </mc:Choice>
              <mc:Fallback>
                <p:oleObj name="Macro-Enabled Worksheet" r:id="rId4" imgW="5204425" imgH="670670"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FC1988B-BDD6-4CA7-B730-9D39690B3B1A}"/>
              </a:ext>
            </a:extLst>
          </p:cNvPr>
          <p:cNvGraphicFramePr>
            <a:graphicFrameLocks noChangeAspect="1"/>
          </p:cNvGraphicFramePr>
          <p:nvPr>
            <p:extLst>
              <p:ext uri="{D42A27DB-BD31-4B8C-83A1-F6EECF244321}">
                <p14:modId xmlns:p14="http://schemas.microsoft.com/office/powerpoint/2010/main" val="2453929506"/>
              </p:ext>
            </p:extLst>
          </p:nvPr>
        </p:nvGraphicFramePr>
        <p:xfrm>
          <a:off x="3448050" y="5017033"/>
          <a:ext cx="5295900" cy="304800"/>
        </p:xfrm>
        <a:graphic>
          <a:graphicData uri="http://schemas.openxmlformats.org/presentationml/2006/ole">
            <mc:AlternateContent xmlns:mc="http://schemas.openxmlformats.org/markup-compatibility/2006">
              <mc:Choice xmlns:v="urn:schemas-microsoft-com:vml" Requires="v">
                <p:oleObj name="Macro-Enabled Worksheet" r:id="rId6" imgW="5204425" imgH="305004" progId="Excel.SheetMacroEnabled.12">
                  <p:link updateAutomatic="1"/>
                </p:oleObj>
              </mc:Choice>
              <mc:Fallback>
                <p:oleObj name="Macro-Enabled Worksheet" r:id="rId6" imgW="5204425" imgH="305004" progId="Excel.SheetMacroEnabled.12">
                  <p:link updateAutomatic="1"/>
                  <p:pic>
                    <p:nvPicPr>
                      <p:cNvPr id="0" name=""/>
                      <p:cNvPicPr/>
                      <p:nvPr/>
                    </p:nvPicPr>
                    <p:blipFill>
                      <a:blip r:embed="rId7"/>
                      <a:stretch>
                        <a:fillRect/>
                      </a:stretch>
                    </p:blipFill>
                    <p:spPr>
                      <a:xfrm>
                        <a:off x="3448050" y="5017033"/>
                        <a:ext cx="5295900"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274461" y="1366448"/>
            <a:ext cx="10397837" cy="4531043"/>
          </a:xfrm>
        </p:spPr>
        <p:txBody>
          <a:bodyPr>
            <a:noAutofit/>
          </a:bodyPr>
          <a:lstStyle/>
          <a:p>
            <a:pPr marL="0" indent="0">
              <a:buNone/>
            </a:pPr>
            <a:r>
              <a:rPr lang="en-ZA" sz="1600" dirty="0"/>
              <a:t>A virtual appraisal code of conduct must include the following rules at a minimum: (ISACA MDD v2.2)</a:t>
            </a:r>
          </a:p>
          <a:p>
            <a:pPr marL="0" indent="0">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r>
              <a:rPr lang="en-ZA" sz="1600" dirty="0"/>
              <a:t>Participate actively in appraisal activities</a:t>
            </a:r>
            <a:br>
              <a:rPr lang="en-ZA" sz="1600" dirty="0"/>
            </a:br>
            <a:r>
              <a:rPr lang="zh-CN" altLang="en-US" sz="1600" dirty="0">
                <a:solidFill>
                  <a:schemeClr val="accent1"/>
                </a:solidFill>
              </a:rPr>
              <a:t>积极参与评估活动。</a:t>
            </a:r>
            <a:endParaRPr lang="en-ZA" sz="1600" dirty="0">
              <a:solidFill>
                <a:schemeClr val="accent1"/>
              </a:solidFill>
            </a:endParaRPr>
          </a:p>
          <a:p>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dirty="0"/>
          </a:p>
          <a:p>
            <a:pPr marL="0" indent="0">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572117"/>
            <a:ext cx="108259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500" dirty="0">
                <a:latin typeface="+mn-lt"/>
              </a:rPr>
              <a:t>The </a:t>
            </a:r>
            <a:r>
              <a:rPr lang="en-ZA" altLang="zh-CN" sz="1500" b="1" dirty="0">
                <a:solidFill>
                  <a:srgbClr val="0070C0"/>
                </a:solidFill>
                <a:latin typeface="+mn-lt"/>
              </a:rPr>
              <a:t>CMMI Institute </a:t>
            </a:r>
            <a:r>
              <a:rPr lang="en-ZA" altLang="zh-CN" sz="1500" dirty="0">
                <a:latin typeface="+mn-lt"/>
              </a:rPr>
              <a:t>was acquired by </a:t>
            </a:r>
            <a:r>
              <a:rPr lang="en-ZA" altLang="zh-CN" sz="1500" dirty="0">
                <a:solidFill>
                  <a:schemeClr val="accent1">
                    <a:lumMod val="50000"/>
                  </a:schemeClr>
                </a:solidFill>
                <a:latin typeface="+mn-lt"/>
              </a:rPr>
              <a:t>ISACA</a:t>
            </a:r>
            <a:r>
              <a:rPr lang="en-ZA" altLang="zh-CN" sz="1500" dirty="0">
                <a:latin typeface="+mn-lt"/>
              </a:rPr>
              <a:t>, hence the slide templates now referring to </a:t>
            </a:r>
            <a:r>
              <a:rPr lang="en-ZA" altLang="zh-CN" sz="1500" b="1" dirty="0">
                <a:latin typeface="+mn-lt"/>
              </a:rPr>
              <a:t>ISACA</a:t>
            </a:r>
            <a:r>
              <a:rPr lang="en-ZA" altLang="zh-CN" sz="1500" dirty="0">
                <a:latin typeface="+mn-lt"/>
              </a:rPr>
              <a:t>.</a:t>
            </a:r>
          </a:p>
          <a:p>
            <a:pPr marL="285750" indent="-285750" algn="just" eaLnBrk="1" hangingPunct="1">
              <a:buFont typeface="Arial" panose="020B0604020202020204" pitchFamily="34" charset="0"/>
              <a:buChar char="•"/>
            </a:pPr>
            <a:r>
              <a:rPr lang="zh-CN" altLang="en-US" sz="1500" dirty="0">
                <a:latin typeface="+mn-lt"/>
              </a:rPr>
              <a:t>  </a:t>
            </a:r>
            <a:r>
              <a:rPr lang="en-US" altLang="zh-CN" sz="1500" dirty="0">
                <a:latin typeface="+mn-lt"/>
              </a:rPr>
              <a:t>CMMI</a:t>
            </a:r>
            <a:r>
              <a:rPr lang="zh-CN" altLang="en-US" sz="1500" dirty="0">
                <a:latin typeface="+mn-lt"/>
              </a:rPr>
              <a:t>研究所已被</a:t>
            </a:r>
            <a:r>
              <a:rPr lang="en-US" altLang="zh-CN" sz="1500" dirty="0">
                <a:latin typeface="+mn-lt"/>
              </a:rPr>
              <a:t>ISACA</a:t>
            </a:r>
            <a:r>
              <a:rPr lang="zh-CN" altLang="en-US" sz="1500" dirty="0">
                <a:latin typeface="+mn-lt"/>
              </a:rPr>
              <a:t>收购，所以现在幻灯片模板上指的都是</a:t>
            </a:r>
            <a:r>
              <a:rPr lang="en-US" altLang="zh-CN" sz="1500" dirty="0">
                <a:latin typeface="+mn-lt"/>
              </a:rPr>
              <a:t>ISACA</a:t>
            </a:r>
            <a:r>
              <a:rPr lang="zh-CN" altLang="en-US" sz="1500" dirty="0">
                <a:latin typeface="+mn-lt"/>
              </a:rPr>
              <a:t>。</a:t>
            </a:r>
            <a:endParaRPr lang="en-ZA" altLang="zh-CN" sz="1500" dirty="0">
              <a:latin typeface="+mn-lt"/>
            </a:endParaRPr>
          </a:p>
          <a:p>
            <a:pPr marL="285750" indent="-285750" algn="l">
              <a:buFont typeface="Arial" panose="020B0604020202020204" pitchFamily="34" charset="0"/>
              <a:buChar char="•"/>
            </a:pPr>
            <a:r>
              <a:rPr lang="en-ZA" altLang="zh-CN" sz="1500" dirty="0">
                <a:latin typeface="+mn-lt"/>
              </a:rPr>
              <a:t>As documented in the CMMI model Executive Summary, </a:t>
            </a:r>
            <a:br>
              <a:rPr lang="en-ZA" altLang="zh-CN" sz="1500" dirty="0">
                <a:latin typeface="+mn-lt"/>
              </a:rPr>
            </a:br>
            <a:r>
              <a:rPr lang="en-ZA" sz="1500" b="1" i="0" u="none" strike="noStrike" baseline="0" dirty="0">
                <a:latin typeface="+mn-lt"/>
              </a:rPr>
              <a:t>CMMI® (Capability Maturity Model® Integration) </a:t>
            </a:r>
            <a:r>
              <a:rPr lang="en-ZA" sz="15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500" dirty="0">
                <a:latin typeface="+mn-lt"/>
              </a:rPr>
              <a:t>正如</a:t>
            </a:r>
            <a:r>
              <a:rPr lang="en-ZA" sz="1500" dirty="0">
                <a:latin typeface="+mn-lt"/>
              </a:rPr>
              <a:t>CMMI</a:t>
            </a:r>
            <a:r>
              <a:rPr lang="zh-CN" altLang="en-US" sz="1500" dirty="0">
                <a:latin typeface="+mn-lt"/>
              </a:rPr>
              <a:t>模型执行概要中所描述的，</a:t>
            </a:r>
            <a:r>
              <a:rPr lang="en-ZA" sz="1500" dirty="0" err="1">
                <a:latin typeface="+mn-lt"/>
              </a:rPr>
              <a:t>CMMI（Capability</a:t>
            </a:r>
            <a:r>
              <a:rPr lang="en-ZA" sz="1500" dirty="0">
                <a:latin typeface="+mn-lt"/>
              </a:rPr>
              <a:t> Maturity Model Integration）</a:t>
            </a:r>
            <a:r>
              <a:rPr lang="zh-CN" altLang="en-US" sz="1500" dirty="0">
                <a:latin typeface="+mn-lt"/>
              </a:rPr>
              <a:t>是使企业能够改进他们的关键业务过程性能的一组最佳实践集。</a:t>
            </a:r>
            <a:endParaRPr lang="en-ZA" sz="1500" dirty="0">
              <a:latin typeface="+mn-lt"/>
            </a:endParaRPr>
          </a:p>
          <a:p>
            <a:pPr marL="285750" indent="-285750" algn="l">
              <a:buFont typeface="Arial" panose="020B0604020202020204" pitchFamily="34" charset="0"/>
              <a:buChar char="•"/>
            </a:pPr>
            <a:r>
              <a:rPr lang="en-ZA" sz="15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500" b="0" i="0" u="none" strike="noStrike" baseline="0" dirty="0">
                <a:latin typeface="+mn-lt"/>
              </a:rPr>
              <a:t> </a:t>
            </a:r>
            <a:r>
              <a:rPr lang="en-US" altLang="zh-CN" sz="1500" dirty="0">
                <a:latin typeface="+mn-lt"/>
              </a:rPr>
              <a:t>CMMI</a:t>
            </a:r>
            <a:r>
              <a:rPr lang="zh-CN" altLang="en-US" sz="1500" dirty="0">
                <a:latin typeface="+mn-lt"/>
              </a:rPr>
              <a:t>模型是由来自行业的和</a:t>
            </a:r>
            <a:r>
              <a:rPr lang="en-US" altLang="zh-CN" sz="1500" dirty="0">
                <a:latin typeface="+mn-lt"/>
              </a:rPr>
              <a:t>CMMI</a:t>
            </a:r>
            <a:r>
              <a:rPr lang="zh-CN" altLang="en-US" sz="1500" dirty="0">
                <a:latin typeface="+mn-lt"/>
              </a:rPr>
              <a:t>研究所的成员组成的产品团队开发的。</a:t>
            </a:r>
            <a:endParaRPr lang="en-ZA" sz="1500" dirty="0">
              <a:latin typeface="+mn-lt"/>
            </a:endParaRPr>
          </a:p>
          <a:p>
            <a:pPr marL="285750" indent="-285750" algn="l">
              <a:buFont typeface="Arial" panose="020B0604020202020204" pitchFamily="34" charset="0"/>
              <a:buChar char="•"/>
            </a:pPr>
            <a:r>
              <a:rPr lang="en-ZA" sz="15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500" dirty="0">
                <a:latin typeface="+mn-lt"/>
              </a:rPr>
              <a:t>其核心是，</a:t>
            </a:r>
            <a:r>
              <a:rPr lang="en-US" altLang="zh-CN" sz="1500" dirty="0">
                <a:latin typeface="+mn-lt"/>
              </a:rPr>
              <a:t>CMMI</a:t>
            </a:r>
            <a:r>
              <a:rPr lang="zh-CN" altLang="en-US" sz="1500" dirty="0">
                <a:latin typeface="+mn-lt"/>
              </a:rPr>
              <a:t>模型为构建、改进和保持能力稳定提供了清晰的路线图。</a:t>
            </a:r>
            <a:endParaRPr lang="en-US" altLang="zh-CN" sz="1500" dirty="0">
              <a:latin typeface="+mn-lt"/>
            </a:endParaRPr>
          </a:p>
          <a:p>
            <a:pPr marL="285750" indent="-285750">
              <a:buFont typeface="Arial" panose="020B0604020202020204" pitchFamily="34" charset="0"/>
              <a:buChar char="•"/>
            </a:pPr>
            <a:endParaRPr lang="en-ZA" altLang="zh-CN" sz="1500" dirty="0">
              <a:latin typeface="+mn-lt"/>
            </a:endParaRPr>
          </a:p>
          <a:p>
            <a:r>
              <a:rPr lang="en-ZA" altLang="zh-CN" sz="1500" u="sng" dirty="0">
                <a:solidFill>
                  <a:srgbClr val="0070C0"/>
                </a:solidFill>
                <a:latin typeface="+mn-lt"/>
              </a:rPr>
              <a:t>Note</a:t>
            </a:r>
            <a:r>
              <a:rPr lang="en-ZA" altLang="zh-CN" sz="1500" dirty="0">
                <a:solidFill>
                  <a:srgbClr val="0070C0"/>
                </a:solidFill>
                <a:latin typeface="+mn-lt"/>
              </a:rPr>
              <a:t>:</a:t>
            </a:r>
            <a:r>
              <a:rPr lang="zh-CN" altLang="en-US" sz="1500" dirty="0">
                <a:solidFill>
                  <a:srgbClr val="0070C0"/>
                </a:solidFill>
                <a:latin typeface="+mn-lt"/>
              </a:rPr>
              <a:t>注：</a:t>
            </a:r>
            <a:endParaRPr lang="en-ZA" altLang="zh-CN" sz="1500" dirty="0">
              <a:solidFill>
                <a:srgbClr val="0070C0"/>
              </a:solidFill>
              <a:latin typeface="+mn-lt"/>
            </a:endParaRPr>
          </a:p>
          <a:p>
            <a:r>
              <a:rPr lang="en-ZA" altLang="zh-CN" sz="1500" dirty="0">
                <a:solidFill>
                  <a:srgbClr val="0070C0"/>
                </a:solidFill>
                <a:latin typeface="+mn-lt"/>
              </a:rPr>
              <a:t>With the above as background, refence to </a:t>
            </a:r>
            <a:r>
              <a:rPr lang="en-ZA" altLang="zh-CN" sz="1500" b="1" dirty="0">
                <a:solidFill>
                  <a:srgbClr val="0070C0"/>
                </a:solidFill>
                <a:latin typeface="+mn-lt"/>
              </a:rPr>
              <a:t>CMMI is now only used in relation to the model </a:t>
            </a:r>
            <a:r>
              <a:rPr lang="en-ZA" altLang="zh-CN" sz="1500" dirty="0">
                <a:solidFill>
                  <a:srgbClr val="0070C0"/>
                </a:solidFill>
                <a:latin typeface="+mn-lt"/>
              </a:rPr>
              <a:t>and its use, and not as an organization anymore. </a:t>
            </a:r>
          </a:p>
          <a:p>
            <a:r>
              <a:rPr lang="zh-CN" altLang="en-US" sz="1500" dirty="0">
                <a:solidFill>
                  <a:srgbClr val="0070C0"/>
                </a:solidFill>
                <a:latin typeface="+mn-lt"/>
              </a:rPr>
              <a:t>在上述背景下，现在对于</a:t>
            </a:r>
            <a:r>
              <a:rPr lang="en-US" altLang="zh-CN" sz="1500" dirty="0">
                <a:solidFill>
                  <a:srgbClr val="0070C0"/>
                </a:solidFill>
                <a:latin typeface="+mn-lt"/>
              </a:rPr>
              <a:t>CMMI</a:t>
            </a:r>
            <a:r>
              <a:rPr lang="zh-CN" altLang="en-US" sz="1500" dirty="0">
                <a:solidFill>
                  <a:srgbClr val="0070C0"/>
                </a:solidFill>
                <a:latin typeface="+mn-lt"/>
              </a:rPr>
              <a:t>的引用只涉及模型本身及其使用，而不再视之为一个组织。</a:t>
            </a:r>
            <a:endParaRPr lang="en-ZA" altLang="zh-CN" sz="1500" dirty="0">
              <a:solidFill>
                <a:srgbClr val="0070C0"/>
              </a:solidFill>
              <a:latin typeface="+mn-lt"/>
            </a:endParaRPr>
          </a:p>
          <a:p>
            <a:r>
              <a:rPr lang="en-ZA" sz="1500" b="0" i="0" u="none" strike="noStrike" baseline="0" dirty="0">
                <a:solidFill>
                  <a:srgbClr val="0070C0"/>
                </a:solidFill>
                <a:latin typeface="+mn-lt"/>
              </a:rPr>
              <a:t>ISACA owns all copyright, trademark, and all other intellectual property rights of the CMMI Content.</a:t>
            </a:r>
          </a:p>
          <a:p>
            <a:r>
              <a:rPr lang="en-US" altLang="zh-CN" sz="1500" dirty="0">
                <a:solidFill>
                  <a:srgbClr val="0070C0"/>
                </a:solidFill>
                <a:latin typeface="+mn-lt"/>
              </a:rPr>
              <a:t>ISACA</a:t>
            </a:r>
            <a:r>
              <a:rPr lang="zh-CN" altLang="en-US" sz="1500" dirty="0">
                <a:solidFill>
                  <a:srgbClr val="0070C0"/>
                </a:solidFill>
                <a:latin typeface="+mn-lt"/>
              </a:rPr>
              <a:t>拥有</a:t>
            </a:r>
            <a:r>
              <a:rPr lang="en-US" altLang="zh-CN" sz="1500" dirty="0">
                <a:solidFill>
                  <a:srgbClr val="0070C0"/>
                </a:solidFill>
                <a:latin typeface="+mn-lt"/>
              </a:rPr>
              <a:t>CMMI</a:t>
            </a:r>
            <a:r>
              <a:rPr lang="zh-CN" altLang="en-US" sz="1500" dirty="0">
                <a:solidFill>
                  <a:srgbClr val="0070C0"/>
                </a:solidFill>
                <a:latin typeface="+mn-lt"/>
              </a:rPr>
              <a:t>的内容的所有版权、商标及所有其他知识产权。</a:t>
            </a:r>
            <a:endParaRPr lang="en-ZA" altLang="zh-CN" sz="15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50FDF278-D4FF-467E-A368-C1A18D31416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3CCB2D8F-7E83-40F0-8CF5-4B1B2205A61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A7482B47-3C8E-45DA-8DEE-31B05900E58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3704AF88-DE67-4AA0-8DC2-ECC3A67C5CF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EA455197-5916-4965-BB32-16864E96296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8B779CFF-1B3F-45E6-836E-91D1DBB67C6B}"/>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E5A2967C-2D16-4A7E-B882-AB9382B4B07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68E4866B-C3AA-450D-837C-CA20F2A854E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09D3DD78-DFED-4C22-BC79-2BC8704DF12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62" name="Picture 61">
            <a:extLst>
              <a:ext uri="{FF2B5EF4-FFF2-40B4-BE49-F238E27FC236}">
                <a16:creationId xmlns:a16="http://schemas.microsoft.com/office/drawing/2014/main" id="{30620BD8-B201-4BF0-ACFE-B8B270C5B65F}"/>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63" name="Picture 2" descr="Flag of the United Arab Emirates.svg">
            <a:extLst>
              <a:ext uri="{FF2B5EF4-FFF2-40B4-BE49-F238E27FC236}">
                <a16:creationId xmlns:a16="http://schemas.microsoft.com/office/drawing/2014/main" id="{22CCF12C-634B-446F-9AA7-720D2C10CC2A}"/>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t>Demixium</a:t>
            </a:r>
            <a:r>
              <a:rPr lang="en-US" altLang="zh-CN" dirty="0"/>
              <a:t> </a:t>
            </a:r>
            <a:r>
              <a:rPr lang="zh-CN" altLang="en-US" dirty="0"/>
              <a:t>是一组最佳实践的集合，用于跨各种领域和最佳实践模型评估组织。 它可根据 </a:t>
            </a:r>
            <a:r>
              <a:rPr lang="en-US" altLang="zh-CN" dirty="0"/>
              <a:t>MIT </a:t>
            </a:r>
            <a:r>
              <a:rPr lang="zh-CN" altLang="en-US" dirty="0"/>
              <a:t>免费使用许可协议免费使用。</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8061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336752B9-EAC9-46F7-800B-4FB0522ECE90}"/>
              </a:ext>
            </a:extLst>
          </p:cNvPr>
          <p:cNvGraphicFramePr>
            <a:graphicFrameLocks noChangeAspect="1"/>
          </p:cNvGraphicFramePr>
          <p:nvPr>
            <p:extLst>
              <p:ext uri="{D42A27DB-BD31-4B8C-83A1-F6EECF244321}">
                <p14:modId xmlns:p14="http://schemas.microsoft.com/office/powerpoint/2010/main" val="523985675"/>
              </p:ext>
            </p:extLst>
          </p:nvPr>
        </p:nvGraphicFramePr>
        <p:xfrm>
          <a:off x="1173163" y="1900238"/>
          <a:ext cx="8407400" cy="1598612"/>
        </p:xfrm>
        <a:graphic>
          <a:graphicData uri="http://schemas.openxmlformats.org/presentationml/2006/ole">
            <mc:AlternateContent xmlns:mc="http://schemas.openxmlformats.org/markup-compatibility/2006">
              <mc:Choice xmlns:v="urn:schemas-microsoft-com:vml" Requires="v">
                <p:oleObj name="Macro-Enabled Worksheet" r:id="rId3" imgW="8252566" imgH="1257347" progId="Excel.SheetMacroEnabled.12">
                  <p:link updateAutomatic="1"/>
                </p:oleObj>
              </mc:Choice>
              <mc:Fallback>
                <p:oleObj name="Macro-Enabled Worksheet" r:id="rId3" imgW="8252566" imgH="1257347" progId="Excel.SheetMacroEnabled.12">
                  <p:link updateAutomatic="1"/>
                  <p:pic>
                    <p:nvPicPr>
                      <p:cNvPr id="0" name=""/>
                      <p:cNvPicPr/>
                      <p:nvPr/>
                    </p:nvPicPr>
                    <p:blipFill>
                      <a:blip r:embed="rId4"/>
                      <a:stretch>
                        <a:fillRect/>
                      </a:stretch>
                    </p:blipFill>
                    <p:spPr>
                      <a:xfrm>
                        <a:off x="1173163" y="1900238"/>
                        <a:ext cx="8407400" cy="1598612"/>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616F976-4E70-4045-9C76-C212AF8E0A74}"/>
              </a:ext>
            </a:extLst>
          </p:cNvPr>
          <p:cNvGraphicFramePr>
            <a:graphicFrameLocks noChangeAspect="1"/>
          </p:cNvGraphicFramePr>
          <p:nvPr>
            <p:extLst>
              <p:ext uri="{D42A27DB-BD31-4B8C-83A1-F6EECF244321}">
                <p14:modId xmlns:p14="http://schemas.microsoft.com/office/powerpoint/2010/main" val="3232993601"/>
              </p:ext>
            </p:extLst>
          </p:nvPr>
        </p:nvGraphicFramePr>
        <p:xfrm>
          <a:off x="1199842" y="2068729"/>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252566" imgH="1584834" progId="Excel.SheetMacroEnabled.12">
                  <p:link updateAutomatic="1"/>
                </p:oleObj>
              </mc:Choice>
              <mc:Fallback>
                <p:oleObj name="Macro-Enabled Worksheet" r:id="rId3" imgW="8252566" imgH="1584834" progId="Excel.SheetMacroEnabled.12">
                  <p:link updateAutomatic="1"/>
                  <p:pic>
                    <p:nvPicPr>
                      <p:cNvPr id="0" name=""/>
                      <p:cNvPicPr/>
                      <p:nvPr/>
                    </p:nvPicPr>
                    <p:blipFill>
                      <a:blip r:embed="rId4"/>
                      <a:stretch>
                        <a:fillRect/>
                      </a:stretch>
                    </p:blipFill>
                    <p:spPr>
                      <a:xfrm>
                        <a:off x="1199842" y="2068729"/>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EA79724A-B99F-4803-8DB5-3CDE25C5723E}"/>
              </a:ext>
            </a:extLst>
          </p:cNvPr>
          <p:cNvGraphicFramePr>
            <a:graphicFrameLocks noChangeAspect="1"/>
          </p:cNvGraphicFramePr>
          <p:nvPr>
            <p:extLst>
              <p:ext uri="{D42A27DB-BD31-4B8C-83A1-F6EECF244321}">
                <p14:modId xmlns:p14="http://schemas.microsoft.com/office/powerpoint/2010/main" val="2467105401"/>
              </p:ext>
            </p:extLst>
          </p:nvPr>
        </p:nvGraphicFramePr>
        <p:xfrm>
          <a:off x="1244230" y="2167307"/>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252566" imgH="2110850" progId="Excel.SheetMacroEnabled.12">
                  <p:link updateAutomatic="1"/>
                </p:oleObj>
              </mc:Choice>
              <mc:Fallback>
                <p:oleObj name="Macro-Enabled Worksheet" r:id="rId3" imgW="8252566" imgH="2110850" progId="Excel.SheetMacroEnabled.12">
                  <p:link updateAutomatic="1"/>
                  <p:pic>
                    <p:nvPicPr>
                      <p:cNvPr id="0" name=""/>
                      <p:cNvPicPr/>
                      <p:nvPr/>
                    </p:nvPicPr>
                    <p:blipFill>
                      <a:blip r:embed="rId4"/>
                      <a:stretch>
                        <a:fillRect/>
                      </a:stretch>
                    </p:blipFill>
                    <p:spPr>
                      <a:xfrm>
                        <a:off x="1244230" y="2167307"/>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schemas.openxmlformats.org/package/2006/metadata/core-properties"/>
    <ds:schemaRef ds:uri="72e3a154-4955-46c3-9573-e9dec3e1f195"/>
    <ds:schemaRef ds:uri="http://purl.org/dc/dcmitype/"/>
    <ds:schemaRef ds:uri="http://schemas.microsoft.com/office/infopath/2007/PartnerControls"/>
    <ds:schemaRef ds:uri="http://schemas.microsoft.com/office/2006/documentManagement/types"/>
    <ds:schemaRef ds:uri="http://purl.org/dc/elements/1.1/"/>
    <ds:schemaRef ds:uri="ec500478-62e0-46fc-87f1-cfa988e486b4"/>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510</TotalTime>
  <Words>1125</Words>
  <Application>Microsoft Office PowerPoint</Application>
  <PresentationFormat>Widescreen</PresentationFormat>
  <Paragraphs>81</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D:\User\Documents\GitHub\CMMITools\2021-04-12to04-16 (A5) C53517 SoftMARS\00_Data_Reference.xlsm!pptxCover!R4C2:R12C2</vt:lpstr>
      <vt:lpstr>D:\User\Documents\GitHub\CMMITools\2021-04-12to04-16 (A5) C53517 SoftMARS\00_Data_Reference.xlsm!pptxCover!R15C2:R17C2</vt:lpstr>
      <vt:lpstr>D:\User\Documents\GitHub\CMMITools\2021-04-12to04-16 (A5) C53517 SoftMARS\00_Data_Reference.xlsm!pptxCover!R23C2</vt:lpstr>
      <vt:lpstr>D:\User\Documents\GitHub\CMMITools\2021-04-12to04-16 (A5) C53517 SoftMARS\00_Data_Reference.xlsm!pptxLink1!R1C1:R7C2</vt:lpstr>
      <vt:lpstr>D:\User\Documents\GitHub\CMMITools\2021-04-12to04-16 (A5) C53517 SoftMARS\00_Data_Reference.xlsm!pptxLink1!R9C1:R17C2</vt:lpstr>
      <vt:lpstr>D:\User\Documents\GitHub\CMMITools\2021-04-12to04-16 (A5) C53517 SoftMARS\00_Data_Reference.xlsm!pptxLink1!R19C1:R30C2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60</cp:revision>
  <dcterms:created xsi:type="dcterms:W3CDTF">2018-03-14T12:19:45Z</dcterms:created>
  <dcterms:modified xsi:type="dcterms:W3CDTF">2021-06-07T03:57:10Z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