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10693400" cy="75565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8" y="8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8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51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678" y="2342518"/>
            <a:ext cx="90970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357" y="4231642"/>
            <a:ext cx="74916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119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1730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119" y="302262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119" y="1737997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8812" y="7027547"/>
            <a:ext cx="3424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1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57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oleObject" Target="file:///G:\2021-04-12to04-16%20(A5)%20C53517%20SoftMARS\00_Data_Reference.xlsm!pptxCertificate!R2C2:R3C9" TargetMode="External"/><Relationship Id="rId12" Type="http://schemas.openxmlformats.org/officeDocument/2006/relationships/image" Target="../media/image6.emf"/><Relationship Id="rId17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6" Type="http://schemas.openxmlformats.org/officeDocument/2006/relationships/oleObject" Target="file:///G:\2021-04-12to04-16%20(A5)%20C53517%20SoftMARS\00_Data_Reference.xlsm!pptxCertificate!R11C6:R11C8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emf"/><Relationship Id="rId11" Type="http://schemas.openxmlformats.org/officeDocument/2006/relationships/oleObject" Target="file:///G:\2021-04-12to04-16%20(A5)%20C53517%20SoftMARS\00_Data_Reference.xlsm!pptxCertificate!R7C2:R7C9" TargetMode="External"/><Relationship Id="rId5" Type="http://schemas.openxmlformats.org/officeDocument/2006/relationships/oleObject" Target="file:///G:\2021-04-12to04-16%20(A5)%20C53517%20SoftMARS\00_Data_Reference.xlsm!pptxCertificate!R9C7:R9C8" TargetMode="External"/><Relationship Id="rId15" Type="http://schemas.openxmlformats.org/officeDocument/2006/relationships/image" Target="../media/image8.emf"/><Relationship Id="rId10" Type="http://schemas.openxmlformats.org/officeDocument/2006/relationships/image" Target="../media/image5.emf"/><Relationship Id="rId19" Type="http://schemas.openxmlformats.org/officeDocument/2006/relationships/image" Target="../media/image11.jpeg"/><Relationship Id="rId4" Type="http://schemas.openxmlformats.org/officeDocument/2006/relationships/image" Target="../media/image2.jpg"/><Relationship Id="rId9" Type="http://schemas.openxmlformats.org/officeDocument/2006/relationships/oleObject" Target="file:///G:\2021-04-12to04-16%20(A5)%20C53517%20SoftMARS\00_Data_Reference.xlsm!pptxCertificate!R4C2:R5C9" TargetMode="External"/><Relationship Id="rId14" Type="http://schemas.openxmlformats.org/officeDocument/2006/relationships/oleObject" Target="file:///G:\2021-04-12to04-16%20(A5)%20C53517%20SoftMARS\00_Data_Reference.xlsm!pptxCertificate!R13C7:R15C9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0.png"/><Relationship Id="rId1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oleObject" Target="file:///G:\2021-04-12to04-16%20(A5)%20C53517%20SoftMARS\00_Data_Reference.xlsm!pptxCertificate!R7C2:R7C9" TargetMode="External"/><Relationship Id="rId12" Type="http://schemas.openxmlformats.org/officeDocument/2006/relationships/image" Target="../media/image9.emf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6" Type="http://schemas.openxmlformats.org/officeDocument/2006/relationships/oleObject" Target="file:///G:\2021-04-12to04-16%20(A5)%20C53517%20SoftMARS\00_Data_Reference.xlsm!pptxCertificate!R4C2:R4C9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emf"/><Relationship Id="rId11" Type="http://schemas.openxmlformats.org/officeDocument/2006/relationships/oleObject" Target="file:///G:\2021-04-12to04-16%20(A5)%20C53517%20SoftMARS\00_Data_Reference.xlsm!pptxCertificate!R11C6:R11C8" TargetMode="External"/><Relationship Id="rId5" Type="http://schemas.openxmlformats.org/officeDocument/2006/relationships/oleObject" Target="file:///G:\2021-04-12to04-16%20(A5)%20C53517%20SoftMARS\00_Data_Reference.xlsm!pptxCertificate!R9C7:R9C8" TargetMode="External"/><Relationship Id="rId15" Type="http://schemas.openxmlformats.org/officeDocument/2006/relationships/image" Target="../media/image12.emf"/><Relationship Id="rId10" Type="http://schemas.openxmlformats.org/officeDocument/2006/relationships/image" Target="../media/image8.emf"/><Relationship Id="rId19" Type="http://schemas.openxmlformats.org/officeDocument/2006/relationships/image" Target="../media/image11.jpeg"/><Relationship Id="rId4" Type="http://schemas.openxmlformats.org/officeDocument/2006/relationships/image" Target="../media/image2.jpg"/><Relationship Id="rId9" Type="http://schemas.openxmlformats.org/officeDocument/2006/relationships/oleObject" Target="file:///G:\2021-04-12to04-16%20(A5)%20C53517%20SoftMARS\00_Data_Reference.xlsm!pptxCertificate!R13C7:R15C9" TargetMode="External"/><Relationship Id="rId14" Type="http://schemas.openxmlformats.org/officeDocument/2006/relationships/oleObject" Target="file:///G:\2021-04-12to04-16%20(A5)%20C53517%20SoftMARS\00_Data_Reference.xlsm!pptxCertificate!R2C2:R2C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1168"/>
              </p:ext>
            </p:extLst>
          </p:nvPr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sp>
        <p:nvSpPr>
          <p:cNvPr id="3" name="object 3"/>
          <p:cNvSpPr txBox="1"/>
          <p:nvPr/>
        </p:nvSpPr>
        <p:spPr>
          <a:xfrm rot="5400000">
            <a:off x="7094353" y="4662458"/>
            <a:ext cx="153888" cy="5029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7972"/>
            <a:r>
              <a:rPr sz="1000" baseline="26455" dirty="0">
                <a:solidFill>
                  <a:srgbClr val="231F20"/>
                </a:solidFill>
                <a:cs typeface="Arial"/>
              </a:rPr>
              <a:t>SM</a:t>
            </a:r>
            <a:r>
              <a:rPr sz="1000" spc="-52" baseline="26455" dirty="0">
                <a:solidFill>
                  <a:srgbClr val="231F20"/>
                </a:solidFill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SCAMPI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a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vi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</a:t>
            </a:r>
            <a:r>
              <a:rPr lang="en-ZA" sz="1000" dirty="0">
                <a:solidFill>
                  <a:srgbClr val="231F20"/>
                </a:solidFill>
                <a:cs typeface="Microsoft PhagsPa"/>
              </a:rPr>
              <a:t> 	                 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注意事宜：本证书有效期三年，在证书到期前</a:t>
            </a:r>
            <a:r>
              <a:rPr lang="en-US" altLang="zh-CN" sz="700" dirty="0">
                <a:solidFill>
                  <a:srgbClr val="231F20"/>
                </a:solidFill>
                <a:cs typeface="Microsoft PhagsPa"/>
              </a:rPr>
              <a:t>6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个月应准备复审</a:t>
            </a:r>
            <a:endParaRPr lang="en-ZA" sz="700" spc="-7" dirty="0">
              <a:solidFill>
                <a:srgbClr val="231F20"/>
              </a:solidFill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59931"/>
              </p:ext>
            </p:extLst>
          </p:nvPr>
        </p:nvGraphicFramePr>
        <p:xfrm>
          <a:off x="1081292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V2.0 (CMMI-DEV) without SAM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68958"/>
              </p:ext>
            </p:extLst>
          </p:nvPr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99631"/>
              </p:ext>
            </p:extLst>
          </p:nvPr>
        </p:nvGraphicFramePr>
        <p:xfrm>
          <a:off x="4637647" y="4791993"/>
          <a:ext cx="25336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5" imgW="2546220" imgH="336665" progId="Excel.SheetMacroEnabled.12">
                  <p:link updateAutomatic="1"/>
                </p:oleObj>
              </mc:Choice>
              <mc:Fallback>
                <p:oleObj name="Macro-Enabled Worksheet" r:id="rId5" imgW="2546220" imgH="33666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37647" y="4791993"/>
                        <a:ext cx="25336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D05F25-B019-4315-AE22-D0939A9F1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280050"/>
              </p:ext>
            </p:extLst>
          </p:nvPr>
        </p:nvGraphicFramePr>
        <p:xfrm>
          <a:off x="1895475" y="2121503"/>
          <a:ext cx="6902450" cy="64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7" imgW="6902580" imgH="552381" progId="Excel.SheetMacroEnabled.12">
                  <p:link updateAutomatic="1"/>
                </p:oleObj>
              </mc:Choice>
              <mc:Fallback>
                <p:oleObj name="Macro-Enabled Worksheet" r:id="rId7" imgW="6902580" imgH="5523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5475" y="2121503"/>
                        <a:ext cx="6902450" cy="641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AD7DDDC-0AB7-4F41-8650-581DCBDF3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874428"/>
              </p:ext>
            </p:extLst>
          </p:nvPr>
        </p:nvGraphicFramePr>
        <p:xfrm>
          <a:off x="1815805" y="2907608"/>
          <a:ext cx="69024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9" imgW="6902580" imgH="641327" progId="Excel.SheetMacroEnabled.12">
                  <p:link updateAutomatic="1"/>
                </p:oleObj>
              </mc:Choice>
              <mc:Fallback>
                <p:oleObj name="Macro-Enabled Worksheet" r:id="rId9" imgW="6902580" imgH="6413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15805" y="2907608"/>
                        <a:ext cx="6902450" cy="81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918958"/>
              </p:ext>
            </p:extLst>
          </p:nvPr>
        </p:nvGraphicFramePr>
        <p:xfrm>
          <a:off x="1933572" y="3712467"/>
          <a:ext cx="6902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1" imgW="6902580" imgH="336665" progId="Excel.SheetMacroEnabled.12">
                  <p:link updateAutomatic="1"/>
                </p:oleObj>
              </mc:Choice>
              <mc:Fallback>
                <p:oleObj name="Macro-Enabled Worksheet" r:id="rId11" imgW="6902580" imgH="33666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33572" y="3712467"/>
                        <a:ext cx="69024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084916"/>
              </p:ext>
            </p:extLst>
          </p:nvPr>
        </p:nvGraphicFramePr>
        <p:xfrm>
          <a:off x="5267030" y="5899201"/>
          <a:ext cx="38163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4" imgW="3816428" imgH="908165" progId="Excel.SheetMacroEnabled.12">
                  <p:link updateAutomatic="1"/>
                </p:oleObj>
              </mc:Choice>
              <mc:Fallback>
                <p:oleObj name="Macro-Enabled Worksheet" r:id="rId14" imgW="3816428" imgH="90816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67030" y="5899201"/>
                        <a:ext cx="381635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641366"/>
              </p:ext>
            </p:extLst>
          </p:nvPr>
        </p:nvGraphicFramePr>
        <p:xfrm>
          <a:off x="3741232" y="4878677"/>
          <a:ext cx="31178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6" imgW="3117669" imgH="247719" progId="Excel.SheetMacroEnabled.12">
                  <p:link updateAutomatic="1"/>
                </p:oleObj>
              </mc:Choice>
              <mc:Fallback>
                <p:oleObj name="Macro-Enabled Worksheet" r:id="rId16" imgW="3117669" imgH="24771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41232" y="4878677"/>
                        <a:ext cx="31178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1B2049F-EB2D-4B63-B33C-D128C22C705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2427633" y="6363224"/>
            <a:ext cx="2208465" cy="584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sp>
        <p:nvSpPr>
          <p:cNvPr id="3" name="object 3"/>
          <p:cNvSpPr txBox="1"/>
          <p:nvPr/>
        </p:nvSpPr>
        <p:spPr>
          <a:xfrm rot="5400000">
            <a:off x="7094353" y="4662458"/>
            <a:ext cx="153888" cy="5029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7972"/>
            <a:r>
              <a:rPr sz="1000" baseline="26455" dirty="0">
                <a:solidFill>
                  <a:srgbClr val="231F20"/>
                </a:solidFill>
                <a:cs typeface="Arial"/>
              </a:rPr>
              <a:t>SM</a:t>
            </a:r>
            <a:r>
              <a:rPr sz="1000" spc="-52" baseline="26455" dirty="0">
                <a:solidFill>
                  <a:srgbClr val="231F20"/>
                </a:solidFill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SCAMPI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a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vi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</a:t>
            </a:r>
            <a:r>
              <a:rPr lang="en-ZA" sz="1000" dirty="0">
                <a:solidFill>
                  <a:srgbClr val="231F20"/>
                </a:solidFill>
                <a:cs typeface="Microsoft PhagsPa"/>
              </a:rPr>
              <a:t> 	                 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注意事宜：本证书有效期三年，在证书到期前</a:t>
            </a:r>
            <a:r>
              <a:rPr lang="en-US" altLang="zh-CN" sz="700" dirty="0">
                <a:solidFill>
                  <a:srgbClr val="231F20"/>
                </a:solidFill>
                <a:cs typeface="Microsoft PhagsPa"/>
              </a:rPr>
              <a:t>6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个月应准备复审</a:t>
            </a:r>
            <a:endParaRPr lang="en-ZA" sz="700" spc="-7" dirty="0">
              <a:solidFill>
                <a:srgbClr val="231F20"/>
              </a:solidFill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1081292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V2.0 (CMMI-DEV) without SAM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7647" y="4791993"/>
          <a:ext cx="25336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5" imgW="2546220" imgH="336665" progId="Excel.SheetMacroEnabled.12">
                  <p:link updateAutomatic="1"/>
                </p:oleObj>
              </mc:Choice>
              <mc:Fallback>
                <p:oleObj name="Macro-Enabled Worksheet" r:id="rId5" imgW="2546220" imgH="336665" progId="Excel.SheetMacroEnabled.12">
                  <p:link updateAutomatic="1"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CC8E1A4-DACD-46E5-B3A8-3D99FE60E3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37647" y="4791993"/>
                        <a:ext cx="25336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858282"/>
              </p:ext>
            </p:extLst>
          </p:nvPr>
        </p:nvGraphicFramePr>
        <p:xfrm>
          <a:off x="1943082" y="3561889"/>
          <a:ext cx="6902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7" imgW="6902580" imgH="336665" progId="Excel.SheetMacroEnabled.12">
                  <p:link updateAutomatic="1"/>
                </p:oleObj>
              </mc:Choice>
              <mc:Fallback>
                <p:oleObj name="Macro-Enabled Worksheet" r:id="rId7" imgW="6902580" imgH="336665" progId="Excel.SheetMacroEnabled.12">
                  <p:link updateAutomatic="1"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998D737-2470-466C-A00A-4F41B5A3B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3082" y="3561889"/>
                        <a:ext cx="69024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7030" y="5899201"/>
          <a:ext cx="38163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9" imgW="3816428" imgH="908165" progId="Excel.SheetMacroEnabled.12">
                  <p:link updateAutomatic="1"/>
                </p:oleObj>
              </mc:Choice>
              <mc:Fallback>
                <p:oleObj name="Macro-Enabled Worksheet" r:id="rId9" imgW="3816428" imgH="908165" progId="Excel.SheetMacroEnabled.12">
                  <p:link updateAutomatic="1"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8B2CB21-1644-4E2B-ADF6-6DE333311E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7030" y="5899201"/>
                        <a:ext cx="381635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561661"/>
              </p:ext>
            </p:extLst>
          </p:nvPr>
        </p:nvGraphicFramePr>
        <p:xfrm>
          <a:off x="3741232" y="4878677"/>
          <a:ext cx="3117850" cy="257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1" imgW="3117669" imgH="247719" progId="Excel.SheetMacroEnabled.12">
                  <p:link updateAutomatic="1"/>
                </p:oleObj>
              </mc:Choice>
              <mc:Fallback>
                <p:oleObj name="Macro-Enabled Worksheet" r:id="rId11" imgW="3117669" imgH="247719" progId="Excel.SheetMacroEnabled.12">
                  <p:link updateAutomatic="1"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2BCC8715-1259-49D1-9C80-B137EDDE0B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41232" y="4878677"/>
                        <a:ext cx="3117850" cy="257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A94E6B8-41B2-425D-B6C8-A4B5B1D35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592037"/>
              </p:ext>
            </p:extLst>
          </p:nvPr>
        </p:nvGraphicFramePr>
        <p:xfrm>
          <a:off x="1933572" y="2341502"/>
          <a:ext cx="69024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4" imgW="6902580" imgH="304661" progId="Excel.SheetMacroEnabled.12">
                  <p:link updateAutomatic="1"/>
                </p:oleObj>
              </mc:Choice>
              <mc:Fallback>
                <p:oleObj name="Macro-Enabled Worksheet" r:id="rId14" imgW="6902580" imgH="30466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3572" y="2341502"/>
                        <a:ext cx="69024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C138D35-4CC4-4B05-BA00-378FB0473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358878"/>
              </p:ext>
            </p:extLst>
          </p:nvPr>
        </p:nvGraphicFramePr>
        <p:xfrm>
          <a:off x="1895475" y="2929559"/>
          <a:ext cx="69024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6" imgW="6902580" imgH="311312" progId="Excel.SheetMacroEnabled.12">
                  <p:link updateAutomatic="1"/>
                </p:oleObj>
              </mc:Choice>
              <mc:Fallback>
                <p:oleObj name="Macro-Enabled Worksheet" r:id="rId16" imgW="6902580" imgH="3113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95475" y="2929559"/>
                        <a:ext cx="690245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653584-A295-45B5-B872-95129987FEBB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2427633" y="6363224"/>
            <a:ext cx="2208465" cy="5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7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44EAD7-175C-4A36-BA39-6576B06D2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3DDE5B-9594-4FF4-BA45-732F4D906A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FEE0E7-65B5-4841-9A79-244D5C37375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2e3a154-4955-46c3-9573-e9dec3e1f195"/>
    <ds:schemaRef ds:uri="http://schemas.microsoft.com/office/2006/documentManagement/types"/>
    <ds:schemaRef ds:uri="http://schemas.microsoft.com/office/infopath/2007/PartnerControls"/>
    <ds:schemaRef ds:uri="ec500478-62e0-46fc-87f1-cfa988e486b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158</Words>
  <Application>Microsoft Office PowerPoint</Application>
  <PresentationFormat>Custom</PresentationFormat>
  <Paragraphs>28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Links</vt:lpstr>
      </vt:variant>
      <vt:variant>
        <vt:i4>12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Calibri</vt:lpstr>
      <vt:lpstr>Office Theme</vt:lpstr>
      <vt:lpstr>file:///G:\2021-04-12to04-16 (A5) C53517 SoftMARS\00_Data_Reference.xlsm!pptxCertificate!R9C7:R9C8</vt:lpstr>
      <vt:lpstr>file:///G:\2021-04-12to04-16 (A5) C53517 SoftMARS\00_Data_Reference.xlsm!pptxCertificate!R2C2:R3C9</vt:lpstr>
      <vt:lpstr>file:///G:\2021-04-12to04-16 (A5) C53517 SoftMARS\00_Data_Reference.xlsm!pptxCertificate!R4C2:R5C9</vt:lpstr>
      <vt:lpstr>file:///G:\2021-04-12to04-16 (A5) C53517 SoftMARS\00_Data_Reference.xlsm!pptxCertificate!R7C2:R7C9</vt:lpstr>
      <vt:lpstr>file:///G:\2021-04-12to04-16 (A5) C53517 SoftMARS\00_Data_Reference.xlsm!pptxCertificate!R13C7:R15C9</vt:lpstr>
      <vt:lpstr>file:///G:\2021-04-12to04-16 (A5) C53517 SoftMARS\00_Data_Reference.xlsm!pptxCertificate!R11C6:R11C8</vt:lpstr>
      <vt:lpstr>file:///G:\2021-04-12to04-16 (A5) C53517 SoftMARS\00_Data_Reference.xlsm!pptxCertificate!R9C7:R9C8</vt:lpstr>
      <vt:lpstr>file:///G:\2021-04-12to04-16 (A5) C53517 SoftMARS\00_Data_Reference.xlsm!pptxCertificate!R7C2:R7C9</vt:lpstr>
      <vt:lpstr>file:///G:\2021-04-12to04-16 (A5) C53517 SoftMARS\00_Data_Reference.xlsm!pptxCertificate!R13C7:R15C9</vt:lpstr>
      <vt:lpstr>file:///G:\2021-04-12to04-16 (A5) C53517 SoftMARS\00_Data_Reference.xlsm!pptxCertificate!R11C6:R11C8</vt:lpstr>
      <vt:lpstr>file:///G:\2021-04-12to04-16 (A5) C53517 SoftMARS\00_Data_Reference.xlsm!pptxCertificate!R2C2:R2C9</vt:lpstr>
      <vt:lpstr>file:///G:\2021-04-12to04-16 (A5) C53517 SoftMARS\00_Data_Reference.xlsm!pptxCertificate!R4C2:R4C9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07 - Dummy - Certificate Chinese</dc:title>
  <dc:creator>Pieter</dc:creator>
  <cp:lastModifiedBy>Pieter van Zyl</cp:lastModifiedBy>
  <cp:revision>104</cp:revision>
  <cp:lastPrinted>2017-07-31T10:32:34Z</cp:lastPrinted>
  <dcterms:created xsi:type="dcterms:W3CDTF">2014-06-04T13:42:15Z</dcterms:created>
  <dcterms:modified xsi:type="dcterms:W3CDTF">2021-04-16T02:24:41Z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2014-06-04T00:00:00Z</vt:filetime>
  </property>
  <property fmtid="{D5CDD505-2E9C-101B-9397-08002B2CF9AE}" pid="3" name="LastSaved">
    <vt:filetime>2014-06-04T00:00:00Z</vt:filetime>
  </property>
  <property fmtid="{D5CDD505-2E9C-101B-9397-08002B2CF9AE}" pid="4" name="ContentTypeId">
    <vt:lpwstr>0x0101001F513751AC33344AB32CFD2920EFE649</vt:lpwstr>
  </property>
  <property fmtid="{D5CDD505-2E9C-101B-9397-08002B2CF9AE}" pid="5" name="_dlc_DocIdItemGuid">
    <vt:lpwstr>aeef7d35-09c2-4b14-80ba-1d671147de2c</vt:lpwstr>
  </property>
</Properties>
</file>