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5"/>
  </p:notesMasterIdLst>
  <p:handoutMasterIdLst>
    <p:handoutMasterId r:id="rId36"/>
  </p:handoutMasterIdLst>
  <p:sldIdLst>
    <p:sldId id="256" r:id="rId5"/>
    <p:sldId id="1546" r:id="rId6"/>
    <p:sldId id="1549" r:id="rId7"/>
    <p:sldId id="439" r:id="rId8"/>
    <p:sldId id="1476" r:id="rId9"/>
    <p:sldId id="1026" r:id="rId10"/>
    <p:sldId id="1543" r:id="rId11"/>
    <p:sldId id="926" r:id="rId12"/>
    <p:sldId id="1548" r:id="rId13"/>
    <p:sldId id="887" r:id="rId14"/>
    <p:sldId id="888" r:id="rId15"/>
    <p:sldId id="889" r:id="rId16"/>
    <p:sldId id="890" r:id="rId17"/>
    <p:sldId id="891" r:id="rId18"/>
    <p:sldId id="892" r:id="rId19"/>
    <p:sldId id="894" r:id="rId20"/>
    <p:sldId id="895" r:id="rId21"/>
    <p:sldId id="896" r:id="rId22"/>
    <p:sldId id="897" r:id="rId23"/>
    <p:sldId id="898" r:id="rId24"/>
    <p:sldId id="899" r:id="rId25"/>
    <p:sldId id="900" r:id="rId26"/>
    <p:sldId id="901" r:id="rId27"/>
    <p:sldId id="902" r:id="rId28"/>
    <p:sldId id="903" r:id="rId29"/>
    <p:sldId id="904" r:id="rId30"/>
    <p:sldId id="906" r:id="rId31"/>
    <p:sldId id="907" r:id="rId32"/>
    <p:sldId id="298" r:id="rId33"/>
    <p:sldId id="1512"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FBA82E-0AF8-4113-BD4E-4DAAF821A623}" v="2" dt="2022-12-12T09:20:59.7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0189" autoAdjust="0"/>
    <p:restoredTop sz="74379" autoAdjust="0"/>
  </p:normalViewPr>
  <p:slideViewPr>
    <p:cSldViewPr snapToGrid="0">
      <p:cViewPr>
        <p:scale>
          <a:sx n="60" d="100"/>
          <a:sy n="60" d="100"/>
        </p:scale>
        <p:origin x="408" y="558"/>
      </p:cViewPr>
      <p:guideLst>
        <p:guide orient="horz" pos="572"/>
        <p:guide pos="665"/>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12/12/2022</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12/12/2022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 in this section should come from the appraisal plan. The idea here is not to duplicate the contents of the plan, but to provide a summary for the Appraisal Sponsor, and the personnel from the OU who will see these findings.</a:t>
            </a:r>
          </a:p>
          <a:p>
            <a:endParaRPr lang="en-US" dirty="0"/>
          </a:p>
          <a:p>
            <a:r>
              <a:rPr lang="en-US" dirty="0"/>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2</a:t>
            </a:fld>
            <a:endParaRPr lang="en-US" dirty="0"/>
          </a:p>
        </p:txBody>
      </p:sp>
    </p:spTree>
    <p:extLst>
      <p:ext uri="{BB962C8B-B14F-4D97-AF65-F5344CB8AC3E}">
        <p14:creationId xmlns:p14="http://schemas.microsoft.com/office/powerpoint/2010/main" val="3320220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a:t>2</a:t>
            </a:r>
            <a:r>
              <a:rPr lang="en-ZA" altLang="zh-CN" baseline="0" dirty="0"/>
              <a:t>, non – your </a:t>
            </a:r>
            <a:r>
              <a:rPr lang="en-ZA" altLang="zh-CN" baseline="0"/>
              <a:t>name will </a:t>
            </a:r>
            <a:r>
              <a:rPr lang="en-ZA" altLang="zh-CN" baseline="0" dirty="0"/>
              <a:t>not appear in any </a:t>
            </a:r>
            <a:r>
              <a:rPr lang="en-ZA" altLang="zh-CN" baseline="0"/>
              <a:t>reports        </a:t>
            </a:r>
          </a:p>
          <a:p>
            <a:r>
              <a:rPr lang="en-ZA" altLang="zh-CN" baseline="0"/>
              <a:t>collaboratively </a:t>
            </a:r>
            <a:r>
              <a:rPr lang="en-ZA" altLang="zh-CN" baseline="0" dirty="0"/>
              <a:t>–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3863" y="292100"/>
            <a:ext cx="6362700" cy="3579813"/>
          </a:xfrm>
        </p:spPr>
      </p:sp>
      <p:sp>
        <p:nvSpPr>
          <p:cNvPr id="3" name="Notes Placeholder 2"/>
          <p:cNvSpPr>
            <a:spLocks noGrp="1"/>
          </p:cNvSpPr>
          <p:nvPr>
            <p:ph type="body" idx="1"/>
          </p:nvPr>
        </p:nvSpPr>
        <p:spPr>
          <a:xfrm>
            <a:off x="731194" y="4620205"/>
            <a:ext cx="5852814" cy="3780845"/>
          </a:xfrm>
          <a:prstGeom prst="rect">
            <a:avLst/>
          </a:prstGeom>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CE611DA0-981B-B047-981C-E490A72360DD}" type="slidenum">
              <a:rPr lang="en-US" altLang="en-US" sz="1200" b="0">
                <a:solidFill>
                  <a:schemeClr val="tx1"/>
                </a:solidFill>
              </a:rPr>
              <a:pPr/>
              <a:t>29</a:t>
            </a:fld>
            <a:endParaRPr lang="en-US" altLang="en-US" sz="1200" b="0">
              <a:solidFill>
                <a:schemeClr val="tx1"/>
              </a:solidFill>
            </a:endParaRPr>
          </a:p>
        </p:txBody>
      </p:sp>
      <p:sp>
        <p:nvSpPr>
          <p:cNvPr id="66562" name="Rectangle 2"/>
          <p:cNvSpPr>
            <a:spLocks noGrp="1" noRot="1" noChangeAspect="1" noChangeArrowheads="1" noTextEdit="1"/>
          </p:cNvSpPr>
          <p:nvPr>
            <p:ph type="sldImg"/>
          </p:nvPr>
        </p:nvSpPr>
        <p:spPr>
          <a:xfrm>
            <a:off x="1025525" y="231775"/>
            <a:ext cx="4959350" cy="2790825"/>
          </a:xfrm>
          <a:ln/>
        </p:spPr>
      </p:sp>
      <p:sp>
        <p:nvSpPr>
          <p:cNvPr id="66563" name="Rectangle 3"/>
          <p:cNvSpPr>
            <a:spLocks noGrp="1" noChangeArrowheads="1"/>
          </p:cNvSpPr>
          <p:nvPr>
            <p:ph type="body" idx="1"/>
          </p:nvPr>
        </p:nvSpPr>
        <p:spPr>
          <a:xfrm>
            <a:off x="546100" y="3098800"/>
            <a:ext cx="6075363" cy="5576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3559285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3FC13DA5-2DE0-6D49-B0F1-8E4B6A1CBA23}" type="slidenum">
              <a:rPr lang="en-US" smtClean="0"/>
              <a:t>30</a:t>
            </a:fld>
            <a:endParaRPr lang="en-US"/>
          </a:p>
        </p:txBody>
      </p:sp>
    </p:spTree>
    <p:extLst>
      <p:ext uri="{BB962C8B-B14F-4D97-AF65-F5344CB8AC3E}">
        <p14:creationId xmlns:p14="http://schemas.microsoft.com/office/powerpoint/2010/main" val="3896035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121920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1" name="Slide Number Placeholder 5">
            <a:extLst>
              <a:ext uri="{FF2B5EF4-FFF2-40B4-BE49-F238E27FC236}">
                <a16:creationId xmlns:a16="http://schemas.microsoft.com/office/drawing/2014/main" id="{4715B51E-F992-4C20-A31E-2C828A5DAA5F}"/>
              </a:ext>
            </a:extLst>
          </p:cNvPr>
          <p:cNvSpPr txBox="1">
            <a:spLocks/>
          </p:cNvSpPr>
          <p:nvPr userDrawn="1"/>
        </p:nvSpPr>
        <p:spPr>
          <a:xfrm>
            <a:off x="8229600" y="640397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2022. All Rights Reserved.​</a:t>
            </a:r>
            <a:r>
              <a:rPr lang="en-US" dirty="0"/>
              <a:t>  |  </a:t>
            </a:r>
            <a:fld id="{85F78CEA-3B00-9E49-94E0-DC9AF1E86765}" type="slidenum">
              <a:rPr lang="en-US" smtClean="0"/>
              <a:pPr/>
              <a:t>‹#›</a:t>
            </a:fld>
            <a:endParaRPr lang="en-US" dirty="0"/>
          </a:p>
        </p:txBody>
      </p:sp>
      <p:pic>
        <p:nvPicPr>
          <p:cNvPr id="12" name="Picture 11">
            <a:extLst>
              <a:ext uri="{FF2B5EF4-FFF2-40B4-BE49-F238E27FC236}">
                <a16:creationId xmlns:a16="http://schemas.microsoft.com/office/drawing/2014/main" id="{627B859E-7AE1-42C5-91B0-C99C8B2E8022}"/>
              </a:ext>
            </a:extLst>
          </p:cNvPr>
          <p:cNvPicPr>
            <a:picLocks noChangeAspect="1"/>
          </p:cNvPicPr>
          <p:nvPr userDrawn="1"/>
        </p:nvPicPr>
        <p:blipFill rotWithShape="1">
          <a:blip r:embed="rId16">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pic>
        <p:nvPicPr>
          <p:cNvPr id="13" name="Picture 2">
            <a:extLst>
              <a:ext uri="{FF2B5EF4-FFF2-40B4-BE49-F238E27FC236}">
                <a16:creationId xmlns:a16="http://schemas.microsoft.com/office/drawing/2014/main" id="{4039BE4B-7FAE-4D96-AE72-33674D67ECB2}"/>
              </a:ext>
            </a:extLst>
          </p:cNvPr>
          <p:cNvPicPr>
            <a:picLocks noChangeAspect="1" noChangeArrowheads="1"/>
          </p:cNvPicPr>
          <p:nvPr userDrawn="1"/>
        </p:nvPicPr>
        <p:blipFill>
          <a:blip r:embed="rId17" cstate="print">
            <a:extLst>
              <a:ext uri="{BEBA8EAE-BF5A-486C-A8C5-ECC9F3942E4B}">
                <a14:imgProps xmlns:a14="http://schemas.microsoft.com/office/drawing/2010/main">
                  <a14:imgLayer r:embed="rId18">
                    <a14:imgEffect>
                      <a14:backgroundRemoval t="8280" b="89809" l="7505" r="89452">
                        <a14:foregroundMark x1="11765" y1="60510" x2="22110" y2="29936"/>
                        <a14:foregroundMark x1="15416" y1="18471" x2="13793" y2="61783"/>
                        <a14:foregroundMark x1="8722" y1="29936" x2="9331" y2="54140"/>
                        <a14:foregroundMark x1="7911" y1="33121" x2="9331" y2="56051"/>
                        <a14:foregroundMark x1="7505" y1="43949" x2="10345" y2="57962"/>
                        <a14:foregroundMark x1="7911" y1="51592" x2="7911" y2="51592"/>
                        <a14:foregroundMark x1="8316" y1="53503" x2="8316" y2="54140"/>
                        <a14:foregroundMark x1="9128" y1="57325" x2="9128" y2="57325"/>
                        <a14:foregroundMark x1="22718" y1="25478" x2="22718" y2="25478"/>
                        <a14:foregroundMark x1="7302" y1="76433" x2="9533" y2="75796"/>
                        <a14:foregroundMark x1="35953" y1="33121" x2="37728" y2="29936"/>
                        <a14:foregroundMark x1="47606" y1="56051" x2="47059" y2="61783"/>
                        <a14:foregroundMark x1="47667" y1="55414" x2="47606" y2="56051"/>
                        <a14:foregroundMark x1="47728" y1="54777" x2="47667" y2="55414"/>
                        <a14:foregroundMark x1="48276" y1="49045" x2="47728" y2="54777"/>
                        <a14:foregroundMark x1="56998" y1="61783" x2="67140" y2="61783"/>
                        <a14:foregroundMark x1="75254" y1="36943" x2="75254" y2="59236"/>
                        <a14:foregroundMark x1="74848" y1="25478" x2="74848" y2="25478"/>
                        <a14:foregroundMark x1="82556" y1="41401" x2="87424" y2="61783"/>
                        <a14:foregroundMark x1="58824" y1="59873" x2="58824" y2="59873"/>
                        <a14:foregroundMark x1="59026" y1="60510" x2="59026" y2="60510"/>
                        <a14:foregroundMark x1="58824" y1="61783" x2="58824" y2="61783"/>
                        <a14:foregroundMark x1="59229" y1="60510" x2="59229" y2="60510"/>
                        <a14:foregroundMark x1="59229" y1="60510" x2="59229" y2="60510"/>
                        <a14:foregroundMark x1="8316" y1="29936" x2="22515" y2="59873"/>
                        <a14:foregroundMark x1="22515" y1="59873" x2="8316" y2="29299"/>
                        <a14:foregroundMark x1="8316" y1="73885" x2="9128" y2="72611"/>
                        <a14:foregroundMark x1="30020" y1="47771" x2="30020" y2="47771"/>
                        <a14:foregroundMark x1="34280" y1="38854" x2="34280" y2="38854"/>
                        <a14:foregroundMark x1="34686" y1="44586" x2="34686" y2="44586"/>
                        <a14:foregroundMark x1="34888" y1="44586" x2="34888" y2="44586"/>
                        <a14:foregroundMark x1="34888" y1="45860" x2="34888" y2="45860"/>
                        <a14:foregroundMark x1="34888" y1="42038" x2="34888" y2="42038"/>
                        <a14:foregroundMark x1="34888" y1="32484" x2="34888" y2="32484"/>
                        <a14:foregroundMark x1="34888" y1="34395" x2="34888" y2="34395"/>
                        <a14:foregroundMark x1="34888" y1="33758" x2="34686" y2="46497"/>
                        <a14:foregroundMark x1="34686" y1="33121" x2="34888" y2="36306"/>
                        <a14:foregroundMark x1="34888" y1="45860" x2="34888" y2="47134"/>
                        <a14:foregroundMark x1="34888" y1="47771" x2="35091" y2="48408"/>
                        <a14:backgroundMark x1="47262" y1="54777" x2="47262" y2="54777"/>
                        <a14:backgroundMark x1="47870" y1="54777" x2="47870" y2="54777"/>
                        <a14:backgroundMark x1="47667" y1="55414" x2="47667" y2="55414"/>
                        <a14:backgroundMark x1="47465" y1="56051" x2="47465" y2="56051"/>
                        <a14:backgroundMark x1="59838" y1="61783" x2="59838" y2="61783"/>
                        <a14:backgroundMark x1="59635" y1="60510" x2="59635" y2="60510"/>
                        <a14:backgroundMark x1="59635" y1="61783" x2="59635" y2="61783"/>
                        <a14:backgroundMark x1="65517" y1="55414" x2="65517" y2="55414"/>
                        <a14:backgroundMark x1="65517" y1="61146" x2="65517" y2="61146"/>
                        <a14:backgroundMark x1="65517" y1="61783" x2="65517" y2="61783"/>
                        <a14:backgroundMark x1="65517" y1="61146" x2="65517" y2="61146"/>
                        <a14:backgroundMark x1="65517" y1="61783" x2="65517" y2="61783"/>
                        <a14:backgroundMark x1="65314" y1="61146" x2="65314" y2="61146"/>
                        <a14:backgroundMark x1="59432" y1="61146" x2="59432" y2="61146"/>
                        <a14:backgroundMark x1="8722" y1="71975" x2="8722" y2="71975"/>
                        <a14:backgroundMark x1="9331" y1="71975" x2="9331" y2="71975"/>
                        <a14:backgroundMark x1="9128" y1="71975" x2="9128" y2="71975"/>
                        <a14:backgroundMark x1="8114" y1="72611" x2="8114" y2="72611"/>
                        <a14:backgroundMark x1="35091" y1="48409" x2="35091" y2="50318"/>
                      </a14:backgroundRemoval>
                    </a14:imgEffect>
                  </a14:imgLayer>
                </a14:imgProps>
              </a:ext>
              <a:ext uri="{28A0092B-C50C-407E-A947-70E740481C1C}">
                <a14:useLocalDpi xmlns:a14="http://schemas.microsoft.com/office/drawing/2010/main" val="0"/>
              </a:ext>
            </a:extLst>
          </a:blip>
          <a:srcRect/>
          <a:stretch>
            <a:fillRect/>
          </a:stretch>
        </p:blipFill>
        <p:spPr bwMode="auto">
          <a:xfrm>
            <a:off x="9443258" y="21957"/>
            <a:ext cx="2748742" cy="90804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4" name="TextBox 13">
            <a:extLst>
              <a:ext uri="{FF2B5EF4-FFF2-40B4-BE49-F238E27FC236}">
                <a16:creationId xmlns:a16="http://schemas.microsoft.com/office/drawing/2014/main" id="{87164027-697A-4253-8B65-BBBC5DAB0269}"/>
              </a:ext>
            </a:extLst>
          </p:cNvPr>
          <p:cNvSpPr txBox="1"/>
          <p:nvPr userDrawn="1"/>
        </p:nvSpPr>
        <p:spPr>
          <a:xfrm>
            <a:off x="10316993" y="614825"/>
            <a:ext cx="1610551" cy="261610"/>
          </a:xfrm>
          <a:prstGeom prst="rect">
            <a:avLst/>
          </a:prstGeom>
          <a:noFill/>
        </p:spPr>
        <p:txBody>
          <a:bodyPr wrap="square" rtlCol="0">
            <a:spAutoFit/>
          </a:bodyPr>
          <a:lstStyle/>
          <a:p>
            <a:r>
              <a:rPr lang="en-ZA" sz="1100" dirty="0">
                <a:solidFill>
                  <a:schemeClr val="bg1"/>
                </a:solidFill>
              </a:rPr>
              <a:t>Create | Evolve | Perfect</a:t>
            </a:r>
          </a:p>
        </p:txBody>
      </p:sp>
      <p:sp>
        <p:nvSpPr>
          <p:cNvPr id="15" name="TextBox 14">
            <a:extLst>
              <a:ext uri="{FF2B5EF4-FFF2-40B4-BE49-F238E27FC236}">
                <a16:creationId xmlns:a16="http://schemas.microsoft.com/office/drawing/2014/main" id="{1B270D06-440C-4CC1-B029-90833AC8221F}"/>
              </a:ext>
            </a:extLst>
          </p:cNvPr>
          <p:cNvSpPr txBox="1"/>
          <p:nvPr userDrawn="1"/>
        </p:nvSpPr>
        <p:spPr>
          <a:xfrm>
            <a:off x="11832867" y="533486"/>
            <a:ext cx="333925" cy="169277"/>
          </a:xfrm>
          <a:prstGeom prst="rect">
            <a:avLst/>
          </a:prstGeom>
          <a:noFill/>
        </p:spPr>
        <p:txBody>
          <a:bodyPr wrap="square" rtlCol="0">
            <a:spAutoFit/>
          </a:bodyPr>
          <a:lstStyle/>
          <a:p>
            <a:r>
              <a:rPr lang="en-ZA" sz="500" b="1" dirty="0">
                <a:solidFill>
                  <a:schemeClr val="bg1"/>
                </a:solidFill>
              </a:rPr>
              <a:t>TM</a:t>
            </a:r>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5.emf"/><Relationship Id="rId2" Type="http://schemas.openxmlformats.org/officeDocument/2006/relationships/oleObject" Target="file:///X:\2021-04-12to04-16%20(A5)%20C53517%20SoftMARS\00_Data_Reference.xlsm!pptxCover!R4C2:R12C2" TargetMode="External"/><Relationship Id="rId1" Type="http://schemas.openxmlformats.org/officeDocument/2006/relationships/slideLayout" Target="../slideLayouts/slideLayout1.xml"/><Relationship Id="rId6" Type="http://schemas.openxmlformats.org/officeDocument/2006/relationships/oleObject" Target="file:///X:\2021-04-12to04-16%20(A5)%20C53517%20SoftMARS\00_Data_Reference.xlsm!pptxCover!R21C2" TargetMode="External"/><Relationship Id="rId5" Type="http://schemas.openxmlformats.org/officeDocument/2006/relationships/image" Target="../media/image4.emf"/><Relationship Id="rId4" Type="http://schemas.openxmlformats.org/officeDocument/2006/relationships/oleObject" Target="file:///X:\2021-04-12to04-16%20(A5)%20C53517%20SoftMARS\00_Data_Reference.xlsm!pptxCover!R15C2:R17C2"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5.sv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1.jpeg"/><Relationship Id="rId26" Type="http://schemas.openxmlformats.org/officeDocument/2006/relationships/image" Target="../media/image29.png"/><Relationship Id="rId3" Type="http://schemas.openxmlformats.org/officeDocument/2006/relationships/image" Target="../media/image6.png"/><Relationship Id="rId21" Type="http://schemas.openxmlformats.org/officeDocument/2006/relationships/image" Target="../media/image24.gif"/><Relationship Id="rId7" Type="http://schemas.openxmlformats.org/officeDocument/2006/relationships/image" Target="../media/image10.jpeg"/><Relationship Id="rId12" Type="http://schemas.openxmlformats.org/officeDocument/2006/relationships/image" Target="../media/image15.png"/><Relationship Id="rId17" Type="http://schemas.openxmlformats.org/officeDocument/2006/relationships/image" Target="../media/image20.gif"/><Relationship Id="rId25" Type="http://schemas.openxmlformats.org/officeDocument/2006/relationships/image" Target="../media/image28.png"/><Relationship Id="rId2" Type="http://schemas.openxmlformats.org/officeDocument/2006/relationships/notesSlide" Target="../notesSlides/notesSlide2.xml"/><Relationship Id="rId16" Type="http://schemas.openxmlformats.org/officeDocument/2006/relationships/image" Target="../media/image19.png"/><Relationship Id="rId20" Type="http://schemas.openxmlformats.org/officeDocument/2006/relationships/image" Target="../media/image23.png"/><Relationship Id="rId29"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9.jpeg"/><Relationship Id="rId11" Type="http://schemas.openxmlformats.org/officeDocument/2006/relationships/image" Target="../media/image14.jpg"/><Relationship Id="rId24" Type="http://schemas.openxmlformats.org/officeDocument/2006/relationships/image" Target="../media/image27.pn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6.png"/><Relationship Id="rId28" Type="http://schemas.openxmlformats.org/officeDocument/2006/relationships/image" Target="../media/image31.png"/><Relationship Id="rId10" Type="http://schemas.openxmlformats.org/officeDocument/2006/relationships/image" Target="../media/image13.jpg"/><Relationship Id="rId19" Type="http://schemas.openxmlformats.org/officeDocument/2006/relationships/image" Target="../media/image22.png"/><Relationship Id="rId4" Type="http://schemas.openxmlformats.org/officeDocument/2006/relationships/image" Target="../media/image7.jpeg"/><Relationship Id="rId9" Type="http://schemas.openxmlformats.org/officeDocument/2006/relationships/image" Target="../media/image12.svg"/><Relationship Id="rId14" Type="http://schemas.openxmlformats.org/officeDocument/2006/relationships/image" Target="../media/image17.png"/><Relationship Id="rId22" Type="http://schemas.openxmlformats.org/officeDocument/2006/relationships/image" Target="../media/image25.png"/><Relationship Id="rId27" Type="http://schemas.openxmlformats.org/officeDocument/2006/relationships/image" Target="../media/image30.png"/><Relationship Id="rId30" Type="http://schemas.openxmlformats.org/officeDocument/2006/relationships/image" Target="../media/image33.png"/></Relationships>
</file>

<file path=ppt/slides/_rels/slide30.xml.rels><?xml version="1.0" encoding="UTF-8" standalone="yes"?>
<Relationships xmlns="http://schemas.openxmlformats.org/package/2006/relationships"><Relationship Id="rId3" Type="http://schemas.openxmlformats.org/officeDocument/2006/relationships/hyperlink" Target="http://www.demix.org/tool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a:t>Preliminary Findings</a:t>
            </a:r>
            <a:endParaRPr lang="en-US" sz="4800" dirty="0"/>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1629317278"/>
              </p:ext>
            </p:extLst>
          </p:nvPr>
        </p:nvGraphicFramePr>
        <p:xfrm>
          <a:off x="3375025" y="2052638"/>
          <a:ext cx="5441950" cy="2886075"/>
        </p:xfrm>
        <a:graphic>
          <a:graphicData uri="http://schemas.openxmlformats.org/presentationml/2006/ole">
            <mc:AlternateContent xmlns:mc="http://schemas.openxmlformats.org/markup-compatibility/2006">
              <mc:Choice xmlns:v="urn:schemas-microsoft-com:vml" Requires="v">
                <p:oleObj name="Macro-Enabled Worksheet" r:id="rId2" imgW="5196769" imgH="2918310" progId="Excel.SheetMacroEnabled.12">
                  <p:link updateAutomatic="1"/>
                </p:oleObj>
              </mc:Choice>
              <mc:Fallback>
                <p:oleObj name="Macro-Enabled Worksheet" r:id="rId2" imgW="5196769" imgH="2918310" progId="Excel.SheetMacroEnabled.12">
                  <p:link updateAutomatic="1"/>
                  <p:pic>
                    <p:nvPicPr>
                      <p:cNvPr id="9" name="Object 8">
                        <a:extLst>
                          <a:ext uri="{FF2B5EF4-FFF2-40B4-BE49-F238E27FC236}">
                            <a16:creationId xmlns:a16="http://schemas.microsoft.com/office/drawing/2014/main" id="{336609E4-9291-48F4-B53A-32D535DF0715}"/>
                          </a:ext>
                        </a:extLst>
                      </p:cNvPr>
                      <p:cNvPicPr/>
                      <p:nvPr/>
                    </p:nvPicPr>
                    <p:blipFill>
                      <a:blip r:embed="rId3"/>
                      <a:stretch>
                        <a:fillRect/>
                      </a:stretch>
                    </p:blipFill>
                    <p:spPr>
                      <a:xfrm>
                        <a:off x="3375025" y="2052638"/>
                        <a:ext cx="5441950" cy="2886075"/>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934613488"/>
              </p:ext>
            </p:extLst>
          </p:nvPr>
        </p:nvGraphicFramePr>
        <p:xfrm>
          <a:off x="3375025" y="5383213"/>
          <a:ext cx="5441950" cy="661987"/>
        </p:xfrm>
        <a:graphic>
          <a:graphicData uri="http://schemas.openxmlformats.org/presentationml/2006/ole">
            <mc:AlternateContent xmlns:mc="http://schemas.openxmlformats.org/markup-compatibility/2006">
              <mc:Choice xmlns:v="urn:schemas-microsoft-com:vml" Requires="v">
                <p:oleObj name="Macro-Enabled Worksheet" r:id="rId4" imgW="5196769" imgH="670734" progId="Excel.SheetMacroEnabled.12">
                  <p:link updateAutomatic="1"/>
                </p:oleObj>
              </mc:Choice>
              <mc:Fallback>
                <p:oleObj name="Macro-Enabled Worksheet" r:id="rId4" imgW="5196769" imgH="670734" progId="Excel.SheetMacroEnabled.12">
                  <p:link updateAutomatic="1"/>
                  <p:pic>
                    <p:nvPicPr>
                      <p:cNvPr id="11" name="Object 10">
                        <a:extLst>
                          <a:ext uri="{FF2B5EF4-FFF2-40B4-BE49-F238E27FC236}">
                            <a16:creationId xmlns:a16="http://schemas.microsoft.com/office/drawing/2014/main" id="{6376B0D6-A6B1-4DF8-BDB4-D2848D89586A}"/>
                          </a:ext>
                        </a:extLst>
                      </p:cNvPr>
                      <p:cNvPicPr/>
                      <p:nvPr/>
                    </p:nvPicPr>
                    <p:blipFill>
                      <a:blip r:embed="rId5"/>
                      <a:stretch>
                        <a:fillRect/>
                      </a:stretch>
                    </p:blipFill>
                    <p:spPr>
                      <a:xfrm>
                        <a:off x="3375025" y="5383213"/>
                        <a:ext cx="5441950" cy="661987"/>
                      </a:xfrm>
                      <a:prstGeom prst="rect">
                        <a:avLst/>
                      </a:prstGeom>
                    </p:spPr>
                  </p:pic>
                </p:oleObj>
              </mc:Fallback>
            </mc:AlternateContent>
          </a:graphicData>
        </a:graphic>
      </p:graphicFrame>
      <p:graphicFrame>
        <p:nvGraphicFramePr>
          <p:cNvPr id="2" name="Object 1">
            <a:extLst>
              <a:ext uri="{FF2B5EF4-FFF2-40B4-BE49-F238E27FC236}">
                <a16:creationId xmlns:a16="http://schemas.microsoft.com/office/drawing/2014/main" id="{7D6EF492-3AD5-420C-95A3-EF7381239FB7}"/>
              </a:ext>
            </a:extLst>
          </p:cNvPr>
          <p:cNvGraphicFramePr>
            <a:graphicFrameLocks noChangeAspect="1"/>
          </p:cNvGraphicFramePr>
          <p:nvPr>
            <p:extLst>
              <p:ext uri="{D42A27DB-BD31-4B8C-83A1-F6EECF244321}">
                <p14:modId xmlns:p14="http://schemas.microsoft.com/office/powerpoint/2010/main" val="2560191948"/>
              </p:ext>
            </p:extLst>
          </p:nvPr>
        </p:nvGraphicFramePr>
        <p:xfrm>
          <a:off x="3497262" y="5108576"/>
          <a:ext cx="5197475" cy="274637"/>
        </p:xfrm>
        <a:graphic>
          <a:graphicData uri="http://schemas.openxmlformats.org/presentationml/2006/ole">
            <mc:AlternateContent xmlns:mc="http://schemas.openxmlformats.org/markup-compatibility/2006">
              <mc:Choice xmlns:v="urn:schemas-microsoft-com:vml" Requires="v">
                <p:oleObj name="Macro-Enabled Worksheet" r:id="rId6" imgW="5196769" imgH="274178" progId="Excel.SheetMacroEnabled.12">
                  <p:link updateAutomatic="1"/>
                </p:oleObj>
              </mc:Choice>
              <mc:Fallback>
                <p:oleObj name="Macro-Enabled Worksheet" r:id="rId6" imgW="5196769" imgH="274178" progId="Excel.SheetMacroEnabled.12">
                  <p:link updateAutomatic="1"/>
                  <p:pic>
                    <p:nvPicPr>
                      <p:cNvPr id="2" name="Object 1">
                        <a:extLst>
                          <a:ext uri="{FF2B5EF4-FFF2-40B4-BE49-F238E27FC236}">
                            <a16:creationId xmlns:a16="http://schemas.microsoft.com/office/drawing/2014/main" id="{7D6EF492-3AD5-420C-95A3-EF7381239FB7}"/>
                          </a:ext>
                        </a:extLst>
                      </p:cNvPr>
                      <p:cNvPicPr/>
                      <p:nvPr/>
                    </p:nvPicPr>
                    <p:blipFill>
                      <a:blip r:embed="rId7"/>
                      <a:stretch>
                        <a:fillRect/>
                      </a:stretch>
                    </p:blipFill>
                    <p:spPr>
                      <a:xfrm>
                        <a:off x="3497262" y="5108576"/>
                        <a:ext cx="5197475" cy="274637"/>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FB12-F514-854C-B510-58EFF32120DB}"/>
              </a:ext>
            </a:extLst>
          </p:cNvPr>
          <p:cNvSpPr>
            <a:spLocks noGrp="1"/>
          </p:cNvSpPr>
          <p:nvPr>
            <p:ph type="title"/>
          </p:nvPr>
        </p:nvSpPr>
        <p:spPr/>
        <p:txBody>
          <a:bodyPr>
            <a:normAutofit/>
          </a:bodyPr>
          <a:lstStyle/>
          <a:p>
            <a:r>
              <a:rPr lang="en-US" dirty="0"/>
              <a:t>Causal Analysis and Resolution (CAR) </a:t>
            </a:r>
            <a:r>
              <a:rPr lang="zh-CN" altLang="en-US" dirty="0">
                <a:solidFill>
                  <a:schemeClr val="accent1">
                    <a:lumMod val="75000"/>
                  </a:schemeClr>
                </a:solidFill>
              </a:rPr>
              <a:t>原因分析与解决</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FD22BCE7-6CE6-6F44-A06D-0ED3A68264D7}"/>
              </a:ext>
            </a:extLst>
          </p:cNvPr>
          <p:cNvSpPr>
            <a:spLocks noGrp="1"/>
          </p:cNvSpPr>
          <p:nvPr>
            <p:ph idx="4294967295"/>
          </p:nvPr>
        </p:nvSpPr>
        <p:spPr>
          <a:xfrm>
            <a:off x="466344" y="1357111"/>
            <a:ext cx="11265408" cy="1572768"/>
          </a:xfrm>
        </p:spPr>
        <p:txBody>
          <a:bodyPr>
            <a:normAutofit/>
          </a:bodyPr>
          <a:lstStyle/>
          <a:p>
            <a:pPr marL="0" indent="0">
              <a:buNone/>
            </a:pPr>
            <a:r>
              <a:rPr lang="en-US" sz="1800" b="1" dirty="0"/>
              <a:t>	</a:t>
            </a:r>
            <a:r>
              <a:rPr lang="en-US" sz="1600" b="1" dirty="0"/>
              <a:t>Intent: </a:t>
            </a:r>
            <a:r>
              <a:rPr lang="en-US" sz="1600" dirty="0"/>
              <a:t>Identify causes of selected outcomes and take action to either prevent recurrence of undesirable 		outcomes or ensure recurrence of positive outcomes.</a:t>
            </a:r>
            <a:br>
              <a:rPr lang="en-US" sz="1600" dirty="0"/>
            </a:br>
            <a:r>
              <a:rPr lang="en-US" sz="1600" dirty="0"/>
              <a:t>	</a:t>
            </a:r>
            <a:r>
              <a:rPr lang="zh-CN" altLang="en-US" sz="1600" dirty="0">
                <a:solidFill>
                  <a:srgbClr val="1F497D"/>
                </a:solidFill>
              </a:rPr>
              <a:t>识别选定结果的原因并采取行动，防止不想要的结果再次发生或确保再次出现正面结果。</a:t>
            </a:r>
            <a:endParaRPr lang="en-US" sz="1600" dirty="0">
              <a:solidFill>
                <a:srgbClr val="1F497D"/>
              </a:solidFill>
            </a:endParaRPr>
          </a:p>
          <a:p>
            <a:pPr marL="0" indent="0">
              <a:buNone/>
            </a:pPr>
            <a:r>
              <a:rPr lang="en-US" sz="1600" b="1" dirty="0"/>
              <a:t>	Value:</a:t>
            </a:r>
            <a:r>
              <a:rPr lang="en-US" sz="1600" dirty="0"/>
              <a:t> Addressing root cause issues eliminates rework and directly improves quality and productivity.</a:t>
            </a:r>
            <a:br>
              <a:rPr lang="en-US" sz="1600" dirty="0"/>
            </a:br>
            <a:r>
              <a:rPr lang="en-US" sz="1600" dirty="0"/>
              <a:t>	</a:t>
            </a:r>
            <a:r>
              <a:rPr lang="zh-CN" altLang="en-US" sz="1600" dirty="0">
                <a:solidFill>
                  <a:srgbClr val="1F497D"/>
                </a:solidFill>
              </a:rPr>
              <a:t>解决根本原因问题可以消除返工并直接提高质量和生产率。</a:t>
            </a:r>
            <a:endParaRPr lang="en-US" sz="1600" dirty="0">
              <a:solidFill>
                <a:srgbClr val="1F497D"/>
              </a:solidFill>
            </a:endParaRPr>
          </a:p>
        </p:txBody>
      </p:sp>
      <p:sp>
        <p:nvSpPr>
          <p:cNvPr id="4" name="Content Placeholder 3">
            <a:extLst>
              <a:ext uri="{FF2B5EF4-FFF2-40B4-BE49-F238E27FC236}">
                <a16:creationId xmlns:a16="http://schemas.microsoft.com/office/drawing/2014/main" id="{17174A4B-0169-F64D-A513-9179A27A7170}"/>
              </a:ext>
            </a:extLst>
          </p:cNvPr>
          <p:cNvSpPr>
            <a:spLocks noGrp="1"/>
          </p:cNvSpPr>
          <p:nvPr>
            <p:ph idx="13"/>
          </p:nvPr>
        </p:nvSpPr>
        <p:spPr>
          <a:xfrm>
            <a:off x="466344" y="3051602"/>
            <a:ext cx="11265408" cy="3097485"/>
          </a:xfrm>
        </p:spPr>
        <p:txBody>
          <a:bodyPr>
            <a:no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pic>
        <p:nvPicPr>
          <p:cNvPr id="5" name="Picture 4">
            <a:extLst>
              <a:ext uri="{FF2B5EF4-FFF2-40B4-BE49-F238E27FC236}">
                <a16:creationId xmlns:a16="http://schemas.microsoft.com/office/drawing/2014/main" id="{5D5C89D8-0B55-544B-AD0F-183601DA7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49" y="331667"/>
            <a:ext cx="828675" cy="1009650"/>
          </a:xfrm>
          <a:prstGeom prst="rect">
            <a:avLst/>
          </a:prstGeom>
        </p:spPr>
      </p:pic>
    </p:spTree>
    <p:extLst>
      <p:ext uri="{BB962C8B-B14F-4D97-AF65-F5344CB8AC3E}">
        <p14:creationId xmlns:p14="http://schemas.microsoft.com/office/powerpoint/2010/main" val="268292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C94052-D3D2-1D46-9E1A-87C7462F1125}"/>
              </a:ext>
            </a:extLst>
          </p:cNvPr>
          <p:cNvSpPr>
            <a:spLocks noGrp="1"/>
          </p:cNvSpPr>
          <p:nvPr>
            <p:ph type="title"/>
          </p:nvPr>
        </p:nvSpPr>
        <p:spPr/>
        <p:txBody>
          <a:bodyPr>
            <a:normAutofit/>
          </a:bodyPr>
          <a:lstStyle/>
          <a:p>
            <a:r>
              <a:rPr lang="en-US" dirty="0"/>
              <a:t>Configuration Management (CM) </a:t>
            </a:r>
            <a:r>
              <a:rPr lang="ja-JP" altLang="en-US" dirty="0">
                <a:solidFill>
                  <a:schemeClr val="accent1">
                    <a:lumMod val="75000"/>
                  </a:schemeClr>
                </a:solidFill>
              </a:rPr>
              <a:t>配置管理</a:t>
            </a:r>
            <a:endParaRPr lang="en-US" dirty="0">
              <a:solidFill>
                <a:schemeClr val="accent1">
                  <a:lumMod val="75000"/>
                </a:schemeClr>
              </a:solidFill>
            </a:endParaRPr>
          </a:p>
        </p:txBody>
      </p:sp>
      <p:sp>
        <p:nvSpPr>
          <p:cNvPr id="5" name="Content Placeholder 4">
            <a:extLst>
              <a:ext uri="{FF2B5EF4-FFF2-40B4-BE49-F238E27FC236}">
                <a16:creationId xmlns:a16="http://schemas.microsoft.com/office/drawing/2014/main" id="{F7851FC6-ACD6-F341-AD7C-83127EFB5A77}"/>
              </a:ext>
            </a:extLst>
          </p:cNvPr>
          <p:cNvSpPr>
            <a:spLocks noGrp="1"/>
          </p:cNvSpPr>
          <p:nvPr>
            <p:ph idx="4294967295"/>
          </p:nvPr>
        </p:nvSpPr>
        <p:spPr>
          <a:xfrm>
            <a:off x="463296" y="1338834"/>
            <a:ext cx="11265408" cy="1388315"/>
          </a:xfrm>
        </p:spPr>
        <p:txBody>
          <a:bodyPr>
            <a:normAutofit/>
          </a:bodyPr>
          <a:lstStyle/>
          <a:p>
            <a:pPr marL="0" indent="0">
              <a:buNone/>
            </a:pPr>
            <a:r>
              <a:rPr lang="en-US" sz="1800" b="1" dirty="0"/>
              <a:t>	</a:t>
            </a:r>
            <a:r>
              <a:rPr lang="en-US" sz="1600" b="1" dirty="0"/>
              <a:t>Intent: </a:t>
            </a:r>
            <a:r>
              <a:rPr lang="en-US" sz="1600" dirty="0"/>
              <a:t>Manage the integrity of work products using configuration identification, version control, change control, and 	audits.</a:t>
            </a:r>
            <a:br>
              <a:rPr lang="en-US" sz="1600" dirty="0"/>
            </a:br>
            <a:r>
              <a:rPr lang="en-US" sz="1600" dirty="0"/>
              <a:t>	</a:t>
            </a:r>
            <a:r>
              <a:rPr lang="zh-CN" altLang="en-US" sz="1600" dirty="0">
                <a:solidFill>
                  <a:srgbClr val="1F497D"/>
                </a:solidFill>
              </a:rPr>
              <a:t>使用配置识别、版本控制、变更控制和审计来管理工作产品的完整性。</a:t>
            </a:r>
            <a:endParaRPr lang="en-US" sz="1600" dirty="0">
              <a:solidFill>
                <a:srgbClr val="1F497D"/>
              </a:solidFill>
            </a:endParaRPr>
          </a:p>
          <a:p>
            <a:pPr marL="0" indent="0">
              <a:buNone/>
            </a:pPr>
            <a:r>
              <a:rPr lang="en-US" sz="1600" b="1" dirty="0"/>
              <a:t>	Value:</a:t>
            </a:r>
            <a:r>
              <a:rPr lang="en-US" sz="1600" dirty="0"/>
              <a:t> Reduces loss of work and increases the ability to deliver the correct version of the solution to the customer.</a:t>
            </a:r>
            <a:br>
              <a:rPr lang="en-US" sz="1600" dirty="0"/>
            </a:br>
            <a:r>
              <a:rPr lang="en-US" sz="1600" dirty="0"/>
              <a:t>	</a:t>
            </a:r>
            <a:r>
              <a:rPr lang="zh-CN" altLang="en-US" sz="1600" dirty="0">
                <a:solidFill>
                  <a:srgbClr val="1F497D"/>
                </a:solidFill>
              </a:rPr>
              <a:t>减少工作损失，并增加向客户提供正确版本解决方案的能力。 </a:t>
            </a:r>
          </a:p>
          <a:p>
            <a:endParaRPr lang="en-US" sz="1800" dirty="0"/>
          </a:p>
          <a:p>
            <a:endParaRPr lang="en-US" sz="1800" dirty="0"/>
          </a:p>
        </p:txBody>
      </p:sp>
      <p:pic>
        <p:nvPicPr>
          <p:cNvPr id="7" name="Picture 6">
            <a:extLst>
              <a:ext uri="{FF2B5EF4-FFF2-40B4-BE49-F238E27FC236}">
                <a16:creationId xmlns:a16="http://schemas.microsoft.com/office/drawing/2014/main" id="{B6B8940F-F466-0C49-BA8F-759D5D68A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
        <p:nvSpPr>
          <p:cNvPr id="10" name="Content Placeholder 3">
            <a:extLst>
              <a:ext uri="{FF2B5EF4-FFF2-40B4-BE49-F238E27FC236}">
                <a16:creationId xmlns:a16="http://schemas.microsoft.com/office/drawing/2014/main" id="{82FD0B6A-7BC7-4091-9C57-AC948DA85EDA}"/>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212394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D6E7E7-3A78-5E44-89F9-527E3CD983D7}"/>
              </a:ext>
            </a:extLst>
          </p:cNvPr>
          <p:cNvSpPr>
            <a:spLocks noGrp="1"/>
          </p:cNvSpPr>
          <p:nvPr>
            <p:ph type="title"/>
          </p:nvPr>
        </p:nvSpPr>
        <p:spPr/>
        <p:txBody>
          <a:bodyPr>
            <a:normAutofit/>
          </a:bodyPr>
          <a:lstStyle/>
          <a:p>
            <a:r>
              <a:rPr lang="en-US" dirty="0"/>
              <a:t>Decision Analysis and Resolution (DAR) </a:t>
            </a:r>
            <a:r>
              <a:rPr lang="zh-CN" altLang="en-US" dirty="0">
                <a:solidFill>
                  <a:srgbClr val="1F497D"/>
                </a:solidFill>
              </a:rPr>
              <a:t>决策分析与解决</a:t>
            </a:r>
            <a:endParaRPr lang="en-US" dirty="0">
              <a:solidFill>
                <a:srgbClr val="1F497D"/>
              </a:solidFill>
            </a:endParaRPr>
          </a:p>
        </p:txBody>
      </p:sp>
      <p:sp>
        <p:nvSpPr>
          <p:cNvPr id="5" name="Content Placeholder 4">
            <a:extLst>
              <a:ext uri="{FF2B5EF4-FFF2-40B4-BE49-F238E27FC236}">
                <a16:creationId xmlns:a16="http://schemas.microsoft.com/office/drawing/2014/main" id="{D651944C-A577-BE40-86BE-7F08B25152B1}"/>
              </a:ext>
            </a:extLst>
          </p:cNvPr>
          <p:cNvSpPr>
            <a:spLocks noGrp="1"/>
          </p:cNvSpPr>
          <p:nvPr>
            <p:ph idx="4294967295"/>
          </p:nvPr>
        </p:nvSpPr>
        <p:spPr>
          <a:xfrm>
            <a:off x="463296" y="1338834"/>
            <a:ext cx="11265408" cy="1222262"/>
          </a:xfrm>
        </p:spPr>
        <p:txBody>
          <a:bodyPr>
            <a:normAutofit/>
          </a:bodyPr>
          <a:lstStyle/>
          <a:p>
            <a:pPr marL="0" indent="0">
              <a:buNone/>
            </a:pPr>
            <a:r>
              <a:rPr lang="en-US" sz="1800" b="1" dirty="0"/>
              <a:t>	</a:t>
            </a:r>
            <a:r>
              <a:rPr lang="en-US" sz="1600" b="1" dirty="0"/>
              <a:t>Intent: </a:t>
            </a:r>
            <a:r>
              <a:rPr lang="en-US" sz="1600" dirty="0"/>
              <a:t>Make and record decisions using a recorded process that analyzes alternatives.</a:t>
            </a:r>
            <a:br>
              <a:rPr lang="en-US" sz="1600" dirty="0"/>
            </a:br>
            <a:r>
              <a:rPr lang="en-US" sz="1600" dirty="0"/>
              <a:t>	</a:t>
            </a:r>
            <a:r>
              <a:rPr lang="zh-CN" altLang="en-US" sz="1600" dirty="0">
                <a:solidFill>
                  <a:srgbClr val="1F497D"/>
                </a:solidFill>
              </a:rPr>
              <a:t>使用分析备选方案的已记录过程做出并记录决策。</a:t>
            </a:r>
            <a:endParaRPr lang="en-US" sz="1600" dirty="0">
              <a:solidFill>
                <a:srgbClr val="1F497D"/>
              </a:solidFill>
            </a:endParaRPr>
          </a:p>
          <a:p>
            <a:pPr marL="0" indent="0">
              <a:buNone/>
            </a:pPr>
            <a:r>
              <a:rPr lang="en-US" sz="1600" b="1" dirty="0"/>
              <a:t>	Value:</a:t>
            </a:r>
            <a:r>
              <a:rPr lang="en-US" sz="1600" dirty="0"/>
              <a:t> Increases the objectivity of decision making and the probability of selecting the optimal solution.</a:t>
            </a:r>
            <a:br>
              <a:rPr lang="en-US" sz="1600" dirty="0"/>
            </a:br>
            <a:r>
              <a:rPr lang="en-US" sz="1600" dirty="0"/>
              <a:t>	</a:t>
            </a:r>
            <a:r>
              <a:rPr lang="zh-CN" altLang="en-US" sz="1600" dirty="0">
                <a:solidFill>
                  <a:srgbClr val="1F497D"/>
                </a:solidFill>
              </a:rPr>
              <a:t>增加决策的客观性和提高找到最佳解决方案的概率</a:t>
            </a:r>
          </a:p>
          <a:p>
            <a:endParaRPr lang="en-US" sz="1800" dirty="0"/>
          </a:p>
          <a:p>
            <a:endParaRPr lang="en-US" sz="1800" dirty="0"/>
          </a:p>
        </p:txBody>
      </p:sp>
      <p:pic>
        <p:nvPicPr>
          <p:cNvPr id="7" name="Picture 6">
            <a:extLst>
              <a:ext uri="{FF2B5EF4-FFF2-40B4-BE49-F238E27FC236}">
                <a16:creationId xmlns:a16="http://schemas.microsoft.com/office/drawing/2014/main" id="{63AE4084-C272-D348-A954-332D73CB7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
        <p:nvSpPr>
          <p:cNvPr id="8" name="Content Placeholder 3">
            <a:extLst>
              <a:ext uri="{FF2B5EF4-FFF2-40B4-BE49-F238E27FC236}">
                <a16:creationId xmlns:a16="http://schemas.microsoft.com/office/drawing/2014/main" id="{0C29C336-857B-42AC-A784-32E0EB287EFC}"/>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01728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C635E-FEFA-084F-A1B2-00A355DFF58D}"/>
              </a:ext>
            </a:extLst>
          </p:cNvPr>
          <p:cNvSpPr>
            <a:spLocks noGrp="1"/>
          </p:cNvSpPr>
          <p:nvPr>
            <p:ph type="title"/>
          </p:nvPr>
        </p:nvSpPr>
        <p:spPr/>
        <p:txBody>
          <a:bodyPr>
            <a:normAutofit/>
          </a:bodyPr>
          <a:lstStyle/>
          <a:p>
            <a:r>
              <a:rPr lang="en-US" dirty="0"/>
              <a:t>Estimating (EST) </a:t>
            </a:r>
            <a:r>
              <a:rPr lang="ja-JP" altLang="en-US" dirty="0">
                <a:solidFill>
                  <a:srgbClr val="1F497D"/>
                </a:solidFill>
              </a:rPr>
              <a:t>估算</a:t>
            </a:r>
            <a:endParaRPr lang="en-US" dirty="0">
              <a:solidFill>
                <a:srgbClr val="1F497D"/>
              </a:solidFill>
            </a:endParaRPr>
          </a:p>
        </p:txBody>
      </p:sp>
      <p:sp>
        <p:nvSpPr>
          <p:cNvPr id="5" name="Content Placeholder 4">
            <a:extLst>
              <a:ext uri="{FF2B5EF4-FFF2-40B4-BE49-F238E27FC236}">
                <a16:creationId xmlns:a16="http://schemas.microsoft.com/office/drawing/2014/main" id="{F0D27AE0-E333-B84C-AA56-4473247CD36D}"/>
              </a:ext>
            </a:extLst>
          </p:cNvPr>
          <p:cNvSpPr>
            <a:spLocks noGrp="1"/>
          </p:cNvSpPr>
          <p:nvPr>
            <p:ph idx="4294967295"/>
          </p:nvPr>
        </p:nvSpPr>
        <p:spPr>
          <a:xfrm>
            <a:off x="463296" y="1357884"/>
            <a:ext cx="11265408" cy="1572768"/>
          </a:xfrm>
        </p:spPr>
        <p:txBody>
          <a:bodyPr>
            <a:noAutofit/>
          </a:bodyPr>
          <a:lstStyle/>
          <a:p>
            <a:pPr marL="0" indent="0">
              <a:buNone/>
            </a:pPr>
            <a:r>
              <a:rPr lang="en-US" sz="1800" b="1" dirty="0"/>
              <a:t>	</a:t>
            </a:r>
            <a:r>
              <a:rPr lang="en-US" sz="1600" b="1" dirty="0"/>
              <a:t>Intent: </a:t>
            </a:r>
            <a:r>
              <a:rPr lang="en-US" sz="1600" dirty="0"/>
              <a:t>Estimate the size, effort, duration, and cost of the work and resources needed to develop, acquire, or deliver the 	solution.</a:t>
            </a:r>
            <a:br>
              <a:rPr lang="en-US" sz="1600" dirty="0"/>
            </a:br>
            <a:r>
              <a:rPr lang="en-US" sz="1600" dirty="0"/>
              <a:t>	</a:t>
            </a:r>
            <a:r>
              <a:rPr lang="zh-CN" altLang="en-US" sz="1600" dirty="0">
                <a:solidFill>
                  <a:srgbClr val="1F497D"/>
                </a:solidFill>
              </a:rPr>
              <a:t>估算开发、采购或交付解决方案所需的工作和资源的规模、工作量、周期和成本。</a:t>
            </a:r>
            <a:endParaRPr lang="en-US" sz="1600" dirty="0">
              <a:solidFill>
                <a:srgbClr val="1F497D"/>
              </a:solidFill>
            </a:endParaRPr>
          </a:p>
          <a:p>
            <a:pPr marL="0" indent="0">
              <a:buNone/>
            </a:pPr>
            <a:r>
              <a:rPr lang="en-US" sz="1600" b="1" dirty="0"/>
              <a:t>	Value:</a:t>
            </a:r>
            <a:r>
              <a:rPr lang="en-US" sz="1600" dirty="0"/>
              <a:t> Estimation provides a basis for making commitments, planning, and reducing uncertainty, which allows for early 	corrective actions and increases the likelihood of meeting objectives.</a:t>
            </a:r>
            <a:br>
              <a:rPr lang="en-US" sz="1600" dirty="0"/>
            </a:br>
            <a:r>
              <a:rPr lang="en-US" sz="1600" dirty="0"/>
              <a:t>	</a:t>
            </a:r>
            <a:r>
              <a:rPr lang="zh-CN" altLang="en-US" sz="1600" dirty="0">
                <a:solidFill>
                  <a:srgbClr val="1F497D"/>
                </a:solidFill>
              </a:rPr>
              <a:t>估算为做出承诺、策划和减少不确定性提供了依据，有助于尽早采取纠正措施并提高实现目标的可能性</a:t>
            </a:r>
            <a:r>
              <a:rPr lang="zh-CN" altLang="en-US" sz="1800" dirty="0">
                <a:solidFill>
                  <a:srgbClr val="1F497D"/>
                </a:solidFill>
              </a:rPr>
              <a:t>。 </a:t>
            </a:r>
            <a:endParaRPr lang="en-US" sz="1800" dirty="0">
              <a:solidFill>
                <a:srgbClr val="1F497D"/>
              </a:solidFill>
            </a:endParaRPr>
          </a:p>
          <a:p>
            <a:endParaRPr lang="en-US" sz="1800" dirty="0"/>
          </a:p>
        </p:txBody>
      </p:sp>
      <p:pic>
        <p:nvPicPr>
          <p:cNvPr id="7" name="Picture 6">
            <a:extLst>
              <a:ext uri="{FF2B5EF4-FFF2-40B4-BE49-F238E27FC236}">
                <a16:creationId xmlns:a16="http://schemas.microsoft.com/office/drawing/2014/main" id="{D564BB67-B6E2-EA42-8FD0-E0FE58554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29184"/>
            <a:ext cx="1381125" cy="1028700"/>
          </a:xfrm>
          <a:prstGeom prst="rect">
            <a:avLst/>
          </a:prstGeom>
        </p:spPr>
      </p:pic>
      <p:sp>
        <p:nvSpPr>
          <p:cNvPr id="8" name="Content Placeholder 3">
            <a:extLst>
              <a:ext uri="{FF2B5EF4-FFF2-40B4-BE49-F238E27FC236}">
                <a16:creationId xmlns:a16="http://schemas.microsoft.com/office/drawing/2014/main" id="{5CACA4C3-CBEF-489E-BB7B-72D841E2651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113113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5370A8-0C29-9E4D-B098-2E01281B6260}"/>
              </a:ext>
            </a:extLst>
          </p:cNvPr>
          <p:cNvSpPr>
            <a:spLocks noGrp="1"/>
          </p:cNvSpPr>
          <p:nvPr>
            <p:ph type="title"/>
          </p:nvPr>
        </p:nvSpPr>
        <p:spPr/>
        <p:txBody>
          <a:bodyPr>
            <a:normAutofit/>
          </a:bodyPr>
          <a:lstStyle/>
          <a:p>
            <a:r>
              <a:rPr lang="en-US" dirty="0"/>
              <a:t>Governance (GOV) </a:t>
            </a:r>
            <a:r>
              <a:rPr lang="ja-JP" altLang="en-US" dirty="0">
                <a:solidFill>
                  <a:srgbClr val="1F497D"/>
                </a:solidFill>
              </a:rPr>
              <a:t>管治</a:t>
            </a:r>
            <a:endParaRPr lang="en-US" dirty="0">
              <a:solidFill>
                <a:srgbClr val="1F497D"/>
              </a:solidFill>
            </a:endParaRPr>
          </a:p>
        </p:txBody>
      </p:sp>
      <p:sp>
        <p:nvSpPr>
          <p:cNvPr id="5" name="Content Placeholder 4">
            <a:extLst>
              <a:ext uri="{FF2B5EF4-FFF2-40B4-BE49-F238E27FC236}">
                <a16:creationId xmlns:a16="http://schemas.microsoft.com/office/drawing/2014/main" id="{C7447B46-1B43-2341-808A-5B2FCADE4031}"/>
              </a:ext>
            </a:extLst>
          </p:cNvPr>
          <p:cNvSpPr>
            <a:spLocks noGrp="1"/>
          </p:cNvSpPr>
          <p:nvPr>
            <p:ph idx="4294967295"/>
          </p:nvPr>
        </p:nvSpPr>
        <p:spPr>
          <a:xfrm>
            <a:off x="463296" y="1353102"/>
            <a:ext cx="11265408" cy="1523312"/>
          </a:xfrm>
        </p:spPr>
        <p:txBody>
          <a:bodyPr>
            <a:noAutofit/>
          </a:bodyPr>
          <a:lstStyle/>
          <a:p>
            <a:pPr marL="0" indent="0">
              <a:buNone/>
            </a:pPr>
            <a:r>
              <a:rPr lang="en-US" sz="1600" b="1" dirty="0"/>
              <a:t>	Intent: </a:t>
            </a:r>
            <a:r>
              <a:rPr lang="en-US" sz="1600" dirty="0"/>
              <a:t>Provides guidance to senior management on their role in the sponsorship and governance of process activities.</a:t>
            </a:r>
            <a:br>
              <a:rPr lang="en-US" sz="1600" dirty="0"/>
            </a:br>
            <a:r>
              <a:rPr lang="en-US" sz="1600" dirty="0"/>
              <a:t>	</a:t>
            </a:r>
            <a:r>
              <a:rPr lang="zh-CN" altLang="en-US" sz="1600" dirty="0">
                <a:solidFill>
                  <a:srgbClr val="1F497D"/>
                </a:solidFill>
              </a:rPr>
              <a:t>指导高级管理层履行其在支持和治理过程活动中的职责</a:t>
            </a:r>
            <a:endParaRPr lang="en-US" sz="1600" dirty="0">
              <a:solidFill>
                <a:srgbClr val="1F497D"/>
              </a:solidFill>
            </a:endParaRPr>
          </a:p>
          <a:p>
            <a:pPr marL="0" indent="0">
              <a:buNone/>
            </a:pPr>
            <a:r>
              <a:rPr lang="en-US" sz="1600" b="1" dirty="0"/>
              <a:t>	Value:</a:t>
            </a:r>
            <a:r>
              <a:rPr lang="en-US" sz="1600" dirty="0"/>
              <a:t> Minimizes the cost of process implementation, increases the likelihood of meeting objectives, and ensures that the 	implemented processes support and contribute to the success of the business.</a:t>
            </a:r>
            <a:br>
              <a:rPr lang="en-US" sz="1600" dirty="0"/>
            </a:br>
            <a:r>
              <a:rPr lang="en-US" sz="1600" dirty="0"/>
              <a:t>	</a:t>
            </a:r>
            <a:r>
              <a:rPr lang="zh-CN" altLang="en-US" sz="1600" b="0" i="0" u="none" strike="noStrike" dirty="0">
                <a:solidFill>
                  <a:srgbClr val="1F497D"/>
                </a:solidFill>
                <a:effectLst/>
                <a:latin typeface="Arial" panose="020B0604020202020204" pitchFamily="34" charset="0"/>
              </a:rPr>
              <a:t>最大限度地降低过程实施成本，提高实现目标的可能性，并确保实施的过程支持并促成业务成功</a:t>
            </a:r>
            <a:r>
              <a:rPr lang="zh-CN" altLang="en-US" sz="1800" b="0" i="0" u="none" strike="noStrike" dirty="0">
                <a:solidFill>
                  <a:srgbClr val="1F497D"/>
                </a:solidFill>
                <a:effectLst/>
                <a:latin typeface="Arial" panose="020B0604020202020204" pitchFamily="34" charset="0"/>
              </a:rPr>
              <a:t>。</a:t>
            </a:r>
            <a:endParaRPr lang="en-US" sz="1800" dirty="0">
              <a:solidFill>
                <a:srgbClr val="1F497D"/>
              </a:solidFill>
            </a:endParaRPr>
          </a:p>
          <a:p>
            <a:endParaRPr lang="en-US" sz="1800" dirty="0"/>
          </a:p>
        </p:txBody>
      </p:sp>
      <p:pic>
        <p:nvPicPr>
          <p:cNvPr id="7" name="Content Placeholder 3">
            <a:extLst>
              <a:ext uri="{FF2B5EF4-FFF2-40B4-BE49-F238E27FC236}">
                <a16:creationId xmlns:a16="http://schemas.microsoft.com/office/drawing/2014/main" id="{9F514497-C5FD-2445-A499-822C31FAC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07008" cy="1207008"/>
          </a:xfrm>
          <a:prstGeom prst="rect">
            <a:avLst/>
          </a:prstGeom>
        </p:spPr>
      </p:pic>
      <p:sp>
        <p:nvSpPr>
          <p:cNvPr id="8" name="Content Placeholder 3">
            <a:extLst>
              <a:ext uri="{FF2B5EF4-FFF2-40B4-BE49-F238E27FC236}">
                <a16:creationId xmlns:a16="http://schemas.microsoft.com/office/drawing/2014/main" id="{6816CC65-C45A-49BD-920B-AFA52DAAB2AE}"/>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79169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EC4B8E7-E430-0B48-A30F-0DC56283E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15390" cy="1207008"/>
          </a:xfrm>
          <a:prstGeom prst="rect">
            <a:avLst/>
          </a:prstGeom>
        </p:spPr>
      </p:pic>
      <p:sp>
        <p:nvSpPr>
          <p:cNvPr id="3" name="Title 2">
            <a:extLst>
              <a:ext uri="{FF2B5EF4-FFF2-40B4-BE49-F238E27FC236}">
                <a16:creationId xmlns:a16="http://schemas.microsoft.com/office/drawing/2014/main" id="{DC8BCBD2-BB96-4EFA-B4BA-DD959BC15EBD}"/>
              </a:ext>
            </a:extLst>
          </p:cNvPr>
          <p:cNvSpPr>
            <a:spLocks noGrp="1"/>
          </p:cNvSpPr>
          <p:nvPr>
            <p:ph type="title"/>
          </p:nvPr>
        </p:nvSpPr>
        <p:spPr/>
        <p:txBody>
          <a:bodyPr>
            <a:normAutofit/>
          </a:bodyPr>
          <a:lstStyle/>
          <a:p>
            <a:r>
              <a:rPr lang="en-US" dirty="0"/>
              <a:t>Implementation Infrastructure (II) </a:t>
            </a:r>
            <a:r>
              <a:rPr lang="zh-CN" altLang="en-US" dirty="0">
                <a:solidFill>
                  <a:srgbClr val="1F497D"/>
                </a:solidFill>
              </a:rPr>
              <a:t>实施基础条件</a:t>
            </a:r>
            <a:endParaRPr lang="en-ZA" dirty="0">
              <a:solidFill>
                <a:srgbClr val="1F497D"/>
              </a:solidFill>
            </a:endParaRPr>
          </a:p>
        </p:txBody>
      </p:sp>
      <p:sp>
        <p:nvSpPr>
          <p:cNvPr id="10" name="Content Placeholder 5">
            <a:extLst>
              <a:ext uri="{FF2B5EF4-FFF2-40B4-BE49-F238E27FC236}">
                <a16:creationId xmlns:a16="http://schemas.microsoft.com/office/drawing/2014/main" id="{9045050B-D4DF-4E82-A4C1-CE0EBE15B30E}"/>
              </a:ext>
            </a:extLst>
          </p:cNvPr>
          <p:cNvSpPr txBox="1">
            <a:spLocks/>
          </p:cNvSpPr>
          <p:nvPr/>
        </p:nvSpPr>
        <p:spPr>
          <a:xfrm>
            <a:off x="463296" y="1329365"/>
            <a:ext cx="11265408" cy="12070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	Intent: </a:t>
            </a:r>
            <a:r>
              <a:rPr lang="en-US" sz="1600" dirty="0"/>
              <a:t>Ensure that the processes important to an organization are persistently and habitually used and improved.</a:t>
            </a:r>
            <a:br>
              <a:rPr lang="en-US" sz="1600" dirty="0"/>
            </a:br>
            <a:r>
              <a:rPr lang="en-US" sz="1600" dirty="0"/>
              <a:t>	</a:t>
            </a:r>
            <a:r>
              <a:rPr lang="zh-CN" altLang="en-US" sz="1600" dirty="0">
                <a:solidFill>
                  <a:srgbClr val="1F497D"/>
                </a:solidFill>
              </a:rPr>
              <a:t>确保组织重要过程得到一致和熟练的运用和改进。 </a:t>
            </a:r>
            <a:endParaRPr lang="en-US" sz="1600" dirty="0">
              <a:solidFill>
                <a:srgbClr val="1F497D"/>
              </a:solidFill>
            </a:endParaRPr>
          </a:p>
          <a:p>
            <a:pPr marL="0" indent="0">
              <a:buNone/>
            </a:pPr>
            <a:r>
              <a:rPr lang="en-US" sz="1600" b="1" dirty="0"/>
              <a:t>	Value:</a:t>
            </a:r>
            <a:r>
              <a:rPr lang="en-US" sz="1600" dirty="0"/>
              <a:t> Sustains the ability to consistently achieve goals and objectives efficiently and effectively.</a:t>
            </a:r>
            <a:br>
              <a:rPr lang="en-US" sz="1600" dirty="0"/>
            </a:br>
            <a:r>
              <a:rPr lang="en-US" sz="1600" dirty="0"/>
              <a:t>	</a:t>
            </a:r>
            <a:r>
              <a:rPr lang="zh-CN" altLang="en-US" sz="1600" dirty="0">
                <a:solidFill>
                  <a:srgbClr val="1F497D"/>
                </a:solidFill>
              </a:rPr>
              <a:t>维持有效和高效地实现目标的能力。 </a:t>
            </a:r>
            <a:endParaRPr lang="en-US" sz="1600" dirty="0">
              <a:solidFill>
                <a:srgbClr val="1F497D"/>
              </a:solidFill>
            </a:endParaRPr>
          </a:p>
          <a:p>
            <a:endParaRPr lang="en-US" sz="1800" dirty="0"/>
          </a:p>
        </p:txBody>
      </p:sp>
      <p:sp>
        <p:nvSpPr>
          <p:cNvPr id="9" name="Content Placeholder 3">
            <a:extLst>
              <a:ext uri="{FF2B5EF4-FFF2-40B4-BE49-F238E27FC236}">
                <a16:creationId xmlns:a16="http://schemas.microsoft.com/office/drawing/2014/main" id="{11E67682-00B4-4BBF-BF79-4BBA281832A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699119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600" dirty="0"/>
              <a:t>Managing Performance and Measurement (</a:t>
            </a:r>
            <a:r>
              <a:rPr lang="en-US" sz="2600" dirty="0" err="1"/>
              <a:t>MPM</a:t>
            </a:r>
            <a:r>
              <a:rPr lang="en-US" sz="2600" dirty="0"/>
              <a:t>) </a:t>
            </a:r>
            <a:r>
              <a:rPr lang="zh-CN" altLang="en-US" sz="2600" dirty="0">
                <a:solidFill>
                  <a:srgbClr val="1F497D"/>
                </a:solidFill>
              </a:rPr>
              <a:t>管理绩效与度量</a:t>
            </a:r>
            <a:endParaRPr lang="en-ZA" sz="26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3296" y="1339596"/>
            <a:ext cx="11265408" cy="14193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	Intent: </a:t>
            </a:r>
            <a:r>
              <a:rPr lang="en-US" sz="1600" dirty="0"/>
              <a:t>Manage performance using measurement and analysis to achieve business objectives.</a:t>
            </a:r>
            <a:br>
              <a:rPr lang="en-US" sz="1600" dirty="0"/>
            </a:br>
            <a:r>
              <a:rPr lang="en-US" sz="1600" dirty="0"/>
              <a:t>	</a:t>
            </a:r>
            <a:r>
              <a:rPr lang="zh-CN" altLang="en-US" sz="1600" dirty="0">
                <a:solidFill>
                  <a:srgbClr val="1F497D"/>
                </a:solidFill>
              </a:rPr>
              <a:t>使用度量和分析来管理性能，以实现业务目标。 </a:t>
            </a:r>
            <a:endParaRPr lang="en-US" sz="1600" dirty="0">
              <a:solidFill>
                <a:srgbClr val="1F497D"/>
              </a:solidFill>
            </a:endParaRPr>
          </a:p>
          <a:p>
            <a:pPr marL="0" indent="0">
              <a:buNone/>
            </a:pPr>
            <a:r>
              <a:rPr lang="en-US" sz="1600" b="1" dirty="0"/>
              <a:t>	Value:</a:t>
            </a:r>
            <a:r>
              <a:rPr lang="en-US" sz="1600" dirty="0"/>
              <a:t> Maximizes business return on investment by focusing management and improvement efforts on cost, schedule, and 	quality performance.</a:t>
            </a:r>
            <a:br>
              <a:rPr lang="en-US" sz="1600" dirty="0"/>
            </a:br>
            <a:r>
              <a:rPr lang="en-US" sz="1600" dirty="0"/>
              <a:t>	</a:t>
            </a:r>
            <a:r>
              <a:rPr lang="zh-CN" altLang="en-US" sz="1600" dirty="0">
                <a:solidFill>
                  <a:srgbClr val="1F497D"/>
                </a:solidFill>
              </a:rPr>
              <a:t>将管理和改进工作集中在成本、进度和质量性能上，最大限度地提高业务投资回报。</a:t>
            </a:r>
          </a:p>
        </p:txBody>
      </p:sp>
      <p:sp>
        <p:nvSpPr>
          <p:cNvPr id="8" name="Content Placeholder 3">
            <a:extLst>
              <a:ext uri="{FF2B5EF4-FFF2-40B4-BE49-F238E27FC236}">
                <a16:creationId xmlns:a16="http://schemas.microsoft.com/office/drawing/2014/main" id="{AD359478-7EA2-4394-AC0C-E3B891310A84}"/>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578273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C0589-D524-8C48-B3B9-B5BA8350A22C}"/>
              </a:ext>
            </a:extLst>
          </p:cNvPr>
          <p:cNvSpPr>
            <a:spLocks noGrp="1"/>
          </p:cNvSpPr>
          <p:nvPr>
            <p:ph type="title"/>
          </p:nvPr>
        </p:nvSpPr>
        <p:spPr/>
        <p:txBody>
          <a:bodyPr>
            <a:normAutofit/>
          </a:bodyPr>
          <a:lstStyle/>
          <a:p>
            <a:r>
              <a:rPr lang="en-US" dirty="0"/>
              <a:t>Monitor and Control (MC) </a:t>
            </a:r>
            <a:r>
              <a:rPr lang="zh-CN" altLang="en-US" dirty="0">
                <a:solidFill>
                  <a:srgbClr val="1F497D"/>
                </a:solidFill>
              </a:rPr>
              <a:t>控制与监督</a:t>
            </a:r>
            <a:endParaRPr lang="en-US" sz="2400" dirty="0">
              <a:solidFill>
                <a:srgbClr val="1F497D"/>
              </a:solidFill>
            </a:endParaRPr>
          </a:p>
        </p:txBody>
      </p:sp>
      <p:sp>
        <p:nvSpPr>
          <p:cNvPr id="5" name="Content Placeholder 4">
            <a:extLst>
              <a:ext uri="{FF2B5EF4-FFF2-40B4-BE49-F238E27FC236}">
                <a16:creationId xmlns:a16="http://schemas.microsoft.com/office/drawing/2014/main" id="{CB786E03-BE8A-F746-8A22-456740951822}"/>
              </a:ext>
            </a:extLst>
          </p:cNvPr>
          <p:cNvSpPr>
            <a:spLocks noGrp="1"/>
          </p:cNvSpPr>
          <p:nvPr>
            <p:ph idx="4294967295"/>
          </p:nvPr>
        </p:nvSpPr>
        <p:spPr>
          <a:xfrm>
            <a:off x="463296" y="1357884"/>
            <a:ext cx="11728704" cy="1522968"/>
          </a:xfrm>
        </p:spPr>
        <p:txBody>
          <a:bodyPr>
            <a:noAutofit/>
          </a:bodyPr>
          <a:lstStyle/>
          <a:p>
            <a:pPr marL="0" indent="0">
              <a:buNone/>
            </a:pPr>
            <a:r>
              <a:rPr lang="en-US" sz="1600" b="1" dirty="0"/>
              <a:t>	Intent: </a:t>
            </a:r>
            <a:r>
              <a:rPr lang="en-US" sz="1600" dirty="0"/>
              <a:t>Provide an understanding of the project progress so appropriate corrective actions can be taken when performance 	deviates significantly from plans.</a:t>
            </a:r>
            <a:br>
              <a:rPr lang="en-US" sz="1600" dirty="0"/>
            </a:br>
            <a:r>
              <a:rPr lang="en-US" sz="1600" dirty="0"/>
              <a:t>	</a:t>
            </a:r>
            <a:r>
              <a:rPr lang="zh-CN" altLang="en-US" sz="1600" dirty="0">
                <a:solidFill>
                  <a:srgbClr val="1F497D"/>
                </a:solidFill>
              </a:rPr>
              <a:t>提供对项目进度的掌握，以便在绩效显著偏离计划时采取适当的纠正措施。 </a:t>
            </a:r>
            <a:endParaRPr lang="en-US" sz="1600" dirty="0">
              <a:solidFill>
                <a:srgbClr val="1F497D"/>
              </a:solidFill>
            </a:endParaRPr>
          </a:p>
          <a:p>
            <a:pPr marL="0" indent="0">
              <a:buNone/>
            </a:pPr>
            <a:r>
              <a:rPr lang="en-US" sz="1600" b="1" dirty="0"/>
              <a:t>	Value:</a:t>
            </a:r>
            <a:r>
              <a:rPr lang="en-US" sz="1600" dirty="0"/>
              <a:t> Increases the probability of meeting objectives by taking early actions to adjust for significant performance deviations.</a:t>
            </a:r>
            <a:br>
              <a:rPr lang="en-US" sz="1600" dirty="0"/>
            </a:br>
            <a:r>
              <a:rPr lang="en-US" sz="1600" dirty="0"/>
              <a:t>	</a:t>
            </a:r>
            <a:r>
              <a:rPr lang="zh-CN" altLang="en-US" sz="1600" dirty="0">
                <a:solidFill>
                  <a:srgbClr val="1F497D"/>
                </a:solidFill>
              </a:rPr>
              <a:t>通过及早采取行动调整显著绩效偏差，提高达成目标的可能性。 </a:t>
            </a:r>
            <a:endParaRPr lang="en-US" sz="1600" dirty="0">
              <a:solidFill>
                <a:srgbClr val="1F497D"/>
              </a:solidFill>
            </a:endParaRPr>
          </a:p>
        </p:txBody>
      </p:sp>
      <p:pic>
        <p:nvPicPr>
          <p:cNvPr id="7" name="Picture 6">
            <a:extLst>
              <a:ext uri="{FF2B5EF4-FFF2-40B4-BE49-F238E27FC236}">
                <a16:creationId xmlns:a16="http://schemas.microsoft.com/office/drawing/2014/main" id="{6B859F02-E316-0F49-87DC-CBED75413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8" name="Content Placeholder 3">
            <a:extLst>
              <a:ext uri="{FF2B5EF4-FFF2-40B4-BE49-F238E27FC236}">
                <a16:creationId xmlns:a16="http://schemas.microsoft.com/office/drawing/2014/main" id="{893FA88A-18FE-4C39-948B-AAA77B320F7E}"/>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946911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4BC60-EF81-EB4C-A665-87F237A1A07B}"/>
              </a:ext>
            </a:extLst>
          </p:cNvPr>
          <p:cNvSpPr>
            <a:spLocks noGrp="1"/>
          </p:cNvSpPr>
          <p:nvPr>
            <p:ph type="title"/>
          </p:nvPr>
        </p:nvSpPr>
        <p:spPr/>
        <p:txBody>
          <a:bodyPr>
            <a:normAutofit/>
          </a:bodyPr>
          <a:lstStyle/>
          <a:p>
            <a:r>
              <a:rPr lang="en-US" dirty="0"/>
              <a:t>Organizational Training (OT) </a:t>
            </a:r>
            <a:r>
              <a:rPr lang="ja-JP" altLang="en-US" dirty="0">
                <a:solidFill>
                  <a:srgbClr val="1F497D"/>
                </a:solidFill>
                <a:latin typeface="DengXian Light" panose="02010600030101010101" pitchFamily="2" charset="-122"/>
                <a:ea typeface="DengXian Light" panose="02010600030101010101" pitchFamily="2" charset="-122"/>
              </a:rPr>
              <a:t>组织级培训</a:t>
            </a:r>
            <a:endParaRPr lang="en-US" dirty="0">
              <a:solidFill>
                <a:srgbClr val="1F497D"/>
              </a:solidFill>
            </a:endParaRPr>
          </a:p>
        </p:txBody>
      </p:sp>
      <p:sp>
        <p:nvSpPr>
          <p:cNvPr id="5" name="Content Placeholder 4">
            <a:extLst>
              <a:ext uri="{FF2B5EF4-FFF2-40B4-BE49-F238E27FC236}">
                <a16:creationId xmlns:a16="http://schemas.microsoft.com/office/drawing/2014/main" id="{D45684F9-A7D1-9546-96B3-5A91CC5E5FE2}"/>
              </a:ext>
            </a:extLst>
          </p:cNvPr>
          <p:cNvSpPr>
            <a:spLocks noGrp="1"/>
          </p:cNvSpPr>
          <p:nvPr>
            <p:ph idx="4294967295"/>
          </p:nvPr>
        </p:nvSpPr>
        <p:spPr>
          <a:xfrm>
            <a:off x="463296" y="1388240"/>
            <a:ext cx="11265408" cy="1191670"/>
          </a:xfrm>
        </p:spPr>
        <p:txBody>
          <a:bodyPr>
            <a:normAutofit/>
          </a:bodyPr>
          <a:lstStyle/>
          <a:p>
            <a:pPr marL="0" indent="0">
              <a:buNone/>
            </a:pPr>
            <a:r>
              <a:rPr lang="en-US" sz="1600" b="1" dirty="0"/>
              <a:t>	Intent: </a:t>
            </a:r>
            <a:r>
              <a:rPr lang="en-US" sz="1600" dirty="0"/>
              <a:t>Develop the skills and knowledge of personnel so they perform their roles efficiently and effectively.</a:t>
            </a:r>
            <a:br>
              <a:rPr lang="en-US" sz="1600" dirty="0"/>
            </a:br>
            <a:r>
              <a:rPr lang="en-US" sz="1600" dirty="0"/>
              <a:t>	</a:t>
            </a:r>
            <a:r>
              <a:rPr lang="zh-CN" altLang="en-US" sz="1600" dirty="0">
                <a:solidFill>
                  <a:srgbClr val="1F497D"/>
                </a:solidFill>
              </a:rPr>
              <a:t>培养人员的技能和知识，以便他们高效且有效地执行他们的角色。</a:t>
            </a:r>
            <a:endParaRPr lang="en-US" sz="1600" dirty="0">
              <a:solidFill>
                <a:srgbClr val="1F497D"/>
              </a:solidFill>
            </a:endParaRPr>
          </a:p>
          <a:p>
            <a:pPr marL="0" indent="0">
              <a:buNone/>
            </a:pPr>
            <a:r>
              <a:rPr lang="en-US" sz="1600" b="1" dirty="0"/>
              <a:t>	Value:</a:t>
            </a:r>
            <a:r>
              <a:rPr lang="en-US" sz="1600" dirty="0"/>
              <a:t> Enhances individuals’ skills and knowledge to improve organizational work performance.</a:t>
            </a:r>
            <a:br>
              <a:rPr lang="en-US" sz="1600" dirty="0"/>
            </a:br>
            <a:r>
              <a:rPr lang="en-US" sz="1600" dirty="0"/>
              <a:t>	</a:t>
            </a:r>
            <a:r>
              <a:rPr lang="zh-CN" altLang="en-US" sz="1600" dirty="0">
                <a:solidFill>
                  <a:srgbClr val="1F497D"/>
                </a:solidFill>
              </a:rPr>
              <a:t>增强个人的技能和知识，提高组织工作性能。</a:t>
            </a:r>
            <a:endParaRPr lang="en-US" sz="1600" dirty="0">
              <a:solidFill>
                <a:srgbClr val="1F497D"/>
              </a:solidFill>
            </a:endParaRPr>
          </a:p>
        </p:txBody>
      </p:sp>
      <p:pic>
        <p:nvPicPr>
          <p:cNvPr id="7" name="Picture 6">
            <a:extLst>
              <a:ext uri="{FF2B5EF4-FFF2-40B4-BE49-F238E27FC236}">
                <a16:creationId xmlns:a16="http://schemas.microsoft.com/office/drawing/2014/main" id="{794B23BD-7F77-0348-8E21-4C5522D31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38" y="237744"/>
            <a:ext cx="1200150" cy="1076325"/>
          </a:xfrm>
          <a:prstGeom prst="rect">
            <a:avLst/>
          </a:prstGeom>
        </p:spPr>
      </p:pic>
      <p:sp>
        <p:nvSpPr>
          <p:cNvPr id="8" name="Content Placeholder 3">
            <a:extLst>
              <a:ext uri="{FF2B5EF4-FFF2-40B4-BE49-F238E27FC236}">
                <a16:creationId xmlns:a16="http://schemas.microsoft.com/office/drawing/2014/main" id="{8A731301-3CCC-4F02-AC81-BE245599CC65}"/>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96288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AE9ED4-B81C-E643-B0FB-82AA3CD0D245}"/>
              </a:ext>
            </a:extLst>
          </p:cNvPr>
          <p:cNvSpPr>
            <a:spLocks noGrp="1"/>
          </p:cNvSpPr>
          <p:nvPr>
            <p:ph type="title"/>
          </p:nvPr>
        </p:nvSpPr>
        <p:spPr/>
        <p:txBody>
          <a:bodyPr>
            <a:normAutofit/>
          </a:bodyPr>
          <a:lstStyle/>
          <a:p>
            <a:r>
              <a:rPr lang="en-US" dirty="0"/>
              <a:t>Peer Reviews (PR) </a:t>
            </a:r>
            <a:r>
              <a:rPr lang="ja-JP" altLang="en-US" dirty="0">
                <a:solidFill>
                  <a:srgbClr val="1F497D"/>
                </a:solidFill>
                <a:latin typeface="DengXian Light" panose="02010600030101010101" pitchFamily="2" charset="-122"/>
                <a:ea typeface="DengXian Light" panose="02010600030101010101" pitchFamily="2" charset="-122"/>
              </a:rPr>
              <a:t>同行评审</a:t>
            </a:r>
            <a:endParaRPr lang="en-US" dirty="0">
              <a:solidFill>
                <a:srgbClr val="1F497D"/>
              </a:solidFill>
            </a:endParaRPr>
          </a:p>
        </p:txBody>
      </p:sp>
      <p:pic>
        <p:nvPicPr>
          <p:cNvPr id="7" name="Picture 6">
            <a:extLst>
              <a:ext uri="{FF2B5EF4-FFF2-40B4-BE49-F238E27FC236}">
                <a16:creationId xmlns:a16="http://schemas.microsoft.com/office/drawing/2014/main" id="{1A54BFAC-FF60-1E4C-8144-865105708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extBox 7">
            <a:extLst>
              <a:ext uri="{FF2B5EF4-FFF2-40B4-BE49-F238E27FC236}">
                <a16:creationId xmlns:a16="http://schemas.microsoft.com/office/drawing/2014/main" id="{48A0ADB3-2913-A34C-998D-46F2649F32A7}"/>
              </a:ext>
            </a:extLst>
          </p:cNvPr>
          <p:cNvSpPr txBox="1"/>
          <p:nvPr/>
        </p:nvSpPr>
        <p:spPr>
          <a:xfrm>
            <a:off x="466344" y="1339215"/>
            <a:ext cx="11381528" cy="1077218"/>
          </a:xfrm>
          <a:prstGeom prst="rect">
            <a:avLst/>
          </a:prstGeom>
          <a:noFill/>
        </p:spPr>
        <p:txBody>
          <a:bodyPr wrap="square" rtlCol="0">
            <a:spAutoFit/>
          </a:bodyPr>
          <a:lstStyle/>
          <a:p>
            <a:r>
              <a:rPr lang="en-US" sz="1600" b="1" dirty="0"/>
              <a:t>	Intent: </a:t>
            </a:r>
            <a:r>
              <a:rPr lang="en-US" sz="1600" dirty="0"/>
              <a:t>Identify and address work product issues through reviews by the producer’s peers or Subject Matter Experts (SMEs).</a:t>
            </a:r>
            <a:br>
              <a:rPr lang="en-US" sz="1600" dirty="0"/>
            </a:br>
            <a:r>
              <a:rPr lang="en-US" sz="1600" dirty="0"/>
              <a:t>	</a:t>
            </a:r>
            <a:r>
              <a:rPr lang="zh-CN" altLang="en-US" sz="1600" dirty="0">
                <a:solidFill>
                  <a:srgbClr val="1F497D"/>
                </a:solidFill>
              </a:rPr>
              <a:t>通过生产者同行或主题专家</a:t>
            </a:r>
            <a:r>
              <a:rPr lang="en-US" altLang="zh-CN" sz="1600" dirty="0">
                <a:solidFill>
                  <a:srgbClr val="1F497D"/>
                </a:solidFill>
              </a:rPr>
              <a:t>(SME)</a:t>
            </a:r>
            <a:r>
              <a:rPr lang="zh-CN" altLang="en-US" sz="1600" dirty="0">
                <a:solidFill>
                  <a:srgbClr val="1F497D"/>
                </a:solidFill>
              </a:rPr>
              <a:t>的评审来识别并解决工作产品的问题。</a:t>
            </a:r>
            <a:r>
              <a:rPr lang="zh-CN" altLang="en-US" sz="1600" dirty="0"/>
              <a:t> </a:t>
            </a:r>
            <a:endParaRPr lang="en-US" sz="1600" dirty="0"/>
          </a:p>
          <a:p>
            <a:r>
              <a:rPr lang="en-US" sz="1600" b="1" dirty="0"/>
              <a:t>	Value:</a:t>
            </a:r>
            <a:r>
              <a:rPr lang="en-US" sz="1600" dirty="0"/>
              <a:t> Reduce cost and rework by uncovering issues or defects early.</a:t>
            </a:r>
            <a:br>
              <a:rPr lang="en-US" sz="1600" dirty="0"/>
            </a:br>
            <a:r>
              <a:rPr lang="en-US" sz="1600" dirty="0"/>
              <a:t>	</a:t>
            </a:r>
            <a:r>
              <a:rPr lang="zh-CN" altLang="en-US" sz="1600" dirty="0">
                <a:solidFill>
                  <a:srgbClr val="1F497D"/>
                </a:solidFill>
              </a:rPr>
              <a:t>及早发现问题或缺陷，降低成本和返工。 </a:t>
            </a:r>
            <a:endParaRPr lang="en-US" sz="1600" dirty="0">
              <a:solidFill>
                <a:srgbClr val="1F497D"/>
              </a:solidFill>
            </a:endParaRPr>
          </a:p>
        </p:txBody>
      </p:sp>
      <p:sp>
        <p:nvSpPr>
          <p:cNvPr id="9" name="Content Placeholder 3">
            <a:extLst>
              <a:ext uri="{FF2B5EF4-FFF2-40B4-BE49-F238E27FC236}">
                <a16:creationId xmlns:a16="http://schemas.microsoft.com/office/drawing/2014/main" id="{6700B825-4B23-41CB-B6E9-8CBDBB9E4337}"/>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180998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solidFill>
                  <a:srgbClr val="1F497D"/>
                </a:solidFill>
                <a:latin typeface="+mn-ea"/>
                <a:ea typeface="+mn-ea"/>
              </a:rPr>
              <a:t>评估概述</a:t>
            </a:r>
            <a:endParaRPr lang="en-US" b="1" dirty="0">
              <a:solidFill>
                <a:srgbClr val="1F497D"/>
              </a:solidFill>
              <a:latin typeface="+mn-lt"/>
            </a:endParaRPr>
          </a:p>
        </p:txBody>
      </p:sp>
    </p:spTree>
    <p:extLst>
      <p:ext uri="{BB962C8B-B14F-4D97-AF65-F5344CB8AC3E}">
        <p14:creationId xmlns:p14="http://schemas.microsoft.com/office/powerpoint/2010/main" val="3938322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946A40-B0D3-7F42-92B3-A8F1BDFD8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9" name="Content Placeholder 8">
            <a:extLst>
              <a:ext uri="{FF2B5EF4-FFF2-40B4-BE49-F238E27FC236}">
                <a16:creationId xmlns:a16="http://schemas.microsoft.com/office/drawing/2014/main" id="{8EEFC331-18F4-8A46-A869-BA52963D8CE8}"/>
              </a:ext>
            </a:extLst>
          </p:cNvPr>
          <p:cNvSpPr txBox="1">
            <a:spLocks noGrp="1"/>
          </p:cNvSpPr>
          <p:nvPr>
            <p:ph idx="4294967295"/>
          </p:nvPr>
        </p:nvSpPr>
        <p:spPr>
          <a:xfrm>
            <a:off x="466344" y="1357884"/>
            <a:ext cx="11265408" cy="1328569"/>
          </a:xfrm>
          <a:prstGeom prst="rect">
            <a:avLst/>
          </a:prstGeom>
          <a:noFill/>
        </p:spPr>
        <p:txBody>
          <a:bodyPr wrap="square" rtlCol="0">
            <a:spAutoFit/>
          </a:bodyPr>
          <a:lstStyle/>
          <a:p>
            <a:pPr marL="0" indent="0">
              <a:buNone/>
            </a:pPr>
            <a:r>
              <a:rPr lang="en-US" sz="1600" b="1" dirty="0"/>
              <a:t>	Intent: </a:t>
            </a:r>
            <a:r>
              <a:rPr lang="en-US" sz="1600" dirty="0"/>
              <a:t>Develop plans to describe what is needed to accomplish the work within the standards and constraints of the 	organization</a:t>
            </a:r>
            <a:r>
              <a:rPr lang="en-US" sz="1600" dirty="0">
                <a:effectLst/>
              </a:rPr>
              <a:t> </a:t>
            </a:r>
            <a:br>
              <a:rPr lang="en-US" sz="1600" dirty="0">
                <a:effectLst/>
              </a:rPr>
            </a:br>
            <a:r>
              <a:rPr lang="en-US" sz="1600" dirty="0">
                <a:effectLst/>
              </a:rPr>
              <a:t>	</a:t>
            </a:r>
            <a:r>
              <a:rPr lang="zh-CN" altLang="en-US" sz="1600" dirty="0">
                <a:solidFill>
                  <a:srgbClr val="1F497D"/>
                </a:solidFill>
                <a:effectLst/>
              </a:rPr>
              <a:t>制定计划来描述在组织的标准和约束条件内完成工作所需的内容</a:t>
            </a:r>
            <a:endParaRPr lang="en-US" sz="1600" dirty="0">
              <a:solidFill>
                <a:srgbClr val="1F497D"/>
              </a:solidFill>
            </a:endParaRPr>
          </a:p>
          <a:p>
            <a:pPr marL="0" indent="0">
              <a:buNone/>
            </a:pPr>
            <a:r>
              <a:rPr lang="en-US" sz="1600" b="1" dirty="0"/>
              <a:t>	Value:</a:t>
            </a:r>
            <a:r>
              <a:rPr lang="en-US" sz="1600" dirty="0"/>
              <a:t> Optimizes cost, functionality, and quality to increase the likelihood that objectives will be met.</a:t>
            </a:r>
            <a:br>
              <a:rPr lang="en-US" sz="1600" dirty="0"/>
            </a:br>
            <a:r>
              <a:rPr lang="en-US" sz="1600" dirty="0"/>
              <a:t>	</a:t>
            </a:r>
            <a:r>
              <a:rPr lang="zh-CN" altLang="en-US" sz="1600" dirty="0">
                <a:solidFill>
                  <a:srgbClr val="1F497D"/>
                </a:solidFill>
              </a:rPr>
              <a:t>优化成本、功能和质量以增加实现目标的可能性。</a:t>
            </a:r>
            <a:endParaRPr lang="en-US" sz="1600" dirty="0">
              <a:solidFill>
                <a:srgbClr val="1F497D"/>
              </a:solidFill>
            </a:endParaRPr>
          </a:p>
        </p:txBody>
      </p:sp>
      <p:sp>
        <p:nvSpPr>
          <p:cNvPr id="10" name="Title 7">
            <a:extLst>
              <a:ext uri="{FF2B5EF4-FFF2-40B4-BE49-F238E27FC236}">
                <a16:creationId xmlns:a16="http://schemas.microsoft.com/office/drawing/2014/main" id="{3ADF6F91-5E76-4848-81D9-6C12BBE07647}"/>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Planning (PLAN) </a:t>
            </a:r>
            <a:r>
              <a:rPr lang="ja-JP" altLang="en-US" sz="3200" dirty="0">
                <a:solidFill>
                  <a:srgbClr val="1F497D"/>
                </a:solidFill>
                <a:latin typeface="DengXian Light" panose="02010600030101010101" pitchFamily="2" charset="-122"/>
                <a:ea typeface="DengXian Light" panose="02010600030101010101" pitchFamily="2" charset="-122"/>
              </a:rPr>
              <a:t>策划</a:t>
            </a:r>
            <a:endParaRPr lang="en-US" sz="3200" dirty="0">
              <a:solidFill>
                <a:srgbClr val="1F497D"/>
              </a:solidFill>
            </a:endParaRPr>
          </a:p>
        </p:txBody>
      </p:sp>
      <p:sp>
        <p:nvSpPr>
          <p:cNvPr id="11" name="Content Placeholder 3">
            <a:extLst>
              <a:ext uri="{FF2B5EF4-FFF2-40B4-BE49-F238E27FC236}">
                <a16:creationId xmlns:a16="http://schemas.microsoft.com/office/drawing/2014/main" id="{3A60A1DC-6440-4AEB-BD14-7BFF58BA7603}"/>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4090337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AE3B20-2D39-3C46-BD9A-23D957F99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52550" cy="1028700"/>
          </a:xfrm>
          <a:prstGeom prst="rect">
            <a:avLst/>
          </a:prstGeom>
        </p:spPr>
      </p:pic>
      <p:sp>
        <p:nvSpPr>
          <p:cNvPr id="9" name="Title 7">
            <a:extLst>
              <a:ext uri="{FF2B5EF4-FFF2-40B4-BE49-F238E27FC236}">
                <a16:creationId xmlns:a16="http://schemas.microsoft.com/office/drawing/2014/main" id="{D0AECBCD-8363-284B-BB51-55AF3D65C681}"/>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Asset Development (PAD) </a:t>
            </a:r>
            <a:r>
              <a:rPr lang="zh-CN" altLang="en-US" sz="3200" dirty="0">
                <a:solidFill>
                  <a:srgbClr val="1F497D"/>
                </a:solidFill>
                <a:latin typeface="+mj-ea"/>
                <a:ea typeface="+mj-ea"/>
              </a:rPr>
              <a:t>过程资产开发</a:t>
            </a:r>
            <a:endParaRPr lang="en-US" sz="3200" dirty="0">
              <a:solidFill>
                <a:srgbClr val="1F497D"/>
              </a:solidFill>
            </a:endParaRPr>
          </a:p>
        </p:txBody>
      </p:sp>
      <p:sp>
        <p:nvSpPr>
          <p:cNvPr id="10" name="Content Placeholder 9">
            <a:extLst>
              <a:ext uri="{FF2B5EF4-FFF2-40B4-BE49-F238E27FC236}">
                <a16:creationId xmlns:a16="http://schemas.microsoft.com/office/drawing/2014/main" id="{518A46D4-BE00-814E-8A9B-BD69C49159B9}"/>
              </a:ext>
            </a:extLst>
          </p:cNvPr>
          <p:cNvSpPr txBox="1">
            <a:spLocks noGrp="1"/>
          </p:cNvSpPr>
          <p:nvPr>
            <p:ph idx="4294967295"/>
          </p:nvPr>
        </p:nvSpPr>
        <p:spPr>
          <a:xfrm>
            <a:off x="466344" y="1339596"/>
            <a:ext cx="11265408" cy="1106970"/>
          </a:xfrm>
          <a:prstGeom prst="rect">
            <a:avLst/>
          </a:prstGeom>
          <a:noFill/>
        </p:spPr>
        <p:txBody>
          <a:bodyPr wrap="square" rtlCol="0">
            <a:spAutoFit/>
          </a:bodyPr>
          <a:lstStyle/>
          <a:p>
            <a:pPr marL="0" indent="0">
              <a:buNone/>
            </a:pPr>
            <a:r>
              <a:rPr lang="en-US" sz="1600" b="1" dirty="0"/>
              <a:t>	Intent: </a:t>
            </a:r>
            <a:r>
              <a:rPr lang="en-US" sz="1600" dirty="0"/>
              <a:t>Develop and keep updated the process assets necessary to perform the work.</a:t>
            </a:r>
            <a:br>
              <a:rPr lang="en-US" sz="1600" dirty="0"/>
            </a:br>
            <a:r>
              <a:rPr lang="en-US" sz="1600" dirty="0"/>
              <a:t>	</a:t>
            </a:r>
            <a:r>
              <a:rPr lang="zh-CN" altLang="en-US" sz="1600" dirty="0">
                <a:solidFill>
                  <a:srgbClr val="1F497D"/>
                </a:solidFill>
              </a:rPr>
              <a:t>开发并保持更新执行工作所需的过程资产。</a:t>
            </a:r>
            <a:endParaRPr lang="en-US" sz="1600" dirty="0">
              <a:solidFill>
                <a:srgbClr val="1F497D"/>
              </a:solidFill>
            </a:endParaRPr>
          </a:p>
          <a:p>
            <a:pPr marL="0" indent="0">
              <a:buNone/>
            </a:pPr>
            <a:r>
              <a:rPr lang="en-US" sz="1600" b="1" dirty="0"/>
              <a:t>	Value:</a:t>
            </a:r>
            <a:r>
              <a:rPr lang="en-US" sz="1600" dirty="0"/>
              <a:t> Provides a capability to understand and repeat successful performance.</a:t>
            </a:r>
            <a:br>
              <a:rPr lang="en-US" sz="1600" dirty="0"/>
            </a:br>
            <a:r>
              <a:rPr lang="en-US" sz="1600" dirty="0"/>
              <a:t>	</a:t>
            </a:r>
            <a:r>
              <a:rPr lang="ja-JP" altLang="en-US" sz="1600" dirty="0">
                <a:solidFill>
                  <a:srgbClr val="1F497D"/>
                </a:solidFill>
                <a:latin typeface="宋体" panose="02010600030101010101" pitchFamily="2" charset="-122"/>
                <a:ea typeface="宋体" panose="02010600030101010101" pitchFamily="2" charset="-122"/>
              </a:rPr>
              <a:t>提供了解和重复成功性能的能力</a:t>
            </a:r>
            <a:endParaRPr lang="en-US" sz="1600" dirty="0">
              <a:solidFill>
                <a:srgbClr val="1F497D"/>
              </a:solidFill>
            </a:endParaRPr>
          </a:p>
        </p:txBody>
      </p:sp>
      <p:sp>
        <p:nvSpPr>
          <p:cNvPr id="11" name="Content Placeholder 3">
            <a:extLst>
              <a:ext uri="{FF2B5EF4-FFF2-40B4-BE49-F238E27FC236}">
                <a16:creationId xmlns:a16="http://schemas.microsoft.com/office/drawing/2014/main" id="{4F9F7155-69C5-47DF-B4F8-7A9C296B71B4}"/>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7723397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latin typeface="DengXian Light" panose="02010600030101010101" pitchFamily="2" charset="-122"/>
                <a:ea typeface="DengXian Light" panose="02010600030101010101" pitchFamily="2" charset="-122"/>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3295" y="1361329"/>
            <a:ext cx="11610717" cy="1771767"/>
          </a:xfrm>
          <a:prstGeom prst="rect">
            <a:avLst/>
          </a:prstGeom>
          <a:noFill/>
        </p:spPr>
        <p:txBody>
          <a:bodyPr wrap="square" rtlCol="0">
            <a:spAutoFit/>
          </a:bodyPr>
          <a:lstStyle/>
          <a:p>
            <a:pPr marL="0" indent="0">
              <a:buNone/>
            </a:pPr>
            <a:r>
              <a:rPr lang="en-US" sz="1600" b="1" dirty="0"/>
              <a:t>	Intent: </a:t>
            </a:r>
            <a:r>
              <a:rPr lang="en-US" sz="16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600" dirty="0"/>
            </a:br>
            <a:r>
              <a:rPr lang="en-US" sz="1600" dirty="0"/>
              <a:t>	</a:t>
            </a:r>
            <a:r>
              <a:rPr lang="zh-CN" altLang="en-US" sz="1600" dirty="0">
                <a:solidFill>
                  <a:srgbClr val="1F497D"/>
                </a:solidFill>
              </a:rPr>
              <a:t>管理和实施过程和基础条件的持续改进来、支持业务目标的实现、确定和实施能够带来最大效益的过程改进、使过</a:t>
            </a:r>
            <a:r>
              <a:rPr lang="en-ZA" altLang="zh-CN" sz="1600" dirty="0">
                <a:solidFill>
                  <a:srgbClr val="1F497D"/>
                </a:solidFill>
              </a:rPr>
              <a:t>	</a:t>
            </a:r>
            <a:r>
              <a:rPr lang="zh-CN" altLang="en-US" sz="1600" dirty="0">
                <a:solidFill>
                  <a:srgbClr val="1F497D"/>
                </a:solidFill>
              </a:rPr>
              <a:t>程改进结果可见、可使用和可持续</a:t>
            </a:r>
            <a:endParaRPr lang="en-US" sz="1600" dirty="0">
              <a:solidFill>
                <a:srgbClr val="1F497D"/>
              </a:solidFill>
            </a:endParaRPr>
          </a:p>
          <a:p>
            <a:pPr marL="0" indent="0">
              <a:buNone/>
            </a:pPr>
            <a:r>
              <a:rPr lang="en-US" sz="1600" b="1" dirty="0"/>
              <a:t>	Value:</a:t>
            </a:r>
            <a:r>
              <a:rPr lang="en-US" sz="1600" dirty="0"/>
              <a:t> Ensures that processes, infrastructure, and their improvement contribute to successfully meeting business objectives.</a:t>
            </a:r>
            <a:br>
              <a:rPr lang="en-US" sz="1600" dirty="0"/>
            </a:br>
            <a:r>
              <a:rPr lang="en-US" sz="1600" dirty="0"/>
              <a:t>	</a:t>
            </a:r>
            <a:r>
              <a:rPr lang="zh-CN" altLang="en-US" sz="1600" dirty="0">
                <a:solidFill>
                  <a:srgbClr val="1F497D"/>
                </a:solidFill>
              </a:rPr>
              <a:t>确保过程、基础条件及其环境有助于成功实现业务目标。 </a:t>
            </a:r>
            <a:endParaRPr lang="en-US" sz="1600" dirty="0">
              <a:solidFill>
                <a:srgbClr val="1F497D"/>
              </a:solidFill>
            </a:endParaRPr>
          </a:p>
        </p:txBody>
      </p:sp>
      <p:sp>
        <p:nvSpPr>
          <p:cNvPr id="11" name="Content Placeholder 3">
            <a:extLst>
              <a:ext uri="{FF2B5EF4-FFF2-40B4-BE49-F238E27FC236}">
                <a16:creationId xmlns:a16="http://schemas.microsoft.com/office/drawing/2014/main" id="{AB2058F7-1561-4D8F-9850-6A068814BDB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7587618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46A86D-420C-994B-BB9A-87E1DC9BC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19175"/>
          </a:xfrm>
          <a:prstGeom prst="rect">
            <a:avLst/>
          </a:prstGeom>
        </p:spPr>
      </p:pic>
      <p:sp>
        <p:nvSpPr>
          <p:cNvPr id="8" name="Title 7">
            <a:extLst>
              <a:ext uri="{FF2B5EF4-FFF2-40B4-BE49-F238E27FC236}">
                <a16:creationId xmlns:a16="http://schemas.microsoft.com/office/drawing/2014/main" id="{7DC3611C-0E7E-5845-A472-220CD96F0A64}"/>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Quality Assurance (PQA) </a:t>
            </a:r>
            <a:r>
              <a:rPr lang="zh-CN" altLang="en-US" sz="3200" dirty="0">
                <a:solidFill>
                  <a:srgbClr val="1F497D"/>
                </a:solidFill>
                <a:latin typeface="+mj-ea"/>
                <a:ea typeface="+mj-ea"/>
              </a:rPr>
              <a:t>过程质量保证</a:t>
            </a:r>
            <a:endParaRPr lang="en-US" sz="3200" dirty="0">
              <a:solidFill>
                <a:srgbClr val="1F497D"/>
              </a:solidFill>
            </a:endParaRPr>
          </a:p>
        </p:txBody>
      </p:sp>
      <p:sp>
        <p:nvSpPr>
          <p:cNvPr id="9" name="Content Placeholder 8">
            <a:extLst>
              <a:ext uri="{FF2B5EF4-FFF2-40B4-BE49-F238E27FC236}">
                <a16:creationId xmlns:a16="http://schemas.microsoft.com/office/drawing/2014/main" id="{E5E65591-E634-B04A-BC24-D549AAFDA061}"/>
              </a:ext>
            </a:extLst>
          </p:cNvPr>
          <p:cNvSpPr txBox="1">
            <a:spLocks noGrp="1"/>
          </p:cNvSpPr>
          <p:nvPr>
            <p:ph idx="4294967295"/>
          </p:nvPr>
        </p:nvSpPr>
        <p:spPr>
          <a:xfrm>
            <a:off x="466344" y="1373440"/>
            <a:ext cx="11640595" cy="1106970"/>
          </a:xfrm>
          <a:prstGeom prst="rect">
            <a:avLst/>
          </a:prstGeom>
          <a:noFill/>
        </p:spPr>
        <p:txBody>
          <a:bodyPr wrap="square" rtlCol="0">
            <a:spAutoFit/>
          </a:bodyPr>
          <a:lstStyle/>
          <a:p>
            <a:pPr marL="0" indent="0">
              <a:buNone/>
            </a:pPr>
            <a:r>
              <a:rPr lang="en-US" sz="1600" b="1" dirty="0"/>
              <a:t>	Intent: </a:t>
            </a:r>
            <a:r>
              <a:rPr lang="en-US" sz="1600" dirty="0"/>
              <a:t>Verify and enable improvement of the quality of the performed processes and resulting work products.</a:t>
            </a:r>
            <a:br>
              <a:rPr lang="en-US" sz="1600" dirty="0"/>
            </a:br>
            <a:r>
              <a:rPr lang="en-US" sz="1600" dirty="0"/>
              <a:t>	</a:t>
            </a:r>
            <a:r>
              <a:rPr lang="zh-CN" altLang="en-US" sz="1600" dirty="0">
                <a:solidFill>
                  <a:srgbClr val="1F497D"/>
                </a:solidFill>
              </a:rPr>
              <a:t>验证并改进已执行的过程和所产生的工作产品的质量。</a:t>
            </a:r>
            <a:endParaRPr lang="en-US" sz="1600" dirty="0">
              <a:solidFill>
                <a:srgbClr val="1F497D"/>
              </a:solidFill>
            </a:endParaRPr>
          </a:p>
          <a:p>
            <a:pPr marL="0" indent="0">
              <a:buNone/>
            </a:pPr>
            <a:r>
              <a:rPr lang="en-US" sz="1600" b="1" dirty="0"/>
              <a:t>	Value:</a:t>
            </a:r>
            <a:r>
              <a:rPr lang="en-US" sz="1600" dirty="0"/>
              <a:t> Increases the consistent use and improvement of the processes to maximize business benefit and customer satisfaction.</a:t>
            </a:r>
            <a:br>
              <a:rPr lang="en-US" sz="1600" dirty="0"/>
            </a:br>
            <a:r>
              <a:rPr lang="en-US" sz="1600" dirty="0"/>
              <a:t>	</a:t>
            </a:r>
            <a:r>
              <a:rPr lang="zh-CN" altLang="en-US" sz="1600" dirty="0">
                <a:solidFill>
                  <a:srgbClr val="1F497D"/>
                </a:solidFill>
              </a:rPr>
              <a:t>增强过程使用和改进的一致性，以最大限度地提高业务效益和客户满意度。</a:t>
            </a:r>
            <a:endParaRPr lang="en-US" sz="1600" dirty="0">
              <a:solidFill>
                <a:srgbClr val="1F497D"/>
              </a:solidFill>
            </a:endParaRPr>
          </a:p>
        </p:txBody>
      </p:sp>
      <p:sp>
        <p:nvSpPr>
          <p:cNvPr id="10" name="Content Placeholder 3">
            <a:extLst>
              <a:ext uri="{FF2B5EF4-FFF2-40B4-BE49-F238E27FC236}">
                <a16:creationId xmlns:a16="http://schemas.microsoft.com/office/drawing/2014/main" id="{6417183C-1A1D-479B-97E4-9A18F85309FD}"/>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3576851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150284-8292-8D49-BC36-D75E9DDA2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A30BB0C4-F057-5045-890F-0F9D4FAAAC7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Product Integration (PI) </a:t>
            </a:r>
            <a:r>
              <a:rPr lang="ja-JP" altLang="en-US" sz="3200" dirty="0">
                <a:solidFill>
                  <a:srgbClr val="1F497D"/>
                </a:solidFill>
                <a:latin typeface="DengXian Light" panose="02010600030101010101" pitchFamily="2" charset="-122"/>
                <a:ea typeface="DengXian Light" panose="02010600030101010101" pitchFamily="2" charset="-122"/>
              </a:rPr>
              <a:t>产品集成</a:t>
            </a:r>
            <a:endParaRPr lang="en-US" sz="3200" dirty="0">
              <a:solidFill>
                <a:srgbClr val="1F497D"/>
              </a:solidFill>
            </a:endParaRPr>
          </a:p>
        </p:txBody>
      </p:sp>
      <p:sp>
        <p:nvSpPr>
          <p:cNvPr id="9" name="Content Placeholder 8">
            <a:extLst>
              <a:ext uri="{FF2B5EF4-FFF2-40B4-BE49-F238E27FC236}">
                <a16:creationId xmlns:a16="http://schemas.microsoft.com/office/drawing/2014/main" id="{65C865DC-106D-8D40-B690-9000D793161A}"/>
              </a:ext>
            </a:extLst>
          </p:cNvPr>
          <p:cNvSpPr txBox="1">
            <a:spLocks noGrp="1"/>
          </p:cNvSpPr>
          <p:nvPr>
            <p:ph idx="4294967295"/>
          </p:nvPr>
        </p:nvSpPr>
        <p:spPr>
          <a:xfrm>
            <a:off x="484632" y="1388959"/>
            <a:ext cx="11591053" cy="1328569"/>
          </a:xfrm>
          <a:prstGeom prst="rect">
            <a:avLst/>
          </a:prstGeom>
          <a:noFill/>
        </p:spPr>
        <p:txBody>
          <a:bodyPr wrap="square" rtlCol="0">
            <a:spAutoFit/>
          </a:bodyPr>
          <a:lstStyle/>
          <a:p>
            <a:pPr marL="0" indent="0">
              <a:buNone/>
            </a:pPr>
            <a:r>
              <a:rPr lang="en-US" sz="1600" b="1" dirty="0"/>
              <a:t>	Intent: </a:t>
            </a:r>
            <a:r>
              <a:rPr lang="en-US" sz="1600" dirty="0"/>
              <a:t>Integrate and deliver the solution that addresses functionality and quality requirements.</a:t>
            </a:r>
            <a:br>
              <a:rPr lang="en-US" sz="1600" dirty="0"/>
            </a:br>
            <a:r>
              <a:rPr lang="en-US" sz="1600" dirty="0"/>
              <a:t>	</a:t>
            </a:r>
            <a:r>
              <a:rPr lang="zh-CN" altLang="en-US" sz="1600" dirty="0">
                <a:solidFill>
                  <a:srgbClr val="1F497D"/>
                </a:solidFill>
              </a:rPr>
              <a:t>集成并交付满足功能和质量需求的解决方案。 </a:t>
            </a:r>
            <a:endParaRPr lang="en-US" sz="1600" dirty="0">
              <a:solidFill>
                <a:srgbClr val="1F497D"/>
              </a:solidFill>
            </a:endParaRPr>
          </a:p>
          <a:p>
            <a:pPr marL="0" indent="0">
              <a:buNone/>
            </a:pPr>
            <a:r>
              <a:rPr lang="en-US" sz="1600" b="1" dirty="0"/>
              <a:t>	Value:</a:t>
            </a:r>
            <a:r>
              <a:rPr lang="en-US" sz="1600" dirty="0"/>
              <a:t> Increases customers’ satisfaction by giving them a solution that meets or exceeds their functionality and quality 	requirements.</a:t>
            </a:r>
            <a:br>
              <a:rPr lang="en-US" sz="1600" dirty="0"/>
            </a:br>
            <a:r>
              <a:rPr lang="en-US" sz="1600" dirty="0"/>
              <a:t>	</a:t>
            </a:r>
            <a:r>
              <a:rPr lang="zh-CN" altLang="en-US" sz="1600" dirty="0">
                <a:solidFill>
                  <a:srgbClr val="1F497D"/>
                </a:solidFill>
              </a:rPr>
              <a:t>通过提供达到或超过其功能和质量要求的解决方案来提高客户的满意度。</a:t>
            </a:r>
            <a:endParaRPr lang="en-US" sz="1600" dirty="0">
              <a:solidFill>
                <a:srgbClr val="1F497D"/>
              </a:solidFill>
            </a:endParaRPr>
          </a:p>
        </p:txBody>
      </p:sp>
      <p:sp>
        <p:nvSpPr>
          <p:cNvPr id="11" name="Content Placeholder 3">
            <a:extLst>
              <a:ext uri="{FF2B5EF4-FFF2-40B4-BE49-F238E27FC236}">
                <a16:creationId xmlns:a16="http://schemas.microsoft.com/office/drawing/2014/main" id="{7153C72C-E5D1-438B-B38F-AEC07EF70B4B}"/>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8946695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5BD358-13C0-704B-AF4F-E0C810DD2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28700"/>
          </a:xfrm>
          <a:prstGeom prst="rect">
            <a:avLst/>
          </a:prstGeom>
        </p:spPr>
      </p:pic>
      <p:sp>
        <p:nvSpPr>
          <p:cNvPr id="8" name="Title 7">
            <a:extLst>
              <a:ext uri="{FF2B5EF4-FFF2-40B4-BE49-F238E27FC236}">
                <a16:creationId xmlns:a16="http://schemas.microsoft.com/office/drawing/2014/main" id="{FA76391E-56A4-1D46-8B16-6C6198C4AD7F}"/>
              </a:ext>
            </a:extLst>
          </p:cNvPr>
          <p:cNvSpPr txBox="1">
            <a:spLocks noGrp="1"/>
          </p:cNvSpPr>
          <p:nvPr>
            <p:ph type="title"/>
          </p:nvPr>
        </p:nvSpPr>
        <p:spPr>
          <a:xfrm>
            <a:off x="1560299" y="900098"/>
            <a:ext cx="10631701" cy="923330"/>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Requirements Development and Management (RDM)</a:t>
            </a:r>
            <a:br>
              <a:rPr lang="en-US" dirty="0"/>
            </a:br>
            <a:r>
              <a:rPr lang="zh-CN" altLang="en-US" dirty="0">
                <a:solidFill>
                  <a:srgbClr val="1F497D"/>
                </a:solidFill>
                <a:latin typeface="+mj-ea"/>
                <a:ea typeface="+mj-ea"/>
              </a:rPr>
              <a:t>需求开发与管理</a:t>
            </a:r>
            <a:endParaRPr lang="en-US" sz="2000" dirty="0">
              <a:solidFill>
                <a:srgbClr val="1F497D"/>
              </a:solidFill>
            </a:endParaRPr>
          </a:p>
        </p:txBody>
      </p:sp>
      <p:sp>
        <p:nvSpPr>
          <p:cNvPr id="9" name="Content Placeholder 8">
            <a:extLst>
              <a:ext uri="{FF2B5EF4-FFF2-40B4-BE49-F238E27FC236}">
                <a16:creationId xmlns:a16="http://schemas.microsoft.com/office/drawing/2014/main" id="{28877B3D-5089-C64D-BC81-EDE247A11522}"/>
              </a:ext>
            </a:extLst>
          </p:cNvPr>
          <p:cNvSpPr txBox="1">
            <a:spLocks noGrp="1"/>
          </p:cNvSpPr>
          <p:nvPr>
            <p:ph idx="4294967295"/>
          </p:nvPr>
        </p:nvSpPr>
        <p:spPr>
          <a:xfrm>
            <a:off x="466344" y="1794206"/>
            <a:ext cx="11591052" cy="1106970"/>
          </a:xfrm>
          <a:prstGeom prst="rect">
            <a:avLst/>
          </a:prstGeom>
          <a:noFill/>
        </p:spPr>
        <p:txBody>
          <a:bodyPr wrap="square" rtlCol="0">
            <a:spAutoFit/>
          </a:bodyPr>
          <a:lstStyle/>
          <a:p>
            <a:pPr marL="0" indent="0">
              <a:buNone/>
            </a:pPr>
            <a:r>
              <a:rPr lang="en-US" sz="1600" b="1" dirty="0"/>
              <a:t>	Intent: </a:t>
            </a:r>
            <a:r>
              <a:rPr lang="en-US" sz="1600" dirty="0"/>
              <a:t>Elicit requirements, ensure common understanding by stakeholders, and align requirements, plans, and work products.</a:t>
            </a:r>
            <a:br>
              <a:rPr lang="en-US" sz="1600" dirty="0"/>
            </a:br>
            <a:r>
              <a:rPr lang="en-US" sz="1600" dirty="0"/>
              <a:t>	</a:t>
            </a:r>
            <a:r>
              <a:rPr lang="zh-CN" altLang="en-US" sz="1600" dirty="0">
                <a:solidFill>
                  <a:srgbClr val="1F497D"/>
                </a:solidFill>
              </a:rPr>
              <a:t>导出需求，确保干系人取得一致理解，并调整需求、计划和工作产品。 </a:t>
            </a:r>
            <a:endParaRPr lang="en-US" sz="1600" dirty="0">
              <a:solidFill>
                <a:srgbClr val="1F497D"/>
              </a:solidFill>
            </a:endParaRPr>
          </a:p>
          <a:p>
            <a:pPr marL="0" indent="0">
              <a:buNone/>
            </a:pPr>
            <a:r>
              <a:rPr lang="en-US" sz="1600" b="1" dirty="0"/>
              <a:t>	Value:</a:t>
            </a:r>
            <a:r>
              <a:rPr lang="en-US" sz="1600" dirty="0"/>
              <a:t> Ensures that customers’ needs and expectations are satisfied.</a:t>
            </a:r>
            <a:br>
              <a:rPr lang="en-US" sz="1600" dirty="0"/>
            </a:br>
            <a:r>
              <a:rPr lang="en-US" sz="1600" dirty="0"/>
              <a:t>	</a:t>
            </a:r>
            <a:r>
              <a:rPr lang="zh-CN" altLang="en-US" sz="1600" dirty="0">
                <a:solidFill>
                  <a:srgbClr val="1F497D"/>
                </a:solidFill>
              </a:rPr>
              <a:t>确保客户的需求和期望得到满足。 </a:t>
            </a:r>
            <a:endParaRPr lang="en-US" sz="1600" dirty="0">
              <a:solidFill>
                <a:srgbClr val="1F497D"/>
              </a:solidFill>
            </a:endParaRPr>
          </a:p>
        </p:txBody>
      </p:sp>
      <p:sp>
        <p:nvSpPr>
          <p:cNvPr id="11" name="Content Placeholder 3">
            <a:extLst>
              <a:ext uri="{FF2B5EF4-FFF2-40B4-BE49-F238E27FC236}">
                <a16:creationId xmlns:a16="http://schemas.microsoft.com/office/drawing/2014/main" id="{52858F2E-4CB5-4A8C-AB8A-89A0749509B7}"/>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832326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20B7C4-5A9A-BB42-9F2B-CEC437533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 y="347472"/>
            <a:ext cx="1381125" cy="990600"/>
          </a:xfrm>
          <a:prstGeom prst="rect">
            <a:avLst/>
          </a:prstGeom>
        </p:spPr>
      </p:pic>
      <p:sp>
        <p:nvSpPr>
          <p:cNvPr id="8" name="Title 7">
            <a:extLst>
              <a:ext uri="{FF2B5EF4-FFF2-40B4-BE49-F238E27FC236}">
                <a16:creationId xmlns:a16="http://schemas.microsoft.com/office/drawing/2014/main" id="{9F0BE44C-B62C-734E-8D2C-364C3DC4D8F0}"/>
              </a:ext>
            </a:extLst>
          </p:cNvPr>
          <p:cNvSpPr txBox="1">
            <a:spLocks noGrp="1"/>
          </p:cNvSpPr>
          <p:nvPr>
            <p:ph type="title"/>
          </p:nvPr>
        </p:nvSpPr>
        <p:spPr>
          <a:xfrm>
            <a:off x="1560298" y="937433"/>
            <a:ext cx="10165357"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Risk and Opportunity Management (</a:t>
            </a:r>
            <a:r>
              <a:rPr lang="en-US" dirty="0" err="1"/>
              <a:t>RSK</a:t>
            </a:r>
            <a:r>
              <a:rPr lang="en-US" dirty="0"/>
              <a:t>) </a:t>
            </a:r>
            <a:r>
              <a:rPr lang="zh-CN" altLang="en-US" dirty="0">
                <a:solidFill>
                  <a:srgbClr val="1F497D"/>
                </a:solidFill>
                <a:latin typeface="+mj-ea"/>
                <a:ea typeface="+mj-ea"/>
              </a:rPr>
              <a:t>风险与机会管理</a:t>
            </a:r>
            <a:endParaRPr lang="en-US" dirty="0">
              <a:solidFill>
                <a:srgbClr val="1F497D"/>
              </a:solidFill>
            </a:endParaRPr>
          </a:p>
        </p:txBody>
      </p:sp>
      <p:sp>
        <p:nvSpPr>
          <p:cNvPr id="9" name="Content Placeholder 8">
            <a:extLst>
              <a:ext uri="{FF2B5EF4-FFF2-40B4-BE49-F238E27FC236}">
                <a16:creationId xmlns:a16="http://schemas.microsoft.com/office/drawing/2014/main" id="{0D163350-A59C-2947-9EEB-6C00A4F19521}"/>
              </a:ext>
            </a:extLst>
          </p:cNvPr>
          <p:cNvSpPr txBox="1">
            <a:spLocks noGrp="1"/>
          </p:cNvSpPr>
          <p:nvPr>
            <p:ph idx="4294967295"/>
          </p:nvPr>
        </p:nvSpPr>
        <p:spPr>
          <a:xfrm>
            <a:off x="466344" y="1346848"/>
            <a:ext cx="11265408" cy="1106970"/>
          </a:xfrm>
          <a:prstGeom prst="rect">
            <a:avLst/>
          </a:prstGeom>
          <a:noFill/>
        </p:spPr>
        <p:txBody>
          <a:bodyPr wrap="square" rtlCol="0">
            <a:spAutoFit/>
          </a:bodyPr>
          <a:lstStyle/>
          <a:p>
            <a:pPr marL="0" indent="0">
              <a:buNone/>
            </a:pPr>
            <a:r>
              <a:rPr lang="en-US" sz="1600" b="1" dirty="0"/>
              <a:t>	Intent: </a:t>
            </a:r>
            <a:r>
              <a:rPr lang="en-US" sz="1600" dirty="0"/>
              <a:t>Identify, record, analyze, and manage potential risks or opportunities.</a:t>
            </a:r>
            <a:br>
              <a:rPr lang="en-US" sz="1600" dirty="0"/>
            </a:br>
            <a:r>
              <a:rPr lang="en-US" sz="1600" dirty="0"/>
              <a:t>	</a:t>
            </a:r>
            <a:r>
              <a:rPr lang="zh-CN" altLang="en-US" sz="1600" dirty="0">
                <a:solidFill>
                  <a:srgbClr val="1F497D"/>
                </a:solidFill>
              </a:rPr>
              <a:t>识别、记录、分析和管理潜在的风险或机会。</a:t>
            </a:r>
            <a:endParaRPr lang="en-US" sz="1600" dirty="0">
              <a:solidFill>
                <a:srgbClr val="1F497D"/>
              </a:solidFill>
              <a:effectLst/>
            </a:endParaRPr>
          </a:p>
          <a:p>
            <a:pPr marL="0" indent="0">
              <a:buNone/>
            </a:pPr>
            <a:r>
              <a:rPr lang="en-US" sz="1600" b="1" dirty="0"/>
              <a:t>	Value:</a:t>
            </a:r>
            <a:r>
              <a:rPr lang="en-US" sz="1600" dirty="0"/>
              <a:t> Mitigate adverse impacts or capitalize on positive impacts to increase the likelihood of meeting objectives.</a:t>
            </a:r>
            <a:br>
              <a:rPr lang="en-US" sz="1600" dirty="0"/>
            </a:br>
            <a:r>
              <a:rPr lang="en-US" sz="1600" dirty="0"/>
              <a:t>	</a:t>
            </a:r>
            <a:r>
              <a:rPr lang="zh-CN" altLang="en-US" sz="1600" dirty="0">
                <a:solidFill>
                  <a:srgbClr val="1F497D"/>
                </a:solidFill>
              </a:rPr>
              <a:t>缓解不利影响或充分利用积极影响来提高实现目标的可能性。</a:t>
            </a:r>
            <a:endParaRPr lang="en-US" sz="1600" dirty="0">
              <a:solidFill>
                <a:srgbClr val="1F497D"/>
              </a:solidFill>
            </a:endParaRPr>
          </a:p>
        </p:txBody>
      </p:sp>
      <p:sp>
        <p:nvSpPr>
          <p:cNvPr id="11" name="Content Placeholder 3">
            <a:extLst>
              <a:ext uri="{FF2B5EF4-FFF2-40B4-BE49-F238E27FC236}">
                <a16:creationId xmlns:a16="http://schemas.microsoft.com/office/drawing/2014/main" id="{EC92CF95-B838-45DF-A813-F4DC0442E84A}"/>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8683762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5862143-3951-A64C-B7B7-268C11BD3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2D19D3C6-51DC-3041-B3EC-E426F6CAF279}"/>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Technical Solution (TS) </a:t>
            </a:r>
            <a:r>
              <a:rPr lang="zh-CN" altLang="en-US" sz="3200" dirty="0">
                <a:solidFill>
                  <a:srgbClr val="1F497D"/>
                </a:solidFill>
                <a:latin typeface="+mj-ea"/>
                <a:ea typeface="+mj-ea"/>
              </a:rPr>
              <a:t>技术解决方案</a:t>
            </a:r>
            <a:endParaRPr lang="en-US" sz="3200" dirty="0">
              <a:solidFill>
                <a:srgbClr val="1F497D"/>
              </a:solidFill>
            </a:endParaRPr>
          </a:p>
        </p:txBody>
      </p:sp>
      <p:sp>
        <p:nvSpPr>
          <p:cNvPr id="9" name="Content Placeholder 8">
            <a:extLst>
              <a:ext uri="{FF2B5EF4-FFF2-40B4-BE49-F238E27FC236}">
                <a16:creationId xmlns:a16="http://schemas.microsoft.com/office/drawing/2014/main" id="{6666E3A6-0A9E-BC46-9A3F-12B3D08BB749}"/>
              </a:ext>
            </a:extLst>
          </p:cNvPr>
          <p:cNvSpPr txBox="1">
            <a:spLocks noGrp="1"/>
          </p:cNvSpPr>
          <p:nvPr>
            <p:ph idx="4294967295"/>
          </p:nvPr>
        </p:nvSpPr>
        <p:spPr>
          <a:xfrm>
            <a:off x="463296" y="1330452"/>
            <a:ext cx="11265408" cy="1106970"/>
          </a:xfrm>
          <a:prstGeom prst="rect">
            <a:avLst/>
          </a:prstGeom>
          <a:noFill/>
        </p:spPr>
        <p:txBody>
          <a:bodyPr wrap="square" rtlCol="0">
            <a:spAutoFit/>
          </a:bodyPr>
          <a:lstStyle/>
          <a:p>
            <a:pPr marL="0" indent="0">
              <a:buNone/>
            </a:pPr>
            <a:r>
              <a:rPr lang="en-US" sz="1600" b="1" dirty="0"/>
              <a:t>	Intent: </a:t>
            </a:r>
            <a:r>
              <a:rPr lang="en-US" sz="1600" dirty="0"/>
              <a:t>Design and build solutions that meet customer requirements.</a:t>
            </a:r>
            <a:br>
              <a:rPr lang="en-US" sz="1600" dirty="0"/>
            </a:br>
            <a:r>
              <a:rPr lang="en-US" sz="1600" dirty="0"/>
              <a:t>	</a:t>
            </a:r>
            <a:r>
              <a:rPr lang="zh-CN" altLang="en-US" sz="1600" dirty="0">
                <a:solidFill>
                  <a:srgbClr val="1F497D"/>
                </a:solidFill>
              </a:rPr>
              <a:t>设计和构建满足客户需求的解决方案。 </a:t>
            </a:r>
            <a:endParaRPr lang="en-US" sz="1600" dirty="0">
              <a:solidFill>
                <a:srgbClr val="1F497D"/>
              </a:solidFill>
              <a:effectLst/>
            </a:endParaRPr>
          </a:p>
          <a:p>
            <a:pPr marL="0" indent="0">
              <a:buNone/>
            </a:pPr>
            <a:r>
              <a:rPr lang="en-US" sz="1600" b="1" dirty="0"/>
              <a:t>	Value:</a:t>
            </a:r>
            <a:r>
              <a:rPr lang="en-US" sz="1600" dirty="0"/>
              <a:t> Provides a cost-effective design and solution that meets customer requirements and reduces rework.</a:t>
            </a:r>
            <a:br>
              <a:rPr lang="en-US" sz="1600" dirty="0"/>
            </a:br>
            <a:r>
              <a:rPr lang="en-US" sz="1600" dirty="0"/>
              <a:t>	</a:t>
            </a:r>
            <a:r>
              <a:rPr lang="zh-CN" altLang="en-US" sz="1600" dirty="0">
                <a:solidFill>
                  <a:srgbClr val="1F497D"/>
                </a:solidFill>
              </a:rPr>
              <a:t>提供高效的设计和解决方案，以满足客户需求并且减少返工。</a:t>
            </a:r>
            <a:endParaRPr lang="en-US" sz="1600" dirty="0">
              <a:solidFill>
                <a:srgbClr val="1F497D"/>
              </a:solidFill>
            </a:endParaRPr>
          </a:p>
        </p:txBody>
      </p:sp>
      <p:sp>
        <p:nvSpPr>
          <p:cNvPr id="10" name="Content Placeholder 3">
            <a:extLst>
              <a:ext uri="{FF2B5EF4-FFF2-40B4-BE49-F238E27FC236}">
                <a16:creationId xmlns:a16="http://schemas.microsoft.com/office/drawing/2014/main" id="{26C68265-BF15-4E56-945E-A154256403BD}"/>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41647493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51B57D4-F6F7-8D4C-92DD-C8E3374CD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itle 7">
            <a:extLst>
              <a:ext uri="{FF2B5EF4-FFF2-40B4-BE49-F238E27FC236}">
                <a16:creationId xmlns:a16="http://schemas.microsoft.com/office/drawing/2014/main" id="{6B445EF2-3845-7D4E-9686-FCE75374D5D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Verification and Validation (VV) </a:t>
            </a:r>
            <a:r>
              <a:rPr lang="ja-JP" altLang="en-US" sz="3200" dirty="0">
                <a:solidFill>
                  <a:srgbClr val="1F497D"/>
                </a:solidFill>
                <a:latin typeface="DengXian Light" panose="02010600030101010101" pitchFamily="2" charset="-122"/>
                <a:ea typeface="DengXian Light" panose="02010600030101010101" pitchFamily="2" charset="-122"/>
              </a:rPr>
              <a:t>验证与确认</a:t>
            </a:r>
            <a:endParaRPr lang="en-US" sz="3200" dirty="0">
              <a:solidFill>
                <a:srgbClr val="1F497D"/>
              </a:solidFill>
            </a:endParaRPr>
          </a:p>
        </p:txBody>
      </p:sp>
      <p:sp>
        <p:nvSpPr>
          <p:cNvPr id="9" name="Content Placeholder 8">
            <a:extLst>
              <a:ext uri="{FF2B5EF4-FFF2-40B4-BE49-F238E27FC236}">
                <a16:creationId xmlns:a16="http://schemas.microsoft.com/office/drawing/2014/main" id="{DFA55996-6786-F34A-A68D-AC5A9F594E73}"/>
              </a:ext>
            </a:extLst>
          </p:cNvPr>
          <p:cNvSpPr txBox="1">
            <a:spLocks noGrp="1"/>
          </p:cNvSpPr>
          <p:nvPr>
            <p:ph idx="4294967295"/>
          </p:nvPr>
        </p:nvSpPr>
        <p:spPr>
          <a:xfrm>
            <a:off x="466344" y="1339215"/>
            <a:ext cx="11265408" cy="1771767"/>
          </a:xfrm>
          <a:prstGeom prst="rect">
            <a:avLst/>
          </a:prstGeom>
          <a:noFill/>
        </p:spPr>
        <p:txBody>
          <a:bodyPr wrap="square" rtlCol="0">
            <a:spAutoFit/>
          </a:bodyPr>
          <a:lstStyle/>
          <a:p>
            <a:pPr marL="0" indent="0">
              <a:buNone/>
            </a:pPr>
            <a:r>
              <a:rPr lang="en-US" sz="1600" b="1" dirty="0"/>
              <a:t>	Intent: </a:t>
            </a:r>
            <a:r>
              <a:rPr lang="en-US" sz="1600" dirty="0"/>
              <a:t>Verification and validation includes activities that confirm selected solutions and components meet their 		requirements, and validate selected solutions and components fulfill their intended use in their target environment.</a:t>
            </a:r>
            <a:br>
              <a:rPr lang="en-US" sz="1600" dirty="0"/>
            </a:br>
            <a:r>
              <a:rPr lang="en-US" sz="1600" dirty="0"/>
              <a:t>	</a:t>
            </a:r>
            <a:r>
              <a:rPr lang="zh-CN" altLang="en-US" sz="1600" dirty="0">
                <a:solidFill>
                  <a:srgbClr val="1F497D"/>
                </a:solidFill>
              </a:rPr>
              <a:t>验证和确认包括以下活动、确认选定的解决方案和组件是否满足需求、证明选定的解决方案和组件在目标环境下是</a:t>
            </a:r>
            <a:r>
              <a:rPr lang="en-ZA" altLang="zh-CN" sz="1600" dirty="0">
                <a:solidFill>
                  <a:srgbClr val="1F497D"/>
                </a:solidFill>
              </a:rPr>
              <a:t>	</a:t>
            </a:r>
            <a:r>
              <a:rPr lang="zh-CN" altLang="en-US" sz="1600" dirty="0">
                <a:solidFill>
                  <a:srgbClr val="1F497D"/>
                </a:solidFill>
              </a:rPr>
              <a:t>否能实现其预期用途</a:t>
            </a:r>
            <a:endParaRPr lang="en-US" sz="1600" dirty="0">
              <a:solidFill>
                <a:srgbClr val="1F497D"/>
              </a:solidFill>
            </a:endParaRPr>
          </a:p>
          <a:p>
            <a:pPr marL="0" indent="0">
              <a:buNone/>
            </a:pPr>
            <a:r>
              <a:rPr lang="en-US" sz="1600" b="1" dirty="0"/>
              <a:t>	Value:</a:t>
            </a:r>
            <a:r>
              <a:rPr lang="en-US" sz="1600" dirty="0"/>
              <a:t> Verification and validation of selected solutions and components throughout the project increases the likelihood 	that the solution will satisfy the customer.</a:t>
            </a:r>
            <a:br>
              <a:rPr lang="en-US" sz="1600" dirty="0"/>
            </a:br>
            <a:r>
              <a:rPr lang="en-US" sz="1600" dirty="0"/>
              <a:t>	</a:t>
            </a:r>
            <a:r>
              <a:rPr lang="zh-CN" altLang="en-US" sz="1600" dirty="0">
                <a:solidFill>
                  <a:srgbClr val="1F497D"/>
                </a:solidFill>
              </a:rPr>
              <a:t>在整个项目过程中对选定的解决方案和组件进行验证和确认可以提高解决方案满足客户需求的可能性。</a:t>
            </a:r>
            <a:endParaRPr lang="en-US" sz="1600" dirty="0">
              <a:solidFill>
                <a:srgbClr val="1F497D"/>
              </a:solidFill>
            </a:endParaRPr>
          </a:p>
        </p:txBody>
      </p:sp>
      <p:sp>
        <p:nvSpPr>
          <p:cNvPr id="10" name="Content Placeholder 3">
            <a:extLst>
              <a:ext uri="{FF2B5EF4-FFF2-40B4-BE49-F238E27FC236}">
                <a16:creationId xmlns:a16="http://schemas.microsoft.com/office/drawing/2014/main" id="{EFB600FF-5BDB-48DC-AFB9-08E63AAE7903}"/>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3183273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5"/>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382510" y="1113693"/>
            <a:ext cx="5154613" cy="515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7672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4">
            <a:extLst>
              <a:ext uri="{FF2B5EF4-FFF2-40B4-BE49-F238E27FC236}">
                <a16:creationId xmlns:a16="http://schemas.microsoft.com/office/drawing/2014/main" id="{F01B61B2-DAD2-4A24-9DB7-70562627DD3C}"/>
              </a:ext>
            </a:extLst>
          </p:cNvPr>
          <p:cNvSpPr txBox="1">
            <a:spLocks noChangeArrowheads="1"/>
          </p:cNvSpPr>
          <p:nvPr/>
        </p:nvSpPr>
        <p:spPr bwMode="auto">
          <a:xfrm>
            <a:off x="2057399" y="3291909"/>
            <a:ext cx="8077201"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GB" altLang="zh-CN" sz="2000" dirty="0">
                <a:latin typeface="+mn-lt"/>
              </a:rPr>
              <a:t>It has been a pleasure working with you. </a:t>
            </a:r>
          </a:p>
          <a:p>
            <a:pPr algn="ctr" eaLnBrk="1" hangingPunct="1"/>
            <a:r>
              <a:rPr lang="en-GB" altLang="zh-CN" sz="2000" dirty="0">
                <a:latin typeface="+mn-lt"/>
              </a:rPr>
              <a:t>We look forward to present the preliminary findings for your validation.</a:t>
            </a:r>
          </a:p>
          <a:p>
            <a:pPr algn="ctr" eaLnBrk="1" hangingPunct="1"/>
            <a:r>
              <a:rPr lang="zh-CN" altLang="en-US" sz="2000" dirty="0">
                <a:solidFill>
                  <a:srgbClr val="1F497D"/>
                </a:solidFill>
                <a:latin typeface="宋体" panose="02010600030101010101" pitchFamily="2" charset="-122"/>
                <a:ea typeface="宋体" panose="02010600030101010101" pitchFamily="2" charset="-122"/>
              </a:rPr>
              <a:t>很荣幸这段时间与您共事，现在向您展示初步结果，供您确认</a:t>
            </a:r>
          </a:p>
        </p:txBody>
      </p:sp>
      <p:pic>
        <p:nvPicPr>
          <p:cNvPr id="11" name="Picture 10">
            <a:extLst>
              <a:ext uri="{FF2B5EF4-FFF2-40B4-BE49-F238E27FC236}">
                <a16:creationId xmlns:a16="http://schemas.microsoft.com/office/drawing/2014/main" id="{33BC500A-BFD5-4AA6-A547-A5D9086C048B}"/>
              </a:ext>
            </a:extLst>
          </p:cNvPr>
          <p:cNvPicPr>
            <a:picLocks noChangeAspect="1"/>
          </p:cNvPicPr>
          <p:nvPr/>
        </p:nvPicPr>
        <p:blipFill>
          <a:blip r:embed="rId3"/>
          <a:stretch>
            <a:fillRect/>
          </a:stretch>
        </p:blipFill>
        <p:spPr>
          <a:xfrm>
            <a:off x="5770018" y="5136108"/>
            <a:ext cx="2294990" cy="547267"/>
          </a:xfrm>
          <a:prstGeom prst="rect">
            <a:avLst/>
          </a:prstGeom>
        </p:spPr>
      </p:pic>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3824" y="4999368"/>
            <a:ext cx="728200" cy="810578"/>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5851" y="5011695"/>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9478501" y="4999368"/>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10669668" y="5099783"/>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37517" y="5036857"/>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526375" y="5036857"/>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02774" y="5148463"/>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979285" y="5054186"/>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28927" y="4983314"/>
            <a:ext cx="812573" cy="842689"/>
          </a:xfrm>
          <a:prstGeom prst="rect">
            <a:avLst/>
          </a:prstGeom>
        </p:spPr>
      </p:pic>
      <p:pic>
        <p:nvPicPr>
          <p:cNvPr id="2" name="Picture 2" descr="http://eurasiangroup.org/clones/photos/photo3/Flag_China.gif">
            <a:extLst>
              <a:ext uri="{FF2B5EF4-FFF2-40B4-BE49-F238E27FC236}">
                <a16:creationId xmlns:a16="http://schemas.microsoft.com/office/drawing/2014/main" id="{4866C44F-9E5C-1973-8AE7-87E890F4836B}"/>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515537" y="1237171"/>
            <a:ext cx="1209246" cy="720000"/>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 name="Picture 4" descr="https://www.cia.gov/library/publications/the-world-factbook/graphics/flags/large/sf-lgflag.gif">
            <a:extLst>
              <a:ext uri="{FF2B5EF4-FFF2-40B4-BE49-F238E27FC236}">
                <a16:creationId xmlns:a16="http://schemas.microsoft.com/office/drawing/2014/main" id="{62799FA7-B395-E23D-3426-4548FDA4B4D1}"/>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8848322" y="1238047"/>
            <a:ext cx="1209247" cy="718248"/>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 name="Picture 2" descr="http://www.diabetesmine.com/wp-content/uploads/2011/02/spain-flag.gif">
            <a:extLst>
              <a:ext uri="{FF2B5EF4-FFF2-40B4-BE49-F238E27FC236}">
                <a16:creationId xmlns:a16="http://schemas.microsoft.com/office/drawing/2014/main" id="{809EF27B-E71B-E548-DF13-D2418E38680A}"/>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194444" y="2159412"/>
            <a:ext cx="1206784" cy="720000"/>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 name="Picture 12" descr="http://1.bp.blogspot.com/-dCG_ru9E2jY/Twy2lX1A4MI/AAAAAAABCVQ/sk5d4dhnIhM/s1600/Switzerland_Flag.jpg">
            <a:extLst>
              <a:ext uri="{FF2B5EF4-FFF2-40B4-BE49-F238E27FC236}">
                <a16:creationId xmlns:a16="http://schemas.microsoft.com/office/drawing/2014/main" id="{4114181C-AD01-648A-AFE4-33E7C8206C57}"/>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530677" y="2160288"/>
            <a:ext cx="1194106" cy="718248"/>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 name="Picture 8">
            <a:extLst>
              <a:ext uri="{FF2B5EF4-FFF2-40B4-BE49-F238E27FC236}">
                <a16:creationId xmlns:a16="http://schemas.microsoft.com/office/drawing/2014/main" id="{DBA28244-BF03-4ABE-8C08-BA9CA6E42B22}"/>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513846" y="2184531"/>
            <a:ext cx="1216108" cy="720000"/>
          </a:xfrm>
          <a:prstGeom prst="rect">
            <a:avLst/>
          </a:prstGeom>
          <a:noFill/>
          <a:ln w="12700" cap="flat" cmpd="sng">
            <a:solidFill>
              <a:schemeClr val="bg1"/>
            </a:solidFill>
            <a:prstDash val="solid"/>
            <a:miter lim="800000"/>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pic>
        <p:nvPicPr>
          <p:cNvPr id="7" name="Picture 6">
            <a:extLst>
              <a:ext uri="{FF2B5EF4-FFF2-40B4-BE49-F238E27FC236}">
                <a16:creationId xmlns:a16="http://schemas.microsoft.com/office/drawing/2014/main" id="{0746ECA8-5999-8844-A4CF-D21C0913F4B0}"/>
              </a:ext>
            </a:extLst>
          </p:cNvPr>
          <p:cNvPicPr>
            <a:picLocks noChangeAspect="1"/>
          </p:cNvPicPr>
          <p:nvPr/>
        </p:nvPicPr>
        <p:blipFill>
          <a:blip r:embed="rId20"/>
          <a:stretch>
            <a:fillRect/>
          </a:stretch>
        </p:blipFill>
        <p:spPr>
          <a:xfrm>
            <a:off x="7498384" y="1238923"/>
            <a:ext cx="1231569" cy="718248"/>
          </a:xfrm>
          <a:prstGeom prst="rect">
            <a:avLst/>
          </a:prstGeom>
          <a:ln>
            <a:solidFill>
              <a:schemeClr val="bg1"/>
            </a:solidFill>
          </a:ln>
          <a:effectLst>
            <a:outerShdw blurRad="50800" dist="38100" dir="8100000" algn="tr" rotWithShape="0">
              <a:prstClr val="black">
                <a:alpha val="40000"/>
              </a:prstClr>
            </a:outerShdw>
          </a:effectLst>
        </p:spPr>
      </p:pic>
      <p:pic>
        <p:nvPicPr>
          <p:cNvPr id="8" name="Picture 7" descr="http://www.onlinenewspapers.com/images/germany.gif">
            <a:extLst>
              <a:ext uri="{FF2B5EF4-FFF2-40B4-BE49-F238E27FC236}">
                <a16:creationId xmlns:a16="http://schemas.microsoft.com/office/drawing/2014/main" id="{C88643CA-FF93-D9A6-9CA6-A07E508A490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43152" y="1237171"/>
            <a:ext cx="1209247" cy="720000"/>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1A4C7194-F4EA-A630-9EDD-C2625999C623}"/>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183540" y="1229725"/>
            <a:ext cx="1209246" cy="720000"/>
          </a:xfrm>
          <a:prstGeom prst="rect">
            <a:avLst/>
          </a:prstGeom>
          <a:ln>
            <a:solidFill>
              <a:schemeClr val="bg1"/>
            </a:solidFill>
          </a:ln>
          <a:effectLst>
            <a:outerShdw blurRad="50800" dist="38100" dir="8100000" algn="tr" rotWithShape="0">
              <a:prstClr val="black">
                <a:alpha val="40000"/>
              </a:prstClr>
            </a:outerShdw>
          </a:effectLst>
        </p:spPr>
      </p:pic>
      <p:pic>
        <p:nvPicPr>
          <p:cNvPr id="10" name="Picture 9" descr="A close up of a logo&#10;&#10;Description automatically generated">
            <a:extLst>
              <a:ext uri="{FF2B5EF4-FFF2-40B4-BE49-F238E27FC236}">
                <a16:creationId xmlns:a16="http://schemas.microsoft.com/office/drawing/2014/main" id="{574BE752-EC45-605C-2A0C-D98E2FA99965}"/>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8848322" y="2177458"/>
            <a:ext cx="1209247" cy="720000"/>
          </a:xfrm>
          <a:prstGeom prst="rect">
            <a:avLst/>
          </a:prstGeom>
          <a:ln>
            <a:solidFill>
              <a:schemeClr val="bg1"/>
            </a:solidFill>
          </a:ln>
          <a:effectLst>
            <a:outerShdw blurRad="50800" dist="38100" dir="8100000" algn="tr" rotWithShape="0">
              <a:prstClr val="black">
                <a:alpha val="40000"/>
              </a:prstClr>
            </a:outerShdw>
          </a:effectLst>
        </p:spPr>
      </p:pic>
      <p:pic>
        <p:nvPicPr>
          <p:cNvPr id="12" name="Picture 11">
            <a:extLst>
              <a:ext uri="{FF2B5EF4-FFF2-40B4-BE49-F238E27FC236}">
                <a16:creationId xmlns:a16="http://schemas.microsoft.com/office/drawing/2014/main" id="{F4730552-0949-1289-E92C-A43E2FAC635F}"/>
              </a:ext>
            </a:extLst>
          </p:cNvPr>
          <p:cNvPicPr>
            <a:picLocks noChangeAspect="1"/>
          </p:cNvPicPr>
          <p:nvPr/>
        </p:nvPicPr>
        <p:blipFill>
          <a:blip r:embed="rId24"/>
          <a:stretch>
            <a:fillRect/>
          </a:stretch>
        </p:blipFill>
        <p:spPr>
          <a:xfrm>
            <a:off x="4854233" y="2177458"/>
            <a:ext cx="1194106" cy="720000"/>
          </a:xfrm>
          <a:prstGeom prst="rect">
            <a:avLst/>
          </a:prstGeom>
          <a:ln>
            <a:solidFill>
              <a:schemeClr val="bg1"/>
            </a:solidFill>
          </a:ln>
          <a:effectLst>
            <a:outerShdw blurRad="50800" dist="38100" dir="8100000" algn="tr" rotWithShape="0">
              <a:prstClr val="black">
                <a:alpha val="40000"/>
              </a:prstClr>
            </a:outerShdw>
          </a:effectLst>
        </p:spPr>
      </p:pic>
      <p:pic>
        <p:nvPicPr>
          <p:cNvPr id="13" name="Picture 2" descr="Flag of the United Arab Emirates.svg">
            <a:extLst>
              <a:ext uri="{FF2B5EF4-FFF2-40B4-BE49-F238E27FC236}">
                <a16:creationId xmlns:a16="http://schemas.microsoft.com/office/drawing/2014/main" id="{F63307DC-517F-069D-D6FA-2BDB138810BB}"/>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6177789" y="2177458"/>
            <a:ext cx="1209248" cy="720000"/>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4" name="Picture 2" descr="India - Wikipedia">
            <a:extLst>
              <a:ext uri="{FF2B5EF4-FFF2-40B4-BE49-F238E27FC236}">
                <a16:creationId xmlns:a16="http://schemas.microsoft.com/office/drawing/2014/main" id="{1112373A-9391-590D-6A6B-A7B77E7D9138}"/>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170768" y="1237171"/>
            <a:ext cx="1209247" cy="720000"/>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9A72D469-8119-E701-5E19-4DE0AFE668B7}"/>
              </a:ext>
            </a:extLst>
          </p:cNvPr>
          <p:cNvPicPr>
            <a:picLocks noChangeAspect="1"/>
          </p:cNvPicPr>
          <p:nvPr/>
        </p:nvPicPr>
        <p:blipFill>
          <a:blip r:embed="rId27"/>
          <a:stretch>
            <a:fillRect/>
          </a:stretch>
        </p:blipFill>
        <p:spPr>
          <a:xfrm>
            <a:off x="855925" y="1229725"/>
            <a:ext cx="1209246" cy="720000"/>
          </a:xfrm>
          <a:prstGeom prst="rect">
            <a:avLst/>
          </a:prstGeom>
          <a:ln>
            <a:solidFill>
              <a:schemeClr val="bg1"/>
            </a:solidFill>
          </a:ln>
          <a:effectLst>
            <a:outerShdw blurRad="50800" dist="38100" dir="8100000" algn="tr" rotWithShape="0">
              <a:prstClr val="black">
                <a:alpha val="40000"/>
              </a:prstClr>
            </a:outerShdw>
          </a:effectLst>
        </p:spPr>
      </p:pic>
      <p:pic>
        <p:nvPicPr>
          <p:cNvPr id="16" name="Picture 15">
            <a:extLst>
              <a:ext uri="{FF2B5EF4-FFF2-40B4-BE49-F238E27FC236}">
                <a16:creationId xmlns:a16="http://schemas.microsoft.com/office/drawing/2014/main" id="{16C41C2A-57A7-4A60-1847-D132E2B91FE8}"/>
              </a:ext>
            </a:extLst>
          </p:cNvPr>
          <p:cNvPicPr>
            <a:picLocks noChangeAspect="1"/>
          </p:cNvPicPr>
          <p:nvPr/>
        </p:nvPicPr>
        <p:blipFill>
          <a:blip r:embed="rId28"/>
          <a:stretch>
            <a:fillRect/>
          </a:stretch>
        </p:blipFill>
        <p:spPr>
          <a:xfrm>
            <a:off x="858387" y="2159412"/>
            <a:ext cx="1206784" cy="720000"/>
          </a:xfrm>
          <a:prstGeom prst="rect">
            <a:avLst/>
          </a:prstGeom>
          <a:ln>
            <a:solidFill>
              <a:schemeClr val="bg1"/>
            </a:solidFill>
          </a:ln>
          <a:effectLst>
            <a:outerShdw blurRad="50800" dist="38100" dir="8100000" algn="tr" rotWithShape="0">
              <a:prstClr val="black">
                <a:alpha val="40000"/>
              </a:prstClr>
            </a:outerShdw>
          </a:effectLst>
        </p:spPr>
      </p:pic>
      <p:pic>
        <p:nvPicPr>
          <p:cNvPr id="17" name="Picture 16">
            <a:extLst>
              <a:ext uri="{FF2B5EF4-FFF2-40B4-BE49-F238E27FC236}">
                <a16:creationId xmlns:a16="http://schemas.microsoft.com/office/drawing/2014/main" id="{258E9237-7F12-DB4A-214C-DFCA2D5949CD}"/>
              </a:ext>
            </a:extLst>
          </p:cNvPr>
          <p:cNvPicPr>
            <a:picLocks noChangeAspect="1"/>
          </p:cNvPicPr>
          <p:nvPr/>
        </p:nvPicPr>
        <p:blipFill>
          <a:blip r:embed="rId29"/>
          <a:stretch>
            <a:fillRect/>
          </a:stretch>
        </p:blipFill>
        <p:spPr>
          <a:xfrm>
            <a:off x="10175939" y="1236295"/>
            <a:ext cx="1209246" cy="720000"/>
          </a:xfrm>
          <a:prstGeom prst="rect">
            <a:avLst/>
          </a:prstGeom>
          <a:ln>
            <a:solidFill>
              <a:schemeClr val="bg1"/>
            </a:solidFill>
          </a:ln>
          <a:effectLst>
            <a:outerShdw blurRad="50800" dist="38100" dir="8100000" algn="tr" rotWithShape="0">
              <a:prstClr val="black">
                <a:alpha val="40000"/>
              </a:prstClr>
            </a:outerShdw>
          </a:effectLst>
        </p:spPr>
      </p:pic>
      <p:pic>
        <p:nvPicPr>
          <p:cNvPr id="18" name="Picture 17">
            <a:extLst>
              <a:ext uri="{FF2B5EF4-FFF2-40B4-BE49-F238E27FC236}">
                <a16:creationId xmlns:a16="http://schemas.microsoft.com/office/drawing/2014/main" id="{9536ED03-F563-552D-2EA3-E2614A5AA0E6}"/>
              </a:ext>
            </a:extLst>
          </p:cNvPr>
          <p:cNvPicPr>
            <a:picLocks noChangeAspect="1"/>
          </p:cNvPicPr>
          <p:nvPr/>
        </p:nvPicPr>
        <p:blipFill>
          <a:blip r:embed="rId30"/>
          <a:stretch>
            <a:fillRect/>
          </a:stretch>
        </p:blipFill>
        <p:spPr>
          <a:xfrm>
            <a:off x="10175938" y="2161342"/>
            <a:ext cx="1209246" cy="720000"/>
          </a:xfrm>
          <a:prstGeom prst="rect">
            <a:avLst/>
          </a:prstGeom>
          <a:ln>
            <a:solidFill>
              <a:schemeClr val="bg1"/>
            </a:solidFill>
          </a:ln>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29757038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a:t>
            </a:r>
            <a:r>
              <a:rPr lang="en-US" sz="2000" dirty="0" err="1"/>
              <a:t>00_Data_Reference.xlsm</a:t>
            </a:r>
            <a:endParaRPr lang="en-US" sz="2000" dirty="0"/>
          </a:p>
          <a:p>
            <a:r>
              <a:rPr lang="en-US" sz="2000" dirty="0"/>
              <a:t>The latest information and version of the Benchmark Appraiser Support Environment (BASE) can be accessed at </a:t>
            </a:r>
            <a:r>
              <a:rPr lang="en-US" sz="2000" dirty="0" err="1">
                <a:hlinkClick r:id="rId3"/>
              </a:rPr>
              <a:t>www.demix.org</a:t>
            </a:r>
            <a:r>
              <a:rPr lang="en-US" sz="2000" dirty="0">
                <a:hlinkClick r:id="rId3"/>
              </a:rPr>
              <a:t>/tools</a:t>
            </a:r>
            <a:r>
              <a:rPr lang="en-US" sz="2000" dirty="0"/>
              <a:t> </a:t>
            </a:r>
          </a:p>
        </p:txBody>
      </p:sp>
    </p:spTree>
    <p:extLst>
      <p:ext uri="{BB962C8B-B14F-4D97-AF65-F5344CB8AC3E}">
        <p14:creationId xmlns:p14="http://schemas.microsoft.com/office/powerpoint/2010/main" val="4138373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809248"/>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904798"/>
            <a:ext cx="9296400" cy="54198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267200" y="4114800"/>
            <a:ext cx="1676400" cy="1066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About Preliminary Findings</a:t>
            </a:r>
          </a:p>
        </p:txBody>
      </p:sp>
      <p:sp>
        <p:nvSpPr>
          <p:cNvPr id="3" name="Content Placeholder 2"/>
          <p:cNvSpPr>
            <a:spLocks noGrp="1"/>
          </p:cNvSpPr>
          <p:nvPr>
            <p:ph idx="1"/>
          </p:nvPr>
        </p:nvSpPr>
        <p:spPr/>
        <p:txBody>
          <a:bodyPr>
            <a:normAutofit/>
          </a:bodyPr>
          <a:lstStyle/>
          <a:p>
            <a:r>
              <a:rPr lang="en-ZA" sz="1800" dirty="0"/>
              <a:t>These are the preliminary findings. They are not the final findings. We encourage you to provide feedback on what is presented.</a:t>
            </a:r>
            <a:br>
              <a:rPr lang="en-ZA" sz="1800" dirty="0"/>
            </a:br>
            <a:r>
              <a:rPr lang="ja-JP" altLang="en-US" sz="1800" dirty="0">
                <a:solidFill>
                  <a:srgbClr val="1F497D"/>
                </a:solidFill>
                <a:latin typeface="宋体" panose="02010600030101010101" pitchFamily="2" charset="-122"/>
                <a:ea typeface="宋体" panose="02010600030101010101" pitchFamily="2" charset="-122"/>
              </a:rPr>
              <a:t>我们现在所进行的是初步发现，还没有到最终发布阶段，</a:t>
            </a:r>
            <a:r>
              <a:rPr lang="zh-CN" altLang="ja-JP" sz="1800" dirty="0">
                <a:solidFill>
                  <a:srgbClr val="1F497D"/>
                </a:solidFill>
                <a:latin typeface="宋体" panose="02010600030101010101" pitchFamily="2" charset="-122"/>
                <a:ea typeface="宋体" panose="02010600030101010101" pitchFamily="2" charset="-122"/>
              </a:rPr>
              <a:t>欢迎你们对</a:t>
            </a:r>
            <a:r>
              <a:rPr lang="ja-JP" altLang="en-US" sz="1800" dirty="0">
                <a:solidFill>
                  <a:srgbClr val="1F497D"/>
                </a:solidFill>
                <a:latin typeface="宋体" panose="02010600030101010101" pitchFamily="2" charset="-122"/>
                <a:ea typeface="宋体" panose="02010600030101010101" pitchFamily="2" charset="-122"/>
              </a:rPr>
              <a:t>发现</a:t>
            </a:r>
            <a:r>
              <a:rPr lang="zh-CN" altLang="ja-JP" sz="1800" dirty="0">
                <a:solidFill>
                  <a:srgbClr val="1F497D"/>
                </a:solidFill>
                <a:latin typeface="宋体" panose="02010600030101010101" pitchFamily="2" charset="-122"/>
                <a:ea typeface="宋体" panose="02010600030101010101" pitchFamily="2" charset="-122"/>
              </a:rPr>
              <a:t>结果</a:t>
            </a:r>
            <a:r>
              <a:rPr lang="ja-JP" altLang="en-US" sz="1800" dirty="0">
                <a:solidFill>
                  <a:srgbClr val="1F497D"/>
                </a:solidFill>
                <a:latin typeface="宋体" panose="02010600030101010101" pitchFamily="2" charset="-122"/>
                <a:ea typeface="宋体" panose="02010600030101010101" pitchFamily="2" charset="-122"/>
              </a:rPr>
              <a:t>提供反馈</a:t>
            </a:r>
          </a:p>
          <a:p>
            <a:r>
              <a:rPr lang="en-ZA" sz="1800" dirty="0"/>
              <a:t>It is recommended that the presenter reads the findings verbatim.</a:t>
            </a:r>
            <a:br>
              <a:rPr lang="en-ZA" sz="1800" dirty="0"/>
            </a:br>
            <a:r>
              <a:rPr lang="zh-CN" altLang="en-US" sz="1800">
                <a:solidFill>
                  <a:srgbClr val="1F497D"/>
                </a:solidFill>
                <a:latin typeface="宋体" panose="02010600030101010101" pitchFamily="2" charset="-122"/>
                <a:ea typeface="宋体" panose="02010600030101010101" pitchFamily="2" charset="-122"/>
              </a:rPr>
              <a:t>建议演讲者逐字逐句子表达调查发现的内容</a:t>
            </a:r>
          </a:p>
          <a:p>
            <a:r>
              <a:rPr lang="en-ZA" sz="1800"/>
              <a:t>The </a:t>
            </a:r>
            <a:r>
              <a:rPr lang="en-ZA" sz="1800" dirty="0"/>
              <a:t>appraisal team CANNOT commit to making changes, we will collect your input and evaluate it after the presentation.</a:t>
            </a:r>
            <a:br>
              <a:rPr lang="en-ZA" sz="1800" dirty="0"/>
            </a:br>
            <a:r>
              <a:rPr lang="ja-JP" altLang="en-US" sz="1800" dirty="0">
                <a:solidFill>
                  <a:srgbClr val="1F497D"/>
                </a:solidFill>
                <a:latin typeface="宋体" panose="02010600030101010101" pitchFamily="2" charset="-122"/>
                <a:ea typeface="宋体" panose="02010600030101010101" pitchFamily="2" charset="-122"/>
              </a:rPr>
              <a:t>评估小组成员不能</a:t>
            </a:r>
            <a:r>
              <a:rPr lang="zh-CN" altLang="ja-JP" sz="1800" dirty="0">
                <a:solidFill>
                  <a:srgbClr val="1F497D"/>
                </a:solidFill>
                <a:latin typeface="宋体" panose="02010600030101010101" pitchFamily="2" charset="-122"/>
                <a:ea typeface="宋体" panose="02010600030101010101" pitchFamily="2" charset="-122"/>
              </a:rPr>
              <a:t>向你们</a:t>
            </a:r>
            <a:r>
              <a:rPr lang="ja-JP" altLang="en-US" sz="1800" dirty="0">
                <a:solidFill>
                  <a:srgbClr val="1F497D"/>
                </a:solidFill>
                <a:latin typeface="宋体" panose="02010600030101010101" pitchFamily="2" charset="-122"/>
                <a:ea typeface="宋体" panose="02010600030101010101" pitchFamily="2" charset="-122"/>
              </a:rPr>
              <a:t>承诺对发现进行修改，我们会把你们的反馈记录下来</a:t>
            </a:r>
          </a:p>
          <a:p>
            <a:r>
              <a:rPr lang="en-ZA" sz="1800" dirty="0"/>
              <a:t>Confidentiality and non-attribution remain in effect.</a:t>
            </a:r>
            <a:br>
              <a:rPr lang="en-ZA" sz="1800" dirty="0"/>
            </a:br>
            <a:r>
              <a:rPr lang="ja-JP" altLang="en-US" sz="1800" dirty="0">
                <a:solidFill>
                  <a:srgbClr val="1F497D"/>
                </a:solidFill>
                <a:latin typeface="宋体" panose="02010600030101010101" pitchFamily="2" charset="-122"/>
                <a:ea typeface="宋体" panose="02010600030101010101" pitchFamily="2" charset="-122"/>
              </a:rPr>
              <a:t>保密原则和</a:t>
            </a:r>
            <a:r>
              <a:rPr lang="zh-CN" altLang="ja-JP" sz="1800" dirty="0">
                <a:solidFill>
                  <a:srgbClr val="1F497D"/>
                </a:solidFill>
                <a:latin typeface="宋体" panose="02010600030101010101" pitchFamily="2" charset="-122"/>
                <a:ea typeface="宋体" panose="02010600030101010101" pitchFamily="2" charset="-122"/>
              </a:rPr>
              <a:t>非归因</a:t>
            </a:r>
            <a:r>
              <a:rPr lang="ja-JP" altLang="en-US" sz="1800" dirty="0">
                <a:solidFill>
                  <a:srgbClr val="1F497D"/>
                </a:solidFill>
                <a:latin typeface="宋体" panose="02010600030101010101" pitchFamily="2" charset="-122"/>
                <a:ea typeface="宋体" panose="02010600030101010101" pitchFamily="2" charset="-122"/>
              </a:rPr>
              <a:t>原则依然有效</a:t>
            </a:r>
          </a:p>
          <a:p>
            <a:r>
              <a:rPr lang="en-ZA" sz="1800" dirty="0"/>
              <a:t>Strengths are only noted if they are significant strengths.</a:t>
            </a:r>
            <a:br>
              <a:rPr lang="en-ZA" sz="1800" dirty="0"/>
            </a:br>
            <a:r>
              <a:rPr lang="ja-JP" altLang="en-US" sz="1800" dirty="0">
                <a:solidFill>
                  <a:srgbClr val="1F497D"/>
                </a:solidFill>
                <a:latin typeface="宋体" panose="02010600030101010101" pitchFamily="2" charset="-122"/>
                <a:ea typeface="宋体" panose="02010600030101010101" pitchFamily="2" charset="-122"/>
              </a:rPr>
              <a:t>只有发现特别</a:t>
            </a:r>
            <a:r>
              <a:rPr lang="zh-CN" altLang="ja-JP" sz="1800" dirty="0">
                <a:solidFill>
                  <a:srgbClr val="1F497D"/>
                </a:solidFill>
                <a:latin typeface="宋体" panose="02010600030101010101" pitchFamily="2" charset="-122"/>
                <a:ea typeface="宋体" panose="02010600030101010101" pitchFamily="2" charset="-122"/>
              </a:rPr>
              <a:t>明显</a:t>
            </a:r>
            <a:r>
              <a:rPr lang="ja-JP" altLang="en-US" sz="1800" dirty="0">
                <a:solidFill>
                  <a:srgbClr val="1F497D"/>
                </a:solidFill>
                <a:latin typeface="宋体" panose="02010600030101010101" pitchFamily="2" charset="-122"/>
                <a:ea typeface="宋体" panose="02010600030101010101" pitchFamily="2" charset="-122"/>
              </a:rPr>
              <a:t>的强项时才会反映出来</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a:xfrm>
            <a:off x="1055688" y="1562793"/>
            <a:ext cx="10397837" cy="4531043"/>
          </a:xfrm>
        </p:spPr>
        <p:txBody>
          <a:bodyPr>
            <a:noAutofit/>
          </a:bodyPr>
          <a:lstStyle/>
          <a:p>
            <a:pPr marL="0" indent="0">
              <a:spcBef>
                <a:spcPts val="300"/>
              </a:spcBef>
              <a:buNone/>
            </a:pPr>
            <a:r>
              <a:rPr lang="en-ZA" sz="1600" dirty="0"/>
              <a:t>A virtual appraisal code of conduct must include the following rules at a minimum: (ISACA MDD v2.2)</a:t>
            </a:r>
          </a:p>
          <a:p>
            <a:pPr marL="0" indent="0">
              <a:spcBef>
                <a:spcPts val="300"/>
              </a:spcBef>
              <a:buNone/>
            </a:pPr>
            <a:r>
              <a:rPr lang="zh-CN" altLang="en-US" sz="1600" dirty="0">
                <a:solidFill>
                  <a:srgbClr val="1F497D"/>
                </a:solidFill>
              </a:rPr>
              <a:t>远程评估行为准则必须包括以下规则：</a:t>
            </a:r>
            <a:r>
              <a:rPr lang="en-US" altLang="zh-CN" sz="1600" dirty="0">
                <a:solidFill>
                  <a:srgbClr val="1F497D"/>
                </a:solidFill>
              </a:rPr>
              <a:t>(</a:t>
            </a:r>
            <a:r>
              <a:rPr lang="en-US" altLang="zh-CN" sz="1600" dirty="0" err="1">
                <a:solidFill>
                  <a:srgbClr val="1F497D"/>
                </a:solidFill>
              </a:rPr>
              <a:t>ISACA</a:t>
            </a:r>
            <a:r>
              <a:rPr lang="en-US" altLang="zh-CN" sz="1600" dirty="0">
                <a:solidFill>
                  <a:srgbClr val="1F497D"/>
                </a:solidFill>
              </a:rPr>
              <a:t> </a:t>
            </a:r>
            <a:r>
              <a:rPr lang="en-US" altLang="zh-CN" sz="1600" dirty="0" err="1">
                <a:solidFill>
                  <a:srgbClr val="1F497D"/>
                </a:solidFill>
              </a:rPr>
              <a:t>MDD</a:t>
            </a:r>
            <a:r>
              <a:rPr lang="en-US" altLang="zh-CN" sz="1600" dirty="0">
                <a:solidFill>
                  <a:srgbClr val="1F497D"/>
                </a:solidFill>
              </a:rPr>
              <a:t> v2.2)</a:t>
            </a:r>
            <a:endParaRPr lang="en-ZA" sz="1600" dirty="0">
              <a:solidFill>
                <a:srgbClr val="1F497D"/>
              </a:solidFill>
            </a:endParaRPr>
          </a:p>
          <a:p>
            <a:pPr>
              <a:spcBef>
                <a:spcPts val="300"/>
              </a:spcBef>
            </a:pPr>
            <a:r>
              <a:rPr lang="en-ZA" sz="1600" dirty="0"/>
              <a:t>Participate actively in appraisal activities</a:t>
            </a:r>
            <a:br>
              <a:rPr lang="en-ZA" sz="1600" dirty="0"/>
            </a:br>
            <a:r>
              <a:rPr lang="zh-CN" altLang="en-US" sz="1600" dirty="0">
                <a:solidFill>
                  <a:srgbClr val="1F497D"/>
                </a:solidFill>
              </a:rPr>
              <a:t>积极参与评估活动。</a:t>
            </a:r>
            <a:endParaRPr lang="en-ZA" altLang="zh-CN" sz="1600" dirty="0">
              <a:solidFill>
                <a:srgbClr val="1F497D"/>
              </a:solidFill>
            </a:endParaRPr>
          </a:p>
          <a:p>
            <a:pPr>
              <a:spcBef>
                <a:spcPts val="300"/>
              </a:spcBef>
            </a:pPr>
            <a:r>
              <a:rPr lang="en-ZA" sz="1600" dirty="0"/>
              <a:t>No sleeping, multitasking, etc.</a:t>
            </a:r>
            <a:br>
              <a:rPr lang="en-ZA" sz="1600" dirty="0"/>
            </a:br>
            <a:r>
              <a:rPr lang="zh-CN" altLang="en-US" sz="1600" dirty="0">
                <a:solidFill>
                  <a:srgbClr val="1F497D"/>
                </a:solidFill>
              </a:rPr>
              <a:t>不允许睡觉，或进行其他工作等。</a:t>
            </a:r>
            <a:endParaRPr lang="en-ZA" sz="1600" dirty="0">
              <a:solidFill>
                <a:srgbClr val="1F497D"/>
              </a:solidFill>
            </a:endParaRPr>
          </a:p>
          <a:p>
            <a:pPr>
              <a:spcBef>
                <a:spcPts val="300"/>
              </a:spcBef>
            </a:pPr>
            <a:r>
              <a:rPr lang="en-ZA" sz="1600" dirty="0"/>
              <a:t>To meet confidentiality requirements, ATL may require no additional media or writing materials, laptops, or mobile devices other than those agreed as necessary for conducting virtual activities for some or all interviews</a:t>
            </a:r>
            <a:br>
              <a:rPr lang="en-ZA" sz="1600" dirty="0"/>
            </a:br>
            <a:r>
              <a:rPr lang="zh-CN" altLang="en-US" sz="1600" dirty="0">
                <a:solidFill>
                  <a:srgbClr val="1F497D"/>
                </a:solidFill>
              </a:rPr>
              <a:t>为了满足保密需求，除了评估所需的设备和材料外，主任评估师可能不需要其他设备或材料：包括纸质材料，其他笔记本电脑，移动设备等。</a:t>
            </a:r>
            <a:endParaRPr lang="en-ZA" sz="1600" dirty="0">
              <a:solidFill>
                <a:srgbClr val="1F497D"/>
              </a:solidFill>
            </a:endParaRPr>
          </a:p>
          <a:p>
            <a:pPr>
              <a:spcBef>
                <a:spcPts val="300"/>
              </a:spcBef>
            </a:pPr>
            <a:r>
              <a:rPr lang="en-ZA" sz="1600" dirty="0"/>
              <a:t>One person speaks at a time </a:t>
            </a:r>
            <a:br>
              <a:rPr lang="en-ZA" sz="1600" dirty="0"/>
            </a:br>
            <a:r>
              <a:rPr lang="zh-CN" altLang="en-US" sz="1600" dirty="0">
                <a:solidFill>
                  <a:schemeClr val="accent1"/>
                </a:solidFill>
              </a:rPr>
              <a:t>每次只允许一个人说话。</a:t>
            </a:r>
            <a:endParaRPr lang="en-ZA" sz="1600" dirty="0">
              <a:solidFill>
                <a:schemeClr val="accent1"/>
              </a:solidFill>
            </a:endParaRPr>
          </a:p>
          <a:p>
            <a:pPr>
              <a:spcBef>
                <a:spcPts val="300"/>
              </a:spcBef>
            </a:pPr>
            <a:r>
              <a:rPr lang="en-ZA" sz="1600" b="1" dirty="0"/>
              <a:t>All participants identify themselves when needed, including when asked by ATL, to verify their identity with a government issued photo ID.</a:t>
            </a:r>
            <a:br>
              <a:rPr lang="en-ZA" sz="1600" b="1" dirty="0"/>
            </a:br>
            <a:r>
              <a:rPr lang="zh-CN" altLang="en-US" sz="1600" b="1" dirty="0">
                <a:solidFill>
                  <a:srgbClr val="1F497D"/>
                </a:solidFill>
              </a:rPr>
              <a:t>评估师要求时，所有访谈人员需要出示身份证验证身份，身份证由政府发放且附带个人照片。</a:t>
            </a:r>
            <a:endParaRPr lang="en-ZA" sz="1600" b="1" dirty="0">
              <a:solidFill>
                <a:srgbClr val="1F497D"/>
              </a:solidFill>
            </a:endParaRPr>
          </a:p>
          <a:p>
            <a:pPr>
              <a:spcBef>
                <a:spcPts val="300"/>
              </a:spcBef>
            </a:pPr>
            <a:endParaRPr lang="en-ZA" sz="1600" dirty="0"/>
          </a:p>
          <a:p>
            <a:pPr marL="0" indent="0">
              <a:spcBef>
                <a:spcPts val="300"/>
              </a:spcBef>
              <a:buNone/>
            </a:pPr>
            <a:r>
              <a:rPr lang="en-ZA" sz="1600" dirty="0"/>
              <a:t>Additional required actions </a:t>
            </a:r>
            <a:r>
              <a:rPr lang="zh-CN" altLang="en-US" sz="1600" dirty="0">
                <a:solidFill>
                  <a:srgbClr val="1F497D"/>
                </a:solidFill>
              </a:rPr>
              <a:t>其他行为准则：</a:t>
            </a:r>
            <a:endParaRPr lang="en-ZA" sz="1600" dirty="0">
              <a:solidFill>
                <a:srgbClr val="1F497D"/>
              </a:solidFill>
            </a:endParaRPr>
          </a:p>
          <a:p>
            <a:pPr>
              <a:spcBef>
                <a:spcPts val="300"/>
              </a:spcBef>
            </a:pPr>
            <a:r>
              <a:rPr lang="en-ZA" sz="1600" dirty="0"/>
              <a:t>Video cameras should be on at all time.</a:t>
            </a:r>
            <a:br>
              <a:rPr lang="en-ZA" sz="1600" dirty="0"/>
            </a:br>
            <a:r>
              <a:rPr lang="zh-CN" altLang="en-US" sz="1600" dirty="0">
                <a:solidFill>
                  <a:srgbClr val="1F497D"/>
                </a:solidFill>
              </a:rPr>
              <a:t>摄像机需要一直保持开启状态。</a:t>
            </a:r>
            <a:endParaRPr lang="en-ZA" sz="1600" dirty="0">
              <a:solidFill>
                <a:srgbClr val="1F497D"/>
              </a:solidFill>
            </a:endParaRPr>
          </a:p>
        </p:txBody>
      </p:sp>
    </p:spTree>
    <p:extLst>
      <p:ext uri="{BB962C8B-B14F-4D97-AF65-F5344CB8AC3E}">
        <p14:creationId xmlns:p14="http://schemas.microsoft.com/office/powerpoint/2010/main" val="2957226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a:xfrm>
            <a:off x="955962" y="1645919"/>
            <a:ext cx="10397837" cy="4646726"/>
          </a:xfrm>
        </p:spPr>
        <p:txBody>
          <a:bodyPr>
            <a:normAutofit fontScale="92500" lnSpcReduction="10000"/>
          </a:bodyPr>
          <a:lstStyle/>
          <a:p>
            <a:pPr lvl="0"/>
            <a:r>
              <a:rPr lang="en-US" sz="2400" dirty="0"/>
              <a:t>Required Findings Categories:</a:t>
            </a:r>
          </a:p>
          <a:p>
            <a:pPr lvl="1"/>
            <a:r>
              <a:rPr lang="en-US" sz="2100" u="sng" dirty="0"/>
              <a:t>Weaknesses</a:t>
            </a:r>
            <a:r>
              <a:rPr lang="en-US" sz="21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2100" b="1" dirty="0"/>
          </a:p>
          <a:p>
            <a:pPr lvl="1"/>
            <a:endParaRPr lang="en-US" sz="2100" dirty="0"/>
          </a:p>
          <a:p>
            <a:pPr lvl="1"/>
            <a:r>
              <a:rPr lang="en-US" sz="2100" u="sng" dirty="0"/>
              <a:t>Strengths</a:t>
            </a:r>
            <a:r>
              <a:rPr lang="en-US" sz="2100" dirty="0"/>
              <a:t> - A type of preliminary or final finding, which is an exemplary or noteworthy implementation of a process that meets the intent and value of a CMMI model practice.</a:t>
            </a:r>
            <a:endParaRPr lang="en-US" sz="2100" b="1" dirty="0"/>
          </a:p>
          <a:p>
            <a:r>
              <a:rPr lang="zh-CN" altLang="en-US" sz="2000" dirty="0">
                <a:solidFill>
                  <a:srgbClr val="1F497D"/>
                </a:solidFill>
              </a:rPr>
              <a:t>所需结果类别：</a:t>
            </a:r>
          </a:p>
          <a:p>
            <a:pPr lvl="1"/>
            <a:r>
              <a:rPr lang="zh-CN" altLang="en-US" sz="1800" dirty="0">
                <a:solidFill>
                  <a:srgbClr val="1F497D"/>
                </a:solidFill>
              </a:rPr>
              <a:t>弱项</a:t>
            </a:r>
            <a:r>
              <a:rPr lang="en-US" altLang="zh-CN" sz="1800" dirty="0">
                <a:solidFill>
                  <a:srgbClr val="1F497D"/>
                </a:solidFill>
              </a:rPr>
              <a:t>——</a:t>
            </a:r>
            <a:r>
              <a:rPr lang="zh-CN" altLang="en-US" sz="1800" dirty="0">
                <a:solidFill>
                  <a:srgbClr val="1F497D"/>
                </a:solidFill>
              </a:rPr>
              <a:t>一种初步或最终的发现，是指一个或多个过程实施无效或缺乏实施，这些过程基于已验证的客观证据，符合实践的意图和价值，适用于整个项目和组织支持职能组或组织单元。这可以通过以下两种方式实现：</a:t>
            </a:r>
            <a:r>
              <a:rPr lang="en-US" altLang="zh-CN" sz="1800" dirty="0">
                <a:solidFill>
                  <a:srgbClr val="1F497D"/>
                </a:solidFill>
              </a:rPr>
              <a:t>a</a:t>
            </a:r>
            <a:r>
              <a:rPr lang="zh-CN" altLang="en-US" sz="1800" dirty="0">
                <a:solidFill>
                  <a:srgbClr val="1F497D"/>
                </a:solidFill>
              </a:rPr>
              <a:t>）过程本身没有满足</a:t>
            </a:r>
            <a:r>
              <a:rPr lang="en-US" altLang="zh-CN" sz="1800" dirty="0">
                <a:solidFill>
                  <a:srgbClr val="1F497D"/>
                </a:solidFill>
              </a:rPr>
              <a:t>CMMI</a:t>
            </a:r>
            <a:r>
              <a:rPr lang="zh-CN" altLang="en-US" sz="1800" dirty="0">
                <a:solidFill>
                  <a:srgbClr val="1F497D"/>
                </a:solidFill>
              </a:rPr>
              <a:t>实践需求，或者</a:t>
            </a:r>
            <a:r>
              <a:rPr lang="en-US" altLang="zh-CN" sz="1800" dirty="0">
                <a:solidFill>
                  <a:srgbClr val="1F497D"/>
                </a:solidFill>
              </a:rPr>
              <a:t>b</a:t>
            </a:r>
            <a:r>
              <a:rPr lang="zh-CN" altLang="en-US" sz="1800" dirty="0">
                <a:solidFill>
                  <a:srgbClr val="1F497D"/>
                </a:solidFill>
              </a:rPr>
              <a:t>）项目或组织支持职能组没有遵循符合适用</a:t>
            </a:r>
            <a:r>
              <a:rPr lang="en-US" altLang="zh-CN" sz="1800" dirty="0">
                <a:solidFill>
                  <a:srgbClr val="1F497D"/>
                </a:solidFill>
              </a:rPr>
              <a:t>CMMI</a:t>
            </a:r>
            <a:r>
              <a:rPr lang="zh-CN" altLang="en-US" sz="1800" dirty="0">
                <a:solidFill>
                  <a:srgbClr val="1F497D"/>
                </a:solidFill>
              </a:rPr>
              <a:t>实践意图和价值的过程。</a:t>
            </a:r>
            <a:endParaRPr lang="en-ZA" altLang="zh-CN" sz="1800" dirty="0">
              <a:solidFill>
                <a:srgbClr val="1F497D"/>
              </a:solidFill>
            </a:endParaRPr>
          </a:p>
          <a:p>
            <a:pPr lvl="1"/>
            <a:r>
              <a:rPr lang="zh-CN" altLang="en-US" sz="1800" dirty="0">
                <a:solidFill>
                  <a:srgbClr val="1F497D"/>
                </a:solidFill>
              </a:rPr>
              <a:t>强项</a:t>
            </a:r>
            <a:r>
              <a:rPr lang="en-US" altLang="zh-CN" sz="1800" dirty="0">
                <a:solidFill>
                  <a:srgbClr val="1F497D"/>
                </a:solidFill>
              </a:rPr>
              <a:t>——</a:t>
            </a:r>
            <a:r>
              <a:rPr lang="zh-CN" altLang="en-US" sz="1800" dirty="0">
                <a:solidFill>
                  <a:srgbClr val="1F497D"/>
                </a:solidFill>
              </a:rPr>
              <a:t>一种初步或最终的发现，是一个模范性或值得注意的过程实现，其符合</a:t>
            </a:r>
            <a:r>
              <a:rPr lang="en-US" altLang="zh-CN" sz="1800" dirty="0">
                <a:solidFill>
                  <a:srgbClr val="1F497D"/>
                </a:solidFill>
              </a:rPr>
              <a:t>CMMI</a:t>
            </a:r>
            <a:r>
              <a:rPr lang="zh-CN" altLang="en-US" sz="1800" dirty="0">
                <a:solidFill>
                  <a:srgbClr val="1F497D"/>
                </a:solidFill>
              </a:rPr>
              <a:t>模型实践的意图和价值。</a:t>
            </a:r>
          </a:p>
        </p:txBody>
      </p:sp>
    </p:spTree>
    <p:extLst>
      <p:ext uri="{BB962C8B-B14F-4D97-AF65-F5344CB8AC3E}">
        <p14:creationId xmlns:p14="http://schemas.microsoft.com/office/powerpoint/2010/main" val="723158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p:txBody>
          <a:bodyPr/>
          <a:lstStyle/>
          <a:p>
            <a:r>
              <a:rPr lang="en-US" b="1" dirty="0">
                <a:latin typeface="+mn-lt"/>
              </a:rPr>
              <a:t>Practice Area Findings</a:t>
            </a:r>
            <a:br>
              <a:rPr lang="en-US" b="1" dirty="0">
                <a:latin typeface="+mn-lt"/>
              </a:rPr>
            </a:br>
            <a:r>
              <a:rPr lang="zh-CN" altLang="en-US" sz="6000" b="1" dirty="0">
                <a:solidFill>
                  <a:srgbClr val="1F497D"/>
                </a:solidFill>
                <a:latin typeface="+mn-lt"/>
              </a:rPr>
              <a:t>实践域发现</a:t>
            </a:r>
            <a:endParaRPr lang="en-US" b="1" dirty="0">
              <a:solidFill>
                <a:srgbClr val="1F497D"/>
              </a:solidFill>
              <a:latin typeface="+mn-lt"/>
            </a:endParaRPr>
          </a:p>
        </p:txBody>
      </p:sp>
    </p:spTree>
    <p:extLst>
      <p:ext uri="{BB962C8B-B14F-4D97-AF65-F5344CB8AC3E}">
        <p14:creationId xmlns:p14="http://schemas.microsoft.com/office/powerpoint/2010/main" val="10026765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B49826-D5EE-4D24-B649-7C3A19B527D2}">
  <ds:schemaRefs>
    <ds:schemaRef ds:uri="http://schemas.microsoft.com/sharepoint/v3/contenttype/forms"/>
  </ds:schemaRefs>
</ds:datastoreItem>
</file>

<file path=customXml/itemProps2.xml><?xml version="1.0" encoding="utf-8"?>
<ds:datastoreItem xmlns:ds="http://schemas.openxmlformats.org/officeDocument/2006/customXml" ds:itemID="{5F07B0D7-F930-4230-933E-ABA84959494E}">
  <ds:schemaRefs>
    <ds:schemaRef ds:uri="http://purl.org/dc/elements/1.1/"/>
    <ds:schemaRef ds:uri="http://www.w3.org/XML/1998/namespace"/>
    <ds:schemaRef ds:uri="http://schemas.openxmlformats.org/package/2006/metadata/core-properties"/>
    <ds:schemaRef ds:uri="72e3a154-4955-46c3-9573-e9dec3e1f195"/>
    <ds:schemaRef ds:uri="http://schemas.microsoft.com/office/2006/metadata/properties"/>
    <ds:schemaRef ds:uri="http://schemas.microsoft.com/office/infopath/2007/PartnerControls"/>
    <ds:schemaRef ds:uri="http://schemas.microsoft.com/office/2006/documentManagement/types"/>
    <ds:schemaRef ds:uri="ec500478-62e0-46fc-87f1-cfa988e486b4"/>
    <ds:schemaRef ds:uri="http://purl.org/dc/dcmitype/"/>
    <ds:schemaRef ds:uri="http://purl.org/dc/terms/"/>
  </ds:schemaRefs>
</ds:datastoreItem>
</file>

<file path=customXml/itemProps3.xml><?xml version="1.0" encoding="utf-8"?>
<ds:datastoreItem xmlns:ds="http://schemas.openxmlformats.org/officeDocument/2006/customXml" ds:itemID="{AD6DDA88-99C8-47A0-BFFC-3F4677CE50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615</TotalTime>
  <Words>3708</Words>
  <Application>Microsoft Office PowerPoint</Application>
  <PresentationFormat>Widescreen</PresentationFormat>
  <Paragraphs>214</Paragraphs>
  <Slides>30</Slides>
  <Notes>7</Notes>
  <HiddenSlides>1</HiddenSlides>
  <MMClips>0</MMClips>
  <ScaleCrop>false</ScaleCrop>
  <HeadingPairs>
    <vt:vector size="8" baseType="variant">
      <vt:variant>
        <vt:lpstr>Fonts Used</vt:lpstr>
      </vt:variant>
      <vt:variant>
        <vt:i4>8</vt:i4>
      </vt:variant>
      <vt:variant>
        <vt:lpstr>Theme</vt:lpstr>
      </vt:variant>
      <vt:variant>
        <vt:i4>1</vt:i4>
      </vt:variant>
      <vt:variant>
        <vt:lpstr>Links</vt:lpstr>
      </vt:variant>
      <vt:variant>
        <vt:i4>3</vt:i4>
      </vt:variant>
      <vt:variant>
        <vt:lpstr>Slide Titles</vt:lpstr>
      </vt:variant>
      <vt:variant>
        <vt:i4>30</vt:i4>
      </vt:variant>
    </vt:vector>
  </HeadingPairs>
  <TitlesOfParts>
    <vt:vector size="42" baseType="lpstr">
      <vt:lpstr>DengXian</vt:lpstr>
      <vt:lpstr>DengXian</vt:lpstr>
      <vt:lpstr>等线 Light</vt:lpstr>
      <vt:lpstr>等线 Light</vt:lpstr>
      <vt:lpstr>宋体</vt:lpstr>
      <vt:lpstr>Arial</vt:lpstr>
      <vt:lpstr>Calibri</vt:lpstr>
      <vt:lpstr>Calibri Light</vt:lpstr>
      <vt:lpstr>Office Theme</vt:lpstr>
      <vt:lpstr>file:///X:\2021-04-12to04-16%20(A5)%20C53517%20SoftMARS\00_Data_Reference.xlsm!pptxCover!R4C2:R12C2</vt:lpstr>
      <vt:lpstr>file:///X:\2021-04-12to04-16%20(A5)%20C53517%20SoftMARS\00_Data_Reference.xlsm!pptxCover!R15C2:R17C2</vt:lpstr>
      <vt:lpstr>file:///X:\2021-04-12to04-16%20(A5)%20C53517%20SoftMARS\00_Data_Reference.xlsm!pptxCover!R21C2</vt:lpstr>
      <vt:lpstr>PowerPoint Presentation</vt:lpstr>
      <vt:lpstr>Appraisal Overview  评估概述</vt:lpstr>
      <vt:lpstr>PowerPoint Presentation</vt:lpstr>
      <vt:lpstr>Appraisal Principles</vt:lpstr>
      <vt:lpstr>PowerPoint Presentation</vt:lpstr>
      <vt:lpstr>About Preliminary Findings</vt:lpstr>
      <vt:lpstr>Virtual appraisals – code of conduct</vt:lpstr>
      <vt:lpstr>Findings Definitions – Required Categories</vt:lpstr>
      <vt:lpstr>Practice Area Findings 实践域发现</vt:lpstr>
      <vt:lpstr>Causal Analysis and Resolution (CAR) 原因分析与解决</vt:lpstr>
      <vt:lpstr>Configuration Management (CM) 配置管理</vt:lpstr>
      <vt:lpstr>Decision Analysis and Resolution (DAR) 决策分析与解决</vt:lpstr>
      <vt:lpstr>Estimating (EST) 估算</vt:lpstr>
      <vt:lpstr>Governance (GOV) 管治</vt:lpstr>
      <vt:lpstr>Implementation Infrastructure (II) 实施基础条件</vt:lpstr>
      <vt:lpstr>Managing Performance and Measurement (MPM) 管理绩效与度量</vt:lpstr>
      <vt:lpstr>Monitor and Control (MC) 控制与监督</vt:lpstr>
      <vt:lpstr>Organizational Training (OT) 组织级培训</vt:lpstr>
      <vt:lpstr>Peer Reviews (PR) 同行评审</vt:lpstr>
      <vt:lpstr>Planning (PLAN) 策划</vt:lpstr>
      <vt:lpstr>Process Asset Development (PAD) 过程资产开发</vt:lpstr>
      <vt:lpstr>Process Management (PCM) 过程管理</vt:lpstr>
      <vt:lpstr>Process Quality Assurance (PQA) 过程质量保证</vt:lpstr>
      <vt:lpstr>Product Integration (PI) 产品集成</vt:lpstr>
      <vt:lpstr>Requirements Development and Management (RDM) 需求开发与管理</vt:lpstr>
      <vt:lpstr>Risk and Opportunity Management (RSK) 风险与机会管理</vt:lpstr>
      <vt:lpstr>Technical Solution (TS) 技术解决方案</vt:lpstr>
      <vt:lpstr>Verification and Validation (VV) 验证与确认</vt:lpstr>
      <vt:lpstr>PowerPoint Presentation</vt:lpstr>
      <vt:lpstr>Notice</vt:lpstr>
    </vt:vector>
  </TitlesOfParts>
  <Company>ISACA-CMMI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MDD-Toolkit-Appraisal Final Findings Template</dc:title>
  <dc:creator>ISACA-CMMI</dc:creator>
  <cp:lastModifiedBy>Melanie Van Zyl</cp:lastModifiedBy>
  <cp:revision>85</cp:revision>
  <dcterms:created xsi:type="dcterms:W3CDTF">2018-03-14T12:19:45Z</dcterms:created>
  <dcterms:modified xsi:type="dcterms:W3CDTF">2022-12-12T09:21:15Z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y fmtid="{D5CDD505-2E9C-101B-9397-08002B2CF9AE}" pid="3" name="xd_Signature">
    <vt:bool>false</vt:bool>
  </property>
  <property fmtid="{D5CDD505-2E9C-101B-9397-08002B2CF9AE}" pid="4" name="xd_ProgID">
    <vt:lpwstr/>
  </property>
  <property fmtid="{D5CDD505-2E9C-101B-9397-08002B2CF9AE}" pid="5" name="TemplateUrl">
    <vt:lpwstr/>
  </property>
  <property fmtid="{D5CDD505-2E9C-101B-9397-08002B2CF9AE}" pid="6" name="ComplianceAssetId">
    <vt:lpwstr/>
  </property>
  <property fmtid="{D5CDD505-2E9C-101B-9397-08002B2CF9AE}" pid="7" name="AuthorIds_UIVersion_3601">
    <vt:lpwstr>40</vt:lpwstr>
  </property>
  <property fmtid="{D5CDD505-2E9C-101B-9397-08002B2CF9AE}" pid="8" name="_ShortcutWebId">
    <vt:lpwstr/>
  </property>
  <property fmtid="{D5CDD505-2E9C-101B-9397-08002B2CF9AE}" pid="9" name="_ShortcutUniqueId">
    <vt:lpwstr/>
  </property>
  <property fmtid="{D5CDD505-2E9C-101B-9397-08002B2CF9AE}" pid="10" name="_ShortcutSiteId">
    <vt:lpwstr/>
  </property>
  <property fmtid="{D5CDD505-2E9C-101B-9397-08002B2CF9AE}" pid="11" name="Class">
    <vt:lpwstr/>
  </property>
  <property fmtid="{D5CDD505-2E9C-101B-9397-08002B2CF9AE}" pid="12" name="Model Component">
    <vt:lpwstr/>
  </property>
  <property fmtid="{D5CDD505-2E9C-101B-9397-08002B2CF9AE}" pid="13" name="_ShortcutUrl">
    <vt:lpwstr/>
  </property>
  <property fmtid="{D5CDD505-2E9C-101B-9397-08002B2CF9AE}" pid="14" name="Class Component">
    <vt:lpwstr/>
  </property>
</Properties>
</file>