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6"/>
  </p:notesMasterIdLst>
  <p:handoutMasterIdLst>
    <p:handoutMasterId r:id="rId17"/>
  </p:handoutMasterIdLst>
  <p:sldIdLst>
    <p:sldId id="1533" r:id="rId5"/>
    <p:sldId id="1534" r:id="rId6"/>
    <p:sldId id="1546" r:id="rId7"/>
    <p:sldId id="1551" r:id="rId8"/>
    <p:sldId id="1548" r:id="rId9"/>
    <p:sldId id="1547" r:id="rId10"/>
    <p:sldId id="1549" r:id="rId11"/>
    <p:sldId id="1550" r:id="rId12"/>
    <p:sldId id="1535" r:id="rId13"/>
    <p:sldId id="1542" r:id="rId14"/>
    <p:sldId id="1541"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72" userDrawn="1">
          <p15:clr>
            <a:srgbClr val="A4A3A4"/>
          </p15:clr>
        </p15:guide>
        <p15:guide id="2" pos="665" userDrawn="1">
          <p15:clr>
            <a:srgbClr val="A4A3A4"/>
          </p15:clr>
        </p15:guide>
        <p15:guide id="3" orient="horz" pos="1298"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ileen Harrison" initials="KH" lastIdx="5" clrIdx="0">
    <p:extLst>
      <p:ext uri="{19B8F6BF-5375-455C-9EA6-DF929625EA0E}">
        <p15:presenceInfo xmlns:p15="http://schemas.microsoft.com/office/powerpoint/2012/main" userId="S::kharrison@cmmiinstitute.com::066fb363-8edf-4a5b-8ebc-c72612b5523d"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256" autoAdjust="0"/>
    <p:restoredTop sz="93792" autoAdjust="0"/>
  </p:normalViewPr>
  <p:slideViewPr>
    <p:cSldViewPr snapToGrid="0">
      <p:cViewPr varScale="1">
        <p:scale>
          <a:sx n="80" d="100"/>
          <a:sy n="80" d="100"/>
        </p:scale>
        <p:origin x="128" y="44"/>
      </p:cViewPr>
      <p:guideLst>
        <p:guide orient="horz" pos="572"/>
        <p:guide pos="665"/>
        <p:guide orient="horz" pos="1298"/>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FD12530-4A8B-41BC-A28E-0663BC57347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DCBDF21-21FA-4508-B148-E15B854EE3C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319E496-E8FF-4856-B08F-DBE14D18B236}" type="datetimeFigureOut">
              <a:rPr lang="en-US" smtClean="0"/>
              <a:t>2/15/2021</a:t>
            </a:fld>
            <a:endParaRPr lang="en-US" dirty="0"/>
          </a:p>
        </p:txBody>
      </p:sp>
      <p:sp>
        <p:nvSpPr>
          <p:cNvPr id="4" name="Footer Placeholder 3">
            <a:extLst>
              <a:ext uri="{FF2B5EF4-FFF2-40B4-BE49-F238E27FC236}">
                <a16:creationId xmlns:a16="http://schemas.microsoft.com/office/drawing/2014/main" id="{9B51EC23-CDF3-4827-AE9E-C49A859BD4A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F0402880-E203-4DFE-B721-9D7EB321BB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1940B20-082D-4EEF-8BA5-D9F0CCFBDE79}" type="slidenum">
              <a:rPr lang="en-US" smtClean="0"/>
              <a:t>‹#›</a:t>
            </a:fld>
            <a:endParaRPr lang="en-US" dirty="0"/>
          </a:p>
        </p:txBody>
      </p:sp>
    </p:spTree>
    <p:extLst>
      <p:ext uri="{BB962C8B-B14F-4D97-AF65-F5344CB8AC3E}">
        <p14:creationId xmlns:p14="http://schemas.microsoft.com/office/powerpoint/2010/main" val="30799869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72F63B-EF0F-9942-98B2-F67CC88AF236}" type="datetimeFigureOut">
              <a:rPr lang="en-US" smtClean="0"/>
              <a:t>2/15/2021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FC13DA5-2DE0-6D49-B0F1-8E4B6A1CBA23}" type="slidenum">
              <a:rPr lang="en-US" smtClean="0"/>
              <a:t>‹#›</a:t>
            </a:fld>
            <a:endParaRPr lang="en-US" dirty="0"/>
          </a:p>
        </p:txBody>
      </p:sp>
    </p:spTree>
    <p:extLst>
      <p:ext uri="{BB962C8B-B14F-4D97-AF65-F5344CB8AC3E}">
        <p14:creationId xmlns:p14="http://schemas.microsoft.com/office/powerpoint/2010/main" val="1412084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dirty="0"/>
          </a:p>
        </p:txBody>
      </p:sp>
      <p:sp>
        <p:nvSpPr>
          <p:cNvPr id="4" name="Slide Number Placeholder 3"/>
          <p:cNvSpPr>
            <a:spLocks noGrp="1"/>
          </p:cNvSpPr>
          <p:nvPr>
            <p:ph type="sldNum" sz="quarter" idx="5"/>
          </p:nvPr>
        </p:nvSpPr>
        <p:spPr/>
        <p:txBody>
          <a:bodyPr/>
          <a:lstStyle/>
          <a:p>
            <a:fld id="{3FC13DA5-2DE0-6D49-B0F1-8E4B6A1CBA23}" type="slidenum">
              <a:rPr lang="en-US" smtClean="0"/>
              <a:t>2</a:t>
            </a:fld>
            <a:endParaRPr lang="en-US" dirty="0"/>
          </a:p>
        </p:txBody>
      </p:sp>
    </p:spTree>
    <p:extLst>
      <p:ext uri="{BB962C8B-B14F-4D97-AF65-F5344CB8AC3E}">
        <p14:creationId xmlns:p14="http://schemas.microsoft.com/office/powerpoint/2010/main" val="4311877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rtl="0" eaLnBrk="1" fontAlgn="auto" latinLnBrk="0" hangingPunct="1">
              <a:spcBef>
                <a:spcPts val="0"/>
              </a:spcBef>
              <a:spcAft>
                <a:spcPts val="0"/>
              </a:spcAft>
            </a:pPr>
            <a:r>
              <a:rPr lang="en-ZA" sz="1800" b="1" i="0" u="none" strike="noStrike" kern="1200" dirty="0" err="1">
                <a:solidFill>
                  <a:srgbClr val="FFFFFF"/>
                </a:solidFill>
                <a:effectLst/>
                <a:latin typeface="Calibri" panose="020F0502020204030204" pitchFamily="34" charset="0"/>
              </a:rPr>
              <a:t>20_rrVaa_CompanyName_OpeningBriefing.pptx</a:t>
            </a:r>
            <a:endParaRPr lang="en-ZA" sz="1800" b="0" i="0" u="none" strike="noStrike" dirty="0">
              <a:effectLst/>
              <a:latin typeface="Arial" panose="020B0604020202020204" pitchFamily="34" charset="0"/>
            </a:endParaRPr>
          </a:p>
          <a:p>
            <a:pPr marL="0" algn="l" rtl="0" eaLnBrk="1" fontAlgn="t" latinLnBrk="0" hangingPunct="1">
              <a:spcBef>
                <a:spcPts val="0"/>
              </a:spcBef>
              <a:spcAft>
                <a:spcPts val="0"/>
              </a:spcAft>
            </a:pPr>
            <a:r>
              <a:rPr lang="en-ZA" sz="1800" b="0" i="0" u="none" strike="noStrike" kern="1200" dirty="0" err="1">
                <a:solidFill>
                  <a:srgbClr val="000000"/>
                </a:solidFill>
                <a:effectLst/>
                <a:latin typeface="Calibri" panose="020F0502020204030204" pitchFamily="34" charset="0"/>
              </a:rPr>
              <a:t>21_rrVaa_CompanyName_PreliminaryFindings.pptx</a:t>
            </a:r>
            <a:endParaRPr lang="en-ZA" sz="1800" b="0" i="0" u="none" strike="noStrike" dirty="0">
              <a:effectLst/>
              <a:latin typeface="Arial" panose="020B0604020202020204" pitchFamily="34" charset="0"/>
            </a:endParaRPr>
          </a:p>
          <a:p>
            <a:pPr marL="0" algn="l" rtl="0" eaLnBrk="1" fontAlgn="t" latinLnBrk="0" hangingPunct="1">
              <a:spcBef>
                <a:spcPts val="0"/>
              </a:spcBef>
              <a:spcAft>
                <a:spcPts val="0"/>
              </a:spcAft>
            </a:pPr>
            <a:r>
              <a:rPr lang="en-ZA" sz="1800" b="0" i="0" u="none" strike="noStrike" kern="1200" dirty="0" err="1">
                <a:solidFill>
                  <a:srgbClr val="000000"/>
                </a:solidFill>
                <a:effectLst/>
                <a:latin typeface="Calibri" panose="020F0502020204030204" pitchFamily="34" charset="0"/>
              </a:rPr>
              <a:t>30_rrVaa_CompanyName_FinalFindings.pptx</a:t>
            </a:r>
            <a:endParaRPr lang="en-ZA" sz="1800" b="0" i="0" u="none" strike="noStrike" dirty="0">
              <a:effectLst/>
              <a:latin typeface="Arial" panose="020B0604020202020204" pitchFamily="34" charset="0"/>
            </a:endParaRPr>
          </a:p>
          <a:p>
            <a:endParaRPr lang="en-ZA" dirty="0"/>
          </a:p>
        </p:txBody>
      </p:sp>
      <p:sp>
        <p:nvSpPr>
          <p:cNvPr id="4" name="Slide Number Placeholder 3"/>
          <p:cNvSpPr>
            <a:spLocks noGrp="1"/>
          </p:cNvSpPr>
          <p:nvPr>
            <p:ph type="sldNum" sz="quarter" idx="5"/>
          </p:nvPr>
        </p:nvSpPr>
        <p:spPr/>
        <p:txBody>
          <a:bodyPr/>
          <a:lstStyle/>
          <a:p>
            <a:fld id="{3FC13DA5-2DE0-6D49-B0F1-8E4B6A1CBA23}" type="slidenum">
              <a:rPr lang="en-US" smtClean="0"/>
              <a:t>3</a:t>
            </a:fld>
            <a:endParaRPr lang="en-US" dirty="0"/>
          </a:p>
        </p:txBody>
      </p:sp>
    </p:spTree>
    <p:extLst>
      <p:ext uri="{BB962C8B-B14F-4D97-AF65-F5344CB8AC3E}">
        <p14:creationId xmlns:p14="http://schemas.microsoft.com/office/powerpoint/2010/main" val="11365936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48DBD-6861-9443-ABFC-B68F7FC4F11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FC8EBE0-674E-E14C-BF5A-2277457EB9D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23944488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461E6-C672-9B40-B472-25BC7EE6B92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24E2238-F94B-2141-B1ED-7911EB86CD0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123023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DDCBEBA-2D10-D04A-9561-8952D30E13F7}"/>
              </a:ext>
            </a:extLst>
          </p:cNvPr>
          <p:cNvSpPr>
            <a:spLocks noGrp="1"/>
          </p:cNvSpPr>
          <p:nvPr>
            <p:ph type="title" orient="vert"/>
          </p:nvPr>
        </p:nvSpPr>
        <p:spPr>
          <a:xfrm>
            <a:off x="8724900" y="997525"/>
            <a:ext cx="2628900" cy="5179437"/>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5E68D5F-AEB5-1240-BFCF-EF0B5070753E}"/>
              </a:ext>
            </a:extLst>
          </p:cNvPr>
          <p:cNvSpPr>
            <a:spLocks noGrp="1"/>
          </p:cNvSpPr>
          <p:nvPr>
            <p:ph type="body" orient="vert" idx="1"/>
          </p:nvPr>
        </p:nvSpPr>
        <p:spPr>
          <a:xfrm>
            <a:off x="838200" y="997527"/>
            <a:ext cx="7734300" cy="5179436"/>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973168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A 1st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48C46-1EE2-E54F-AB47-9C1D0F7544F2}"/>
              </a:ext>
            </a:extLst>
          </p:cNvPr>
          <p:cNvSpPr>
            <a:spLocks noGrp="1"/>
          </p:cNvSpPr>
          <p:nvPr>
            <p:ph type="title"/>
          </p:nvPr>
        </p:nvSpPr>
        <p:spPr>
          <a:xfrm>
            <a:off x="1560299" y="907750"/>
            <a:ext cx="10021824" cy="539496"/>
          </a:xfrm>
        </p:spPr>
        <p:txBody>
          <a:bodyPr>
            <a:normAutofit/>
          </a:bodyPr>
          <a:lstStyle>
            <a:lvl1pPr>
              <a:defRPr sz="3200" b="1">
                <a:latin typeface="+mn-lt"/>
              </a:defRPr>
            </a:lvl1pPr>
          </a:lstStyle>
          <a:p>
            <a:r>
              <a:rPr lang="en-US"/>
              <a:t>Click to edit Master title style</a:t>
            </a:r>
          </a:p>
        </p:txBody>
      </p:sp>
      <p:sp>
        <p:nvSpPr>
          <p:cNvPr id="10" name="Content Placeholder 2">
            <a:extLst>
              <a:ext uri="{FF2B5EF4-FFF2-40B4-BE49-F238E27FC236}">
                <a16:creationId xmlns:a16="http://schemas.microsoft.com/office/drawing/2014/main" id="{C4E75C74-DD57-384F-B628-ADA3B1727358}"/>
              </a:ext>
            </a:extLst>
          </p:cNvPr>
          <p:cNvSpPr>
            <a:spLocks noGrp="1"/>
          </p:cNvSpPr>
          <p:nvPr>
            <p:ph idx="1"/>
          </p:nvPr>
        </p:nvSpPr>
        <p:spPr>
          <a:xfrm>
            <a:off x="466344" y="1463040"/>
            <a:ext cx="11265408" cy="1572768"/>
          </a:xfrm>
        </p:spPr>
        <p:txBody>
          <a:bodyPr/>
          <a:lstStyle>
            <a:lvl3pPr marL="914400" indent="0">
              <a:buNone/>
              <a:defRPr/>
            </a:lvl3pPr>
          </a:lstStyle>
          <a:p>
            <a:pPr lvl="0"/>
            <a:r>
              <a:rPr lang="en-US"/>
              <a:t>Edit Master text styles</a:t>
            </a:r>
          </a:p>
          <a:p>
            <a:pPr lvl="1"/>
            <a:r>
              <a:rPr lang="en-US"/>
              <a:t>Second level</a:t>
            </a:r>
          </a:p>
        </p:txBody>
      </p:sp>
      <p:sp>
        <p:nvSpPr>
          <p:cNvPr id="11" name="Content Placeholder 2">
            <a:extLst>
              <a:ext uri="{FF2B5EF4-FFF2-40B4-BE49-F238E27FC236}">
                <a16:creationId xmlns:a16="http://schemas.microsoft.com/office/drawing/2014/main" id="{E33530BF-B16C-334F-B4C4-FA885006ECBC}"/>
              </a:ext>
            </a:extLst>
          </p:cNvPr>
          <p:cNvSpPr>
            <a:spLocks noGrp="1"/>
          </p:cNvSpPr>
          <p:nvPr>
            <p:ph idx="13" hasCustomPrompt="1"/>
          </p:nvPr>
        </p:nvSpPr>
        <p:spPr>
          <a:xfrm>
            <a:off x="466344" y="2990088"/>
            <a:ext cx="11265408" cy="3097485"/>
          </a:xfrm>
        </p:spPr>
        <p:txBody>
          <a:bodyPr>
            <a:normAutofit/>
          </a:bodyPr>
          <a:lstStyle>
            <a:lvl1pPr marL="0" indent="0">
              <a:buNone/>
              <a:defRPr sz="2400" b="1"/>
            </a:lvl1pPr>
          </a:lstStyle>
          <a:p>
            <a:pPr lvl="0"/>
            <a:r>
              <a:rPr lang="en-US" sz="2400" b="1"/>
              <a:t>Strengths:</a:t>
            </a:r>
          </a:p>
          <a:p>
            <a:pPr lvl="0"/>
            <a:endParaRPr lang="en-US" sz="2400" b="1"/>
          </a:p>
          <a:p>
            <a:pPr lvl="0"/>
            <a:endParaRPr lang="en-US" sz="2400" b="1"/>
          </a:p>
          <a:p>
            <a:pPr lvl="0"/>
            <a:r>
              <a:rPr lang="en-US" sz="2400" b="1"/>
              <a:t>Weaknesses:</a:t>
            </a:r>
          </a:p>
          <a:p>
            <a:pPr lvl="0"/>
            <a:endParaRPr lang="en-US" sz="2400" b="1"/>
          </a:p>
          <a:p>
            <a:pPr lvl="0"/>
            <a:endParaRPr lang="en-US" sz="2400" b="1"/>
          </a:p>
          <a:p>
            <a:pPr lvl="0"/>
            <a:r>
              <a:rPr lang="en-US" sz="2400" b="1"/>
              <a:t>Notes:</a:t>
            </a:r>
            <a:endParaRPr lang="en-US"/>
          </a:p>
        </p:txBody>
      </p:sp>
    </p:spTree>
    <p:extLst>
      <p:ext uri="{BB962C8B-B14F-4D97-AF65-F5344CB8AC3E}">
        <p14:creationId xmlns:p14="http://schemas.microsoft.com/office/powerpoint/2010/main" val="28811268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A_Additional Info">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48C46-1EE2-E54F-AB47-9C1D0F7544F2}"/>
              </a:ext>
            </a:extLst>
          </p:cNvPr>
          <p:cNvSpPr>
            <a:spLocks noGrp="1"/>
          </p:cNvSpPr>
          <p:nvPr>
            <p:ph type="title"/>
          </p:nvPr>
        </p:nvSpPr>
        <p:spPr>
          <a:xfrm>
            <a:off x="1618488" y="916063"/>
            <a:ext cx="10021824" cy="539496"/>
          </a:xfrm>
        </p:spPr>
        <p:txBody>
          <a:bodyPr>
            <a:normAutofit/>
          </a:bodyPr>
          <a:lstStyle>
            <a:lvl1pPr>
              <a:defRPr sz="3200" b="1">
                <a:latin typeface="+mn-lt"/>
              </a:defRPr>
            </a:lvl1pPr>
          </a:lstStyle>
          <a:p>
            <a:r>
              <a:rPr lang="en-US"/>
              <a:t>Click to edit Master title style</a:t>
            </a:r>
          </a:p>
        </p:txBody>
      </p:sp>
      <p:sp>
        <p:nvSpPr>
          <p:cNvPr id="11" name="Content Placeholder 2">
            <a:extLst>
              <a:ext uri="{FF2B5EF4-FFF2-40B4-BE49-F238E27FC236}">
                <a16:creationId xmlns:a16="http://schemas.microsoft.com/office/drawing/2014/main" id="{E33530BF-B16C-334F-B4C4-FA885006ECBC}"/>
              </a:ext>
            </a:extLst>
          </p:cNvPr>
          <p:cNvSpPr>
            <a:spLocks noGrp="1"/>
          </p:cNvSpPr>
          <p:nvPr>
            <p:ph idx="13" hasCustomPrompt="1"/>
          </p:nvPr>
        </p:nvSpPr>
        <p:spPr>
          <a:xfrm>
            <a:off x="466344" y="1463040"/>
            <a:ext cx="11265408" cy="4417807"/>
          </a:xfrm>
        </p:spPr>
        <p:txBody>
          <a:bodyPr>
            <a:normAutofit/>
          </a:bodyPr>
          <a:lstStyle>
            <a:lvl1pPr marL="0" indent="0">
              <a:buNone/>
              <a:defRPr sz="2400" b="1"/>
            </a:lvl1pPr>
          </a:lstStyle>
          <a:p>
            <a:pPr lvl="0"/>
            <a:r>
              <a:rPr lang="en-US" sz="2400" b="1"/>
              <a:t>&lt;Additional Findings&gt;</a:t>
            </a:r>
            <a:endParaRPr lang="en-US"/>
          </a:p>
        </p:txBody>
      </p:sp>
    </p:spTree>
    <p:extLst>
      <p:ext uri="{BB962C8B-B14F-4D97-AF65-F5344CB8AC3E}">
        <p14:creationId xmlns:p14="http://schemas.microsoft.com/office/powerpoint/2010/main" val="19291265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958735"/>
            <a:ext cx="10363200" cy="609600"/>
          </a:xfrm>
        </p:spPr>
        <p:txBody>
          <a:bodyPr/>
          <a:lstStyle/>
          <a:p>
            <a:r>
              <a:rPr lang="en-US" dirty="0"/>
              <a:t>Click to edit Master title style</a:t>
            </a:r>
          </a:p>
        </p:txBody>
      </p:sp>
      <p:sp>
        <p:nvSpPr>
          <p:cNvPr id="3" name="Text Placeholder 2"/>
          <p:cNvSpPr>
            <a:spLocks noGrp="1"/>
          </p:cNvSpPr>
          <p:nvPr>
            <p:ph type="body" sz="half" idx="1"/>
          </p:nvPr>
        </p:nvSpPr>
        <p:spPr>
          <a:xfrm>
            <a:off x="914400" y="1676400"/>
            <a:ext cx="508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76400"/>
            <a:ext cx="508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5680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982D3-B5B2-604E-8894-27346F93784F}"/>
              </a:ext>
            </a:extLst>
          </p:cNvPr>
          <p:cNvSpPr>
            <a:spLocks noGrp="1"/>
          </p:cNvSpPr>
          <p:nvPr>
            <p:ph type="title"/>
          </p:nvPr>
        </p:nvSpPr>
        <p:spPr>
          <a:xfrm>
            <a:off x="955964" y="960509"/>
            <a:ext cx="10397836" cy="602284"/>
          </a:xfrm>
        </p:spPr>
        <p:txBody>
          <a:bodyPr>
            <a:normAutofit/>
          </a:bodyPr>
          <a:lstStyle>
            <a:lvl1pPr>
              <a:defRPr sz="3200" b="1">
                <a:latin typeface="+mn-lt"/>
              </a:defRPr>
            </a:lvl1pPr>
          </a:lstStyle>
          <a:p>
            <a:r>
              <a:rPr lang="en-US"/>
              <a:t>Click to edit Master title style</a:t>
            </a:r>
          </a:p>
        </p:txBody>
      </p:sp>
      <p:sp>
        <p:nvSpPr>
          <p:cNvPr id="3" name="Content Placeholder 2">
            <a:extLst>
              <a:ext uri="{FF2B5EF4-FFF2-40B4-BE49-F238E27FC236}">
                <a16:creationId xmlns:a16="http://schemas.microsoft.com/office/drawing/2014/main" id="{84CF33C6-B055-6244-B86B-3C81D067D45E}"/>
              </a:ext>
            </a:extLst>
          </p:cNvPr>
          <p:cNvSpPr>
            <a:spLocks noGrp="1"/>
          </p:cNvSpPr>
          <p:nvPr>
            <p:ph idx="1"/>
          </p:nvPr>
        </p:nvSpPr>
        <p:spPr>
          <a:xfrm>
            <a:off x="955962" y="1645919"/>
            <a:ext cx="10397837" cy="453104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050459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C0A10-6417-4845-A710-C912A19BF0C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DCE0AD3-2F11-2548-A8B7-E12BBE4F451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4681512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0988F-4DD4-B34F-ACAA-8CEF3DD3195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F145F42-98CE-024C-AE1D-1D828A0A6DD3}"/>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992D5B5-C925-D342-A0BB-7B5AC43819AC}"/>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18460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EAFD3-29DE-9349-A0DA-3033DCE90F20}"/>
              </a:ext>
            </a:extLst>
          </p:cNvPr>
          <p:cNvSpPr>
            <a:spLocks noGrp="1"/>
          </p:cNvSpPr>
          <p:nvPr>
            <p:ph type="title"/>
          </p:nvPr>
        </p:nvSpPr>
        <p:spPr>
          <a:xfrm>
            <a:off x="839788" y="866776"/>
            <a:ext cx="10515600" cy="823912"/>
          </a:xfrm>
        </p:spPr>
        <p:txBody>
          <a:bodyPr/>
          <a:lstStyle/>
          <a:p>
            <a:r>
              <a:rPr lang="en-US"/>
              <a:t>Click to edit Master title style</a:t>
            </a:r>
          </a:p>
        </p:txBody>
      </p:sp>
      <p:sp>
        <p:nvSpPr>
          <p:cNvPr id="3" name="Text Placeholder 2">
            <a:extLst>
              <a:ext uri="{FF2B5EF4-FFF2-40B4-BE49-F238E27FC236}">
                <a16:creationId xmlns:a16="http://schemas.microsoft.com/office/drawing/2014/main" id="{0076B9A2-28E2-FC4E-BB3E-D80D55842A9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988654B-5FDB-DE43-BE9E-C62E6CC2A909}"/>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CF11820-D9F0-F84A-8BA7-C696340CA11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E8A82BB8-18EA-6F4F-AC36-5A96594F654C}"/>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288292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CC732-D1A0-3345-8796-9B608802EB00}"/>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483130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107339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CCDD0-C745-004E-BBC9-C79A3ABAA447}"/>
              </a:ext>
            </a:extLst>
          </p:cNvPr>
          <p:cNvSpPr>
            <a:spLocks noGrp="1"/>
          </p:cNvSpPr>
          <p:nvPr>
            <p:ph type="title"/>
          </p:nvPr>
        </p:nvSpPr>
        <p:spPr>
          <a:xfrm>
            <a:off x="839788" y="987425"/>
            <a:ext cx="3932237" cy="1069974"/>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BC535FFB-2029-4641-A69B-2EB72A22CF3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BF37B1C-5062-C644-8590-D10E966CE539}"/>
              </a:ext>
            </a:extLst>
          </p:cNvPr>
          <p:cNvSpPr>
            <a:spLocks noGrp="1"/>
          </p:cNvSpPr>
          <p:nvPr>
            <p:ph type="body" sz="half" idx="2"/>
          </p:nvPr>
        </p:nvSpPr>
        <p:spPr>
          <a:xfrm>
            <a:off x="839788" y="2294312"/>
            <a:ext cx="3932237" cy="357467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Tree>
    <p:extLst>
      <p:ext uri="{BB962C8B-B14F-4D97-AF65-F5344CB8AC3E}">
        <p14:creationId xmlns:p14="http://schemas.microsoft.com/office/powerpoint/2010/main" val="9461280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01DDE-5CF8-9147-A11B-0EFC6B8155A1}"/>
              </a:ext>
            </a:extLst>
          </p:cNvPr>
          <p:cNvSpPr>
            <a:spLocks noGrp="1"/>
          </p:cNvSpPr>
          <p:nvPr>
            <p:ph type="title"/>
          </p:nvPr>
        </p:nvSpPr>
        <p:spPr>
          <a:xfrm>
            <a:off x="839788" y="987425"/>
            <a:ext cx="3932237" cy="1069974"/>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ACF5909-A9FE-7341-A8D9-1CB7D35C5CE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73837FC7-DD0D-6141-93DD-4C2B36A240AF}"/>
              </a:ext>
            </a:extLst>
          </p:cNvPr>
          <p:cNvSpPr>
            <a:spLocks noGrp="1"/>
          </p:cNvSpPr>
          <p:nvPr>
            <p:ph type="body" sz="half" idx="2"/>
          </p:nvPr>
        </p:nvSpPr>
        <p:spPr>
          <a:xfrm>
            <a:off x="839788" y="2302624"/>
            <a:ext cx="3932237" cy="3566363"/>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2142866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8E2FE11-7EFA-4C7B-A5E5-4A66E770BA9E}"/>
              </a:ext>
            </a:extLst>
          </p:cNvPr>
          <p:cNvSpPr/>
          <p:nvPr userDrawn="1"/>
        </p:nvSpPr>
        <p:spPr>
          <a:xfrm>
            <a:off x="0" y="0"/>
            <a:ext cx="9994900" cy="908049"/>
          </a:xfrm>
          <a:prstGeom prst="rect">
            <a:avLst/>
          </a:prstGeom>
          <a:gradFill flip="none" rotWithShape="1">
            <a:gsLst>
              <a:gs pos="0">
                <a:srgbClr val="004D8A"/>
              </a:gs>
              <a:gs pos="100000">
                <a:schemeClr val="accent1">
                  <a:lumMod val="30000"/>
                  <a:lumOff val="7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pic>
        <p:nvPicPr>
          <p:cNvPr id="9" name="Picture 2">
            <a:extLst>
              <a:ext uri="{FF2B5EF4-FFF2-40B4-BE49-F238E27FC236}">
                <a16:creationId xmlns:a16="http://schemas.microsoft.com/office/drawing/2014/main" id="{BE68F727-B9D3-4EEB-AB8B-1CED172E44AF}"/>
              </a:ext>
            </a:extLst>
          </p:cNvPr>
          <p:cNvPicPr>
            <a:picLocks noChangeAspect="1" noChangeArrowheads="1"/>
          </p:cNvPicPr>
          <p:nvPr userDrawn="1"/>
        </p:nvPicPr>
        <p:blipFill>
          <a:blip r:embed="rId16" cstate="print">
            <a:extLst>
              <a:ext uri="{28A0092B-C50C-407E-A947-70E740481C1C}">
                <a14:useLocalDpi xmlns:a14="http://schemas.microsoft.com/office/drawing/2010/main" val="0"/>
              </a:ext>
            </a:extLst>
          </a:blip>
          <a:srcRect/>
          <a:stretch>
            <a:fillRect/>
          </a:stretch>
        </p:blipFill>
        <p:spPr bwMode="auto">
          <a:xfrm>
            <a:off x="9443258" y="0"/>
            <a:ext cx="2748742" cy="908049"/>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pic>
        <p:nvPicPr>
          <p:cNvPr id="10" name="Picture 9">
            <a:extLst>
              <a:ext uri="{FF2B5EF4-FFF2-40B4-BE49-F238E27FC236}">
                <a16:creationId xmlns:a16="http://schemas.microsoft.com/office/drawing/2014/main" id="{CE7317E6-2BC9-4091-BF20-ABBFE08BE115}"/>
              </a:ext>
            </a:extLst>
          </p:cNvPr>
          <p:cNvPicPr>
            <a:picLocks noChangeAspect="1"/>
          </p:cNvPicPr>
          <p:nvPr userDrawn="1"/>
        </p:nvPicPr>
        <p:blipFill rotWithShape="1">
          <a:blip r:embed="rId17"/>
          <a:srcRect l="19546" r="22589"/>
          <a:stretch/>
        </p:blipFill>
        <p:spPr>
          <a:xfrm>
            <a:off x="11927544" y="499752"/>
            <a:ext cx="158750" cy="188992"/>
          </a:xfrm>
          <a:prstGeom prst="rect">
            <a:avLst/>
          </a:prstGeom>
        </p:spPr>
      </p:pic>
      <p:sp>
        <p:nvSpPr>
          <p:cNvPr id="2" name="Title Placeholder 1">
            <a:extLst>
              <a:ext uri="{FF2B5EF4-FFF2-40B4-BE49-F238E27FC236}">
                <a16:creationId xmlns:a16="http://schemas.microsoft.com/office/drawing/2014/main" id="{9A2DA56B-DFD6-9B40-BB39-797690CA823C}"/>
              </a:ext>
            </a:extLst>
          </p:cNvPr>
          <p:cNvSpPr>
            <a:spLocks noGrp="1"/>
          </p:cNvSpPr>
          <p:nvPr>
            <p:ph type="title"/>
          </p:nvPr>
        </p:nvSpPr>
        <p:spPr>
          <a:xfrm>
            <a:off x="838200" y="908049"/>
            <a:ext cx="10515600" cy="782639"/>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F3AD0E0-2188-A543-BA66-C44F0D7242A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a:extLst>
              <a:ext uri="{FF2B5EF4-FFF2-40B4-BE49-F238E27FC236}">
                <a16:creationId xmlns:a16="http://schemas.microsoft.com/office/drawing/2014/main" id="{77E3D14D-7206-614E-9BDE-7A2B1DCC82D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14" name="Slide Number Placeholder 5">
            <a:extLst>
              <a:ext uri="{FF2B5EF4-FFF2-40B4-BE49-F238E27FC236}">
                <a16:creationId xmlns:a16="http://schemas.microsoft.com/office/drawing/2014/main" id="{F6AF71F4-CCB7-4451-BB00-A5350860AC72}"/>
              </a:ext>
            </a:extLst>
          </p:cNvPr>
          <p:cNvSpPr txBox="1">
            <a:spLocks/>
          </p:cNvSpPr>
          <p:nvPr userDrawn="1"/>
        </p:nvSpPr>
        <p:spPr>
          <a:xfrm>
            <a:off x="11395258" y="6356350"/>
            <a:ext cx="398805"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5F78CEA-3B00-9E49-94E0-DC9AF1E86765}" type="slidenum">
              <a:rPr lang="en-US" smtClean="0"/>
              <a:pPr/>
              <a:t>‹#›</a:t>
            </a:fld>
            <a:endParaRPr lang="en-US" dirty="0"/>
          </a:p>
        </p:txBody>
      </p:sp>
      <p:sp>
        <p:nvSpPr>
          <p:cNvPr id="15" name="Footer Placeholder 4">
            <a:extLst>
              <a:ext uri="{FF2B5EF4-FFF2-40B4-BE49-F238E27FC236}">
                <a16:creationId xmlns:a16="http://schemas.microsoft.com/office/drawing/2014/main" id="{5AB615D7-D79D-42E6-9242-3BBE978D918A}"/>
              </a:ext>
            </a:extLst>
          </p:cNvPr>
          <p:cNvSpPr txBox="1">
            <a:spLocks/>
          </p:cNvSpPr>
          <p:nvPr userDrawn="1"/>
        </p:nvSpPr>
        <p:spPr>
          <a:xfrm>
            <a:off x="7493000" y="6356349"/>
            <a:ext cx="38608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tint val="75000"/>
                  </a:schemeClr>
                </a:solidFill>
                <a:effectLst/>
                <a:latin typeface="+mn-lt"/>
                <a:ea typeface="+mn-ea"/>
                <a:cs typeface="+mn-cs"/>
              </a:rPr>
              <a:t>Copyright © Demix (Pty) Ltd, 2020, 2021</a:t>
            </a:r>
          </a:p>
          <a:p>
            <a:pPr marL="0" marR="0" lvl="0" indent="0" algn="r"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tint val="75000"/>
                  </a:schemeClr>
                </a:solidFill>
                <a:effectLst/>
                <a:latin typeface="+mn-lt"/>
                <a:ea typeface="+mn-ea"/>
                <a:cs typeface="+mn-cs"/>
              </a:rPr>
              <a:t>All Rights Reserved.​</a:t>
            </a:r>
            <a:endParaRPr lang="en-US" dirty="0"/>
          </a:p>
        </p:txBody>
      </p:sp>
    </p:spTree>
    <p:extLst>
      <p:ext uri="{BB962C8B-B14F-4D97-AF65-F5344CB8AC3E}">
        <p14:creationId xmlns:p14="http://schemas.microsoft.com/office/powerpoint/2010/main" val="9915177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 id="2147483662" r:id="rId13"/>
    <p:sldLayoutId id="2147483663"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www.demix.org/"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hyperlink" Target="mailto:request@demix.org?subject=Demix%20CMMI%20software%20enhancement" TargetMode="External"/><Relationship Id="rId5" Type="http://schemas.openxmlformats.org/officeDocument/2006/relationships/hyperlink" Target="https://demix.org/tools" TargetMode="External"/><Relationship Id="rId4" Type="http://schemas.openxmlformats.org/officeDocument/2006/relationships/hyperlink" Target="mailto:request@demix.org"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s://demix.org/tools"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AA79E5-1CD2-4CD2-AAF8-E5ECAD5462A6}"/>
              </a:ext>
            </a:extLst>
          </p:cNvPr>
          <p:cNvSpPr>
            <a:spLocks noGrp="1"/>
          </p:cNvSpPr>
          <p:nvPr>
            <p:ph type="ctrTitle"/>
          </p:nvPr>
        </p:nvSpPr>
        <p:spPr>
          <a:xfrm>
            <a:off x="1524000" y="2314165"/>
            <a:ext cx="9144000" cy="2387600"/>
          </a:xfrm>
        </p:spPr>
        <p:txBody>
          <a:bodyPr>
            <a:noAutofit/>
          </a:bodyPr>
          <a:lstStyle/>
          <a:p>
            <a:br>
              <a:rPr lang="en-ZA" sz="3600" dirty="0"/>
            </a:br>
            <a:br>
              <a:rPr lang="en-ZA" sz="3600" dirty="0"/>
            </a:br>
            <a:br>
              <a:rPr lang="en-ZA" sz="3600" dirty="0"/>
            </a:br>
            <a:r>
              <a:rPr lang="en-ZA" sz="3600" dirty="0"/>
              <a:t>Intergalactic SPIN</a:t>
            </a:r>
            <a:br>
              <a:rPr lang="en-ZA" sz="3600" dirty="0"/>
            </a:br>
            <a:br>
              <a:rPr lang="en-ZA" sz="3600" dirty="0"/>
            </a:br>
            <a:r>
              <a:rPr lang="en-ZA" sz="2800" dirty="0"/>
              <a:t>BASE tools</a:t>
            </a:r>
            <a:br>
              <a:rPr lang="en-ZA" sz="2800" dirty="0"/>
            </a:br>
            <a:r>
              <a:rPr lang="en-ZA" sz="2800" dirty="0"/>
              <a:t>- Benchmark Appraiser Support Environment Tools – </a:t>
            </a:r>
            <a:br>
              <a:rPr lang="en-ZA" sz="2800" dirty="0"/>
            </a:br>
            <a:br>
              <a:rPr lang="en-ZA" sz="2800" dirty="0"/>
            </a:br>
            <a:r>
              <a:rPr lang="en-ZA" sz="3600" dirty="0"/>
              <a:t>DEMO</a:t>
            </a:r>
            <a:br>
              <a:rPr lang="en-ZA" sz="2800" dirty="0"/>
            </a:br>
            <a:br>
              <a:rPr lang="en-ZA" sz="4000" dirty="0"/>
            </a:br>
            <a:r>
              <a:rPr lang="en-ZA" sz="2000" dirty="0"/>
              <a:t>Version 01</a:t>
            </a:r>
            <a:endParaRPr lang="en-ZA" sz="4000" dirty="0"/>
          </a:p>
        </p:txBody>
      </p:sp>
      <p:sp>
        <p:nvSpPr>
          <p:cNvPr id="3" name="Subtitle 2">
            <a:extLst>
              <a:ext uri="{FF2B5EF4-FFF2-40B4-BE49-F238E27FC236}">
                <a16:creationId xmlns:a16="http://schemas.microsoft.com/office/drawing/2014/main" id="{65512331-E35D-46D0-8DF1-6B67CD0EFE65}"/>
              </a:ext>
            </a:extLst>
          </p:cNvPr>
          <p:cNvSpPr>
            <a:spLocks noGrp="1"/>
          </p:cNvSpPr>
          <p:nvPr>
            <p:ph type="subTitle" idx="1"/>
          </p:nvPr>
        </p:nvSpPr>
        <p:spPr>
          <a:xfrm>
            <a:off x="1524000" y="4793840"/>
            <a:ext cx="9144000" cy="1655762"/>
          </a:xfrm>
        </p:spPr>
        <p:txBody>
          <a:bodyPr>
            <a:normAutofit/>
          </a:bodyPr>
          <a:lstStyle/>
          <a:p>
            <a:r>
              <a:rPr lang="en-ZA" sz="1800" dirty="0"/>
              <a:t>Pat O’Toole, Pieter van Zyl</a:t>
            </a:r>
          </a:p>
          <a:p>
            <a:r>
              <a:rPr lang="en-ZA" sz="1800" dirty="0"/>
              <a:t>15 Feb 2021</a:t>
            </a:r>
          </a:p>
        </p:txBody>
      </p:sp>
    </p:spTree>
    <p:extLst>
      <p:ext uri="{BB962C8B-B14F-4D97-AF65-F5344CB8AC3E}">
        <p14:creationId xmlns:p14="http://schemas.microsoft.com/office/powerpoint/2010/main" val="42545230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E923D-248F-45F7-90E6-665FC4B09487}"/>
              </a:ext>
            </a:extLst>
          </p:cNvPr>
          <p:cNvSpPr>
            <a:spLocks noGrp="1"/>
          </p:cNvSpPr>
          <p:nvPr>
            <p:ph type="title"/>
          </p:nvPr>
        </p:nvSpPr>
        <p:spPr/>
        <p:txBody>
          <a:bodyPr/>
          <a:lstStyle/>
          <a:p>
            <a:r>
              <a:rPr lang="en-ZA" dirty="0"/>
              <a:t>List of tools</a:t>
            </a:r>
          </a:p>
        </p:txBody>
      </p:sp>
      <p:graphicFrame>
        <p:nvGraphicFramePr>
          <p:cNvPr id="4" name="Table 4">
            <a:extLst>
              <a:ext uri="{FF2B5EF4-FFF2-40B4-BE49-F238E27FC236}">
                <a16:creationId xmlns:a16="http://schemas.microsoft.com/office/drawing/2014/main" id="{CB1DF026-80AE-4D0F-A007-719300916D2A}"/>
              </a:ext>
            </a:extLst>
          </p:cNvPr>
          <p:cNvGraphicFramePr>
            <a:graphicFrameLocks noGrp="1"/>
          </p:cNvGraphicFramePr>
          <p:nvPr>
            <p:extLst>
              <p:ext uri="{D42A27DB-BD31-4B8C-83A1-F6EECF244321}">
                <p14:modId xmlns:p14="http://schemas.microsoft.com/office/powerpoint/2010/main" val="3622893849"/>
              </p:ext>
            </p:extLst>
          </p:nvPr>
        </p:nvGraphicFramePr>
        <p:xfrm>
          <a:off x="1055688" y="2060575"/>
          <a:ext cx="9917112" cy="2108200"/>
        </p:xfrm>
        <a:graphic>
          <a:graphicData uri="http://schemas.openxmlformats.org/drawingml/2006/table">
            <a:tbl>
              <a:tblPr firstRow="1" bandRow="1">
                <a:tableStyleId>{5C22544A-7EE6-4342-B048-85BDC9FD1C3A}</a:tableStyleId>
              </a:tblPr>
              <a:tblGrid>
                <a:gridCol w="4513839">
                  <a:extLst>
                    <a:ext uri="{9D8B030D-6E8A-4147-A177-3AD203B41FA5}">
                      <a16:colId xmlns:a16="http://schemas.microsoft.com/office/drawing/2014/main" val="2701033506"/>
                    </a:ext>
                  </a:extLst>
                </a:gridCol>
                <a:gridCol w="5403273">
                  <a:extLst>
                    <a:ext uri="{9D8B030D-6E8A-4147-A177-3AD203B41FA5}">
                      <a16:colId xmlns:a16="http://schemas.microsoft.com/office/drawing/2014/main" val="3921710383"/>
                    </a:ext>
                  </a:extLst>
                </a:gridCol>
              </a:tblGrid>
              <a:tr h="370840">
                <a:tc>
                  <a:txBody>
                    <a:bodyPr/>
                    <a:lstStyle/>
                    <a:p>
                      <a:r>
                        <a:rPr lang="en-ZA" sz="1600" dirty="0"/>
                        <a:t> Software tool and documentation</a:t>
                      </a:r>
                    </a:p>
                  </a:txBody>
                  <a:tcPr/>
                </a:tc>
                <a:tc>
                  <a:txBody>
                    <a:bodyPr/>
                    <a:lstStyle/>
                    <a:p>
                      <a:r>
                        <a:rPr lang="en-ZA" sz="1600" dirty="0"/>
                        <a:t>Short description</a:t>
                      </a:r>
                    </a:p>
                  </a:txBody>
                  <a:tcPr/>
                </a:tc>
                <a:extLst>
                  <a:ext uri="{0D108BD9-81ED-4DB2-BD59-A6C34878D82A}">
                    <a16:rowId xmlns:a16="http://schemas.microsoft.com/office/drawing/2014/main" val="181887909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sz="1600" dirty="0" err="1"/>
                        <a:t>20_rrVaa_CompanyName_OpeningBriefing.pptx</a:t>
                      </a:r>
                      <a:endParaRPr lang="en-ZA" sz="1600" dirty="0"/>
                    </a:p>
                  </a:txBody>
                  <a:tcPr/>
                </a:tc>
                <a:tc>
                  <a:txBody>
                    <a:bodyPr/>
                    <a:lstStyle/>
                    <a:p>
                      <a:r>
                        <a:rPr lang="en-ZA" sz="1600" dirty="0"/>
                        <a:t>Opening briefing presentation. Plan data is linked to </a:t>
                      </a:r>
                      <a:r>
                        <a:rPr lang="en-ZA" sz="1600" dirty="0" err="1"/>
                        <a:t>00_Data_Reference</a:t>
                      </a:r>
                      <a:endParaRPr lang="en-ZA" sz="1600" dirty="0"/>
                    </a:p>
                  </a:txBody>
                  <a:tcPr/>
                </a:tc>
                <a:extLst>
                  <a:ext uri="{0D108BD9-81ED-4DB2-BD59-A6C34878D82A}">
                    <a16:rowId xmlns:a16="http://schemas.microsoft.com/office/drawing/2014/main" val="906902839"/>
                  </a:ext>
                </a:extLst>
              </a:tr>
              <a:tr h="370840">
                <a:tc>
                  <a:txBody>
                    <a:bodyPr/>
                    <a:lstStyle/>
                    <a:p>
                      <a:r>
                        <a:rPr lang="en-ZA" sz="1600" dirty="0" err="1"/>
                        <a:t>21_rrVaa_CompanyName_PreliminaryFindings.pptx</a:t>
                      </a:r>
                      <a:endParaRPr lang="en-ZA" sz="1600" dirty="0"/>
                    </a:p>
                  </a:txBody>
                  <a:tcPr/>
                </a:tc>
                <a:tc>
                  <a:txBody>
                    <a:bodyPr/>
                    <a:lstStyle/>
                    <a:p>
                      <a:r>
                        <a:rPr lang="en-ZA" sz="1600" dirty="0"/>
                        <a:t>Preliminay findings presentation. Plan data is linked to </a:t>
                      </a:r>
                      <a:r>
                        <a:rPr lang="en-ZA" sz="1600" dirty="0" err="1"/>
                        <a:t>00_Data_Reference</a:t>
                      </a:r>
                      <a:endParaRPr lang="en-ZA" sz="1600" dirty="0"/>
                    </a:p>
                  </a:txBody>
                  <a:tcPr/>
                </a:tc>
                <a:extLst>
                  <a:ext uri="{0D108BD9-81ED-4DB2-BD59-A6C34878D82A}">
                    <a16:rowId xmlns:a16="http://schemas.microsoft.com/office/drawing/2014/main" val="1964572547"/>
                  </a:ext>
                </a:extLst>
              </a:tr>
              <a:tr h="370840">
                <a:tc>
                  <a:txBody>
                    <a:bodyPr/>
                    <a:lstStyle/>
                    <a:p>
                      <a:r>
                        <a:rPr lang="en-ZA" sz="1600" dirty="0" err="1"/>
                        <a:t>30_rrVaa_CompanyName_FinalFindings.pptx</a:t>
                      </a:r>
                      <a:endParaRPr lang="en-ZA" sz="1600" dirty="0"/>
                    </a:p>
                  </a:txBody>
                  <a:tcPr/>
                </a:tc>
                <a:tc>
                  <a:txBody>
                    <a:bodyPr/>
                    <a:lstStyle/>
                    <a:p>
                      <a:r>
                        <a:rPr lang="en-ZA" sz="1600" dirty="0"/>
                        <a:t>Final findings presentation. Plan data is linked to </a:t>
                      </a:r>
                      <a:r>
                        <a:rPr lang="en-ZA" sz="1600" dirty="0" err="1"/>
                        <a:t>00_Data_Reference</a:t>
                      </a:r>
                      <a:endParaRPr lang="en-ZA" sz="1600" dirty="0"/>
                    </a:p>
                  </a:txBody>
                  <a:tcPr/>
                </a:tc>
                <a:extLst>
                  <a:ext uri="{0D108BD9-81ED-4DB2-BD59-A6C34878D82A}">
                    <a16:rowId xmlns:a16="http://schemas.microsoft.com/office/drawing/2014/main" val="2798005117"/>
                  </a:ext>
                </a:extLst>
              </a:tr>
            </a:tbl>
          </a:graphicData>
        </a:graphic>
      </p:graphicFrame>
    </p:spTree>
    <p:extLst>
      <p:ext uri="{BB962C8B-B14F-4D97-AF65-F5344CB8AC3E}">
        <p14:creationId xmlns:p14="http://schemas.microsoft.com/office/powerpoint/2010/main" val="41622593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E923D-248F-45F7-90E6-665FC4B09487}"/>
              </a:ext>
            </a:extLst>
          </p:cNvPr>
          <p:cNvSpPr>
            <a:spLocks noGrp="1"/>
          </p:cNvSpPr>
          <p:nvPr>
            <p:ph type="title"/>
          </p:nvPr>
        </p:nvSpPr>
        <p:spPr/>
        <p:txBody>
          <a:bodyPr/>
          <a:lstStyle/>
          <a:p>
            <a:r>
              <a:rPr lang="en-ZA" dirty="0"/>
              <a:t>List of tools</a:t>
            </a:r>
          </a:p>
        </p:txBody>
      </p:sp>
      <p:graphicFrame>
        <p:nvGraphicFramePr>
          <p:cNvPr id="4" name="Table 4">
            <a:extLst>
              <a:ext uri="{FF2B5EF4-FFF2-40B4-BE49-F238E27FC236}">
                <a16:creationId xmlns:a16="http://schemas.microsoft.com/office/drawing/2014/main" id="{CB1DF026-80AE-4D0F-A007-719300916D2A}"/>
              </a:ext>
            </a:extLst>
          </p:cNvPr>
          <p:cNvGraphicFramePr>
            <a:graphicFrameLocks noGrp="1"/>
          </p:cNvGraphicFramePr>
          <p:nvPr>
            <p:extLst>
              <p:ext uri="{D42A27DB-BD31-4B8C-83A1-F6EECF244321}">
                <p14:modId xmlns:p14="http://schemas.microsoft.com/office/powerpoint/2010/main" val="54909173"/>
              </p:ext>
            </p:extLst>
          </p:nvPr>
        </p:nvGraphicFramePr>
        <p:xfrm>
          <a:off x="1055688" y="1765011"/>
          <a:ext cx="9910618" cy="3515360"/>
        </p:xfrm>
        <a:graphic>
          <a:graphicData uri="http://schemas.openxmlformats.org/drawingml/2006/table">
            <a:tbl>
              <a:tblPr firstRow="1" bandRow="1">
                <a:tableStyleId>{5C22544A-7EE6-4342-B048-85BDC9FD1C3A}</a:tableStyleId>
              </a:tblPr>
              <a:tblGrid>
                <a:gridCol w="4543007">
                  <a:extLst>
                    <a:ext uri="{9D8B030D-6E8A-4147-A177-3AD203B41FA5}">
                      <a16:colId xmlns:a16="http://schemas.microsoft.com/office/drawing/2014/main" val="2701033506"/>
                    </a:ext>
                  </a:extLst>
                </a:gridCol>
                <a:gridCol w="5367611">
                  <a:extLst>
                    <a:ext uri="{9D8B030D-6E8A-4147-A177-3AD203B41FA5}">
                      <a16:colId xmlns:a16="http://schemas.microsoft.com/office/drawing/2014/main" val="3921710383"/>
                    </a:ext>
                  </a:extLst>
                </a:gridCol>
              </a:tblGrid>
              <a:tr h="370840">
                <a:tc>
                  <a:txBody>
                    <a:bodyPr/>
                    <a:lstStyle/>
                    <a:p>
                      <a:r>
                        <a:rPr lang="en-ZA" sz="1600" dirty="0"/>
                        <a:t> Software tool and documentation</a:t>
                      </a:r>
                    </a:p>
                  </a:txBody>
                  <a:tcPr/>
                </a:tc>
                <a:tc>
                  <a:txBody>
                    <a:bodyPr/>
                    <a:lstStyle/>
                    <a:p>
                      <a:r>
                        <a:rPr lang="en-ZA" sz="1600" dirty="0"/>
                        <a:t>Short description</a:t>
                      </a:r>
                    </a:p>
                  </a:txBody>
                  <a:tcPr/>
                </a:tc>
                <a:extLst>
                  <a:ext uri="{0D108BD9-81ED-4DB2-BD59-A6C34878D82A}">
                    <a16:rowId xmlns:a16="http://schemas.microsoft.com/office/drawing/2014/main" val="1818879091"/>
                  </a:ext>
                </a:extLst>
              </a:tr>
              <a:tr h="370840">
                <a:tc>
                  <a:txBody>
                    <a:bodyPr/>
                    <a:lstStyle/>
                    <a:p>
                      <a:endParaRPr lang="en-ZA" sz="1600" dirty="0">
                        <a:highlight>
                          <a:srgbClr val="FFFF00"/>
                        </a:highligh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ZA" sz="1600" dirty="0"/>
                    </a:p>
                  </a:txBody>
                  <a:tcPr/>
                </a:tc>
                <a:extLst>
                  <a:ext uri="{0D108BD9-81ED-4DB2-BD59-A6C34878D82A}">
                    <a16:rowId xmlns:a16="http://schemas.microsoft.com/office/drawing/2014/main" val="764554125"/>
                  </a:ext>
                </a:extLst>
              </a:tr>
              <a:tr h="370840">
                <a:tc>
                  <a:txBody>
                    <a:bodyPr/>
                    <a:lstStyle/>
                    <a:p>
                      <a:r>
                        <a:rPr lang="en-ZA" sz="1600" dirty="0" err="1"/>
                        <a:t>BASEfiles</a:t>
                      </a:r>
                      <a:r>
                        <a:rPr lang="en-ZA" sz="1600" dirty="0"/>
                        <a:t>\</a:t>
                      </a:r>
                      <a:r>
                        <a:rPr lang="en-ZA" sz="1600" dirty="0" err="1"/>
                        <a:t>60_05v01_BASE_QuestionsAndModel.xlsx</a:t>
                      </a:r>
                      <a:endParaRPr lang="en-ZA"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sz="1600" dirty="0"/>
                        <a:t>A template used to create the BASE </a:t>
                      </a:r>
                      <a:r>
                        <a:rPr lang="en-ZA" sz="1600" dirty="0" err="1"/>
                        <a:t>OEdb</a:t>
                      </a:r>
                      <a:r>
                        <a:rPr lang="en-ZA" sz="1600" dirty="0"/>
                        <a:t> for the ATL. A 3 in 1. It is a compact OE database that is 1) generated from the random generated sample list of projects/support functions in the </a:t>
                      </a:r>
                      <a:r>
                        <a:rPr lang="en-ZA" sz="1600" dirty="0" err="1"/>
                        <a:t>01_rrVaa_CompanyName_CAS_Plan.xlsm</a:t>
                      </a:r>
                      <a:r>
                        <a:rPr lang="en-ZA" sz="1600" dirty="0"/>
                        <a:t>  , 2) contains the scripted questions 3) can be used for OE collection by linking the documents to the projects/support functions 4) used by ATMs to testing document sufficiency, 5) used by ATMs to collect affirmations 6) used by ATMs to document strength, weaknesses and notes 7) used by the appraisal team to perform characterisation</a:t>
                      </a:r>
                    </a:p>
                    <a:p>
                      <a:endParaRPr lang="en-ZA" sz="1600" dirty="0"/>
                    </a:p>
                  </a:txBody>
                  <a:tcPr/>
                </a:tc>
                <a:extLst>
                  <a:ext uri="{0D108BD9-81ED-4DB2-BD59-A6C34878D82A}">
                    <a16:rowId xmlns:a16="http://schemas.microsoft.com/office/drawing/2014/main" val="1964572547"/>
                  </a:ext>
                </a:extLst>
              </a:tr>
            </a:tbl>
          </a:graphicData>
        </a:graphic>
      </p:graphicFrame>
    </p:spTree>
    <p:extLst>
      <p:ext uri="{BB962C8B-B14F-4D97-AF65-F5344CB8AC3E}">
        <p14:creationId xmlns:p14="http://schemas.microsoft.com/office/powerpoint/2010/main" val="37478043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BF7B6C86-5D40-4E20-9361-5DDB9BCE5B90}"/>
              </a:ext>
            </a:extLst>
          </p:cNvPr>
          <p:cNvGraphicFramePr>
            <a:graphicFrameLocks noGrp="1"/>
          </p:cNvGraphicFramePr>
          <p:nvPr>
            <p:ph idx="1"/>
            <p:extLst>
              <p:ext uri="{D42A27DB-BD31-4B8C-83A1-F6EECF244321}">
                <p14:modId xmlns:p14="http://schemas.microsoft.com/office/powerpoint/2010/main" val="796113372"/>
              </p:ext>
            </p:extLst>
          </p:nvPr>
        </p:nvGraphicFramePr>
        <p:xfrm>
          <a:off x="2601383" y="1456648"/>
          <a:ext cx="6269678" cy="4788327"/>
        </p:xfrm>
        <a:graphic>
          <a:graphicData uri="http://schemas.openxmlformats.org/drawingml/2006/table">
            <a:tbl>
              <a:tblPr/>
              <a:tblGrid>
                <a:gridCol w="6269678">
                  <a:extLst>
                    <a:ext uri="{9D8B030D-6E8A-4147-A177-3AD203B41FA5}">
                      <a16:colId xmlns:a16="http://schemas.microsoft.com/office/drawing/2014/main" val="3801649039"/>
                    </a:ext>
                  </a:extLst>
                </a:gridCol>
              </a:tblGrid>
              <a:tr h="0">
                <a:tc>
                  <a:txBody>
                    <a:bodyPr/>
                    <a:lstStyle/>
                    <a:p>
                      <a:pPr algn="ctr" fontAlgn="ctr"/>
                      <a:r>
                        <a:rPr lang="en-US" sz="1200" b="0" i="0" u="none" strike="noStrike" dirty="0">
                          <a:solidFill>
                            <a:srgbClr val="000000"/>
                          </a:solidFill>
                          <a:effectLst/>
                          <a:latin typeface="Calibri" panose="020F0502020204030204" pitchFamily="34" charset="0"/>
                        </a:rPr>
                        <a:t>Copyright (c) 2020-2021, Demix (Pty) Ltd, All rights reserved</a:t>
                      </a:r>
                    </a:p>
                  </a:txBody>
                  <a:tcPr marL="0" marR="0" marT="0" marB="0" anchor="ctr">
                    <a:lnL>
                      <a:noFill/>
                    </a:lnL>
                    <a:lnR>
                      <a:noFill/>
                    </a:lnR>
                    <a:lnT>
                      <a:noFill/>
                    </a:lnT>
                    <a:lnB>
                      <a:noFill/>
                    </a:lnB>
                    <a:solidFill>
                      <a:srgbClr val="FFFFFF"/>
                    </a:solidFill>
                  </a:tcPr>
                </a:tc>
                <a:extLst>
                  <a:ext uri="{0D108BD9-81ED-4DB2-BD59-A6C34878D82A}">
                    <a16:rowId xmlns:a16="http://schemas.microsoft.com/office/drawing/2014/main" val="297374580"/>
                  </a:ext>
                </a:extLst>
              </a:tr>
              <a:tr h="172948">
                <a:tc>
                  <a:txBody>
                    <a:bodyPr/>
                    <a:lstStyle/>
                    <a:p>
                      <a:pPr algn="ctr" fontAlgn="ctr"/>
                      <a:r>
                        <a:rPr lang="en-ZA" sz="1200" b="0" i="0" u="sng" strike="noStrike" dirty="0">
                          <a:solidFill>
                            <a:srgbClr val="0563C1"/>
                          </a:solidFill>
                          <a:effectLst/>
                          <a:latin typeface="Calibri" panose="020F0502020204030204" pitchFamily="34" charset="0"/>
                          <a:hlinkClick r:id="rId3"/>
                        </a:rPr>
                        <a:t>http://www.demix.org</a:t>
                      </a:r>
                      <a:endParaRPr lang="en-ZA" sz="1200" b="0" i="0" u="sng" strike="noStrike" dirty="0">
                        <a:solidFill>
                          <a:srgbClr val="0563C1"/>
                        </a:solidFill>
                        <a:effectLst/>
                        <a:latin typeface="Calibri" panose="020F0502020204030204" pitchFamily="34" charset="0"/>
                      </a:endParaRPr>
                    </a:p>
                  </a:txBody>
                  <a:tcPr marL="0" marR="0" marT="0" marB="0" anchor="ctr">
                    <a:lnL>
                      <a:noFill/>
                    </a:lnL>
                    <a:lnR>
                      <a:noFill/>
                    </a:lnR>
                    <a:lnT>
                      <a:noFill/>
                    </a:lnT>
                    <a:lnB>
                      <a:noFill/>
                    </a:lnB>
                    <a:solidFill>
                      <a:srgbClr val="FFFFFF"/>
                    </a:solidFill>
                  </a:tcPr>
                </a:tc>
                <a:extLst>
                  <a:ext uri="{0D108BD9-81ED-4DB2-BD59-A6C34878D82A}">
                    <a16:rowId xmlns:a16="http://schemas.microsoft.com/office/drawing/2014/main" val="1612175157"/>
                  </a:ext>
                </a:extLst>
              </a:tr>
              <a:tr h="172948">
                <a:tc>
                  <a:txBody>
                    <a:bodyPr/>
                    <a:lstStyle/>
                    <a:p>
                      <a:pPr algn="ctr" fontAlgn="ctr"/>
                      <a:r>
                        <a:rPr lang="en-ZA" sz="1200" b="0" i="0" u="sng" strike="noStrike" dirty="0">
                          <a:solidFill>
                            <a:srgbClr val="0563C1"/>
                          </a:solidFill>
                          <a:effectLst/>
                          <a:latin typeface="Calibri" panose="020F0502020204030204" pitchFamily="34" charset="0"/>
                        </a:rPr>
                        <a:t> </a:t>
                      </a:r>
                    </a:p>
                  </a:txBody>
                  <a:tcPr marL="0" marR="0" marT="0" marB="0" anchor="ctr">
                    <a:lnL>
                      <a:noFill/>
                    </a:lnL>
                    <a:lnR>
                      <a:noFill/>
                    </a:lnR>
                    <a:lnT>
                      <a:noFill/>
                    </a:lnT>
                    <a:lnB>
                      <a:noFill/>
                    </a:lnB>
                    <a:solidFill>
                      <a:srgbClr val="FFFFFF"/>
                    </a:solidFill>
                  </a:tcPr>
                </a:tc>
                <a:extLst>
                  <a:ext uri="{0D108BD9-81ED-4DB2-BD59-A6C34878D82A}">
                    <a16:rowId xmlns:a16="http://schemas.microsoft.com/office/drawing/2014/main" val="3940317522"/>
                  </a:ext>
                </a:extLst>
              </a:tr>
              <a:tr h="172948">
                <a:tc>
                  <a:txBody>
                    <a:bodyPr/>
                    <a:lstStyle/>
                    <a:p>
                      <a:pPr algn="ctr" fontAlgn="ctr"/>
                      <a:r>
                        <a:rPr lang="en-US" sz="1200" b="0" i="0" u="none" strike="noStrike" dirty="0">
                          <a:solidFill>
                            <a:srgbClr val="000000"/>
                          </a:solidFill>
                          <a:effectLst/>
                          <a:latin typeface="Calibri" panose="020F0502020204030204" pitchFamily="34" charset="0"/>
                        </a:rPr>
                        <a:t>Permission is hereby granted, free of charge, to any person obtaining a copy</a:t>
                      </a:r>
                    </a:p>
                  </a:txBody>
                  <a:tcPr marL="0" marR="0" marT="0" marB="0" anchor="ctr">
                    <a:lnL>
                      <a:noFill/>
                    </a:lnL>
                    <a:lnR>
                      <a:noFill/>
                    </a:lnR>
                    <a:lnT>
                      <a:noFill/>
                    </a:lnT>
                    <a:lnB>
                      <a:noFill/>
                    </a:lnB>
                    <a:solidFill>
                      <a:srgbClr val="FFFFFF"/>
                    </a:solidFill>
                  </a:tcPr>
                </a:tc>
                <a:extLst>
                  <a:ext uri="{0D108BD9-81ED-4DB2-BD59-A6C34878D82A}">
                    <a16:rowId xmlns:a16="http://schemas.microsoft.com/office/drawing/2014/main" val="575327242"/>
                  </a:ext>
                </a:extLst>
              </a:tr>
              <a:tr h="172948">
                <a:tc>
                  <a:txBody>
                    <a:bodyPr/>
                    <a:lstStyle/>
                    <a:p>
                      <a:pPr algn="ctr" fontAlgn="ctr"/>
                      <a:r>
                        <a:rPr lang="en-US" sz="1200" b="0" i="0" u="none" strike="noStrike" dirty="0">
                          <a:solidFill>
                            <a:srgbClr val="000000"/>
                          </a:solidFill>
                          <a:effectLst/>
                          <a:latin typeface="Calibri" panose="020F0502020204030204" pitchFamily="34" charset="0"/>
                        </a:rPr>
                        <a:t>of this software and associated documentation files (the "Software"), to deal</a:t>
                      </a:r>
                    </a:p>
                  </a:txBody>
                  <a:tcPr marL="0" marR="0" marT="0" marB="0" anchor="ctr">
                    <a:lnL>
                      <a:noFill/>
                    </a:lnL>
                    <a:lnR>
                      <a:noFill/>
                    </a:lnR>
                    <a:lnT>
                      <a:noFill/>
                    </a:lnT>
                    <a:lnB>
                      <a:noFill/>
                    </a:lnB>
                    <a:solidFill>
                      <a:srgbClr val="FFFFFF"/>
                    </a:solidFill>
                  </a:tcPr>
                </a:tc>
                <a:extLst>
                  <a:ext uri="{0D108BD9-81ED-4DB2-BD59-A6C34878D82A}">
                    <a16:rowId xmlns:a16="http://schemas.microsoft.com/office/drawing/2014/main" val="3236892029"/>
                  </a:ext>
                </a:extLst>
              </a:tr>
              <a:tr h="172948">
                <a:tc>
                  <a:txBody>
                    <a:bodyPr/>
                    <a:lstStyle/>
                    <a:p>
                      <a:pPr algn="ctr" fontAlgn="ctr"/>
                      <a:r>
                        <a:rPr lang="en-US" sz="1200" b="0" i="0" u="none" strike="noStrike" dirty="0">
                          <a:solidFill>
                            <a:srgbClr val="000000"/>
                          </a:solidFill>
                          <a:effectLst/>
                          <a:latin typeface="Calibri" panose="020F0502020204030204" pitchFamily="34" charset="0"/>
                        </a:rPr>
                        <a:t>in the Software without restriction, including without limitation the rights</a:t>
                      </a:r>
                    </a:p>
                  </a:txBody>
                  <a:tcPr marL="0" marR="0" marT="0" marB="0" anchor="ctr">
                    <a:lnL>
                      <a:noFill/>
                    </a:lnL>
                    <a:lnR>
                      <a:noFill/>
                    </a:lnR>
                    <a:lnT>
                      <a:noFill/>
                    </a:lnT>
                    <a:lnB>
                      <a:noFill/>
                    </a:lnB>
                    <a:solidFill>
                      <a:srgbClr val="FFFFFF"/>
                    </a:solidFill>
                  </a:tcPr>
                </a:tc>
                <a:extLst>
                  <a:ext uri="{0D108BD9-81ED-4DB2-BD59-A6C34878D82A}">
                    <a16:rowId xmlns:a16="http://schemas.microsoft.com/office/drawing/2014/main" val="3554055953"/>
                  </a:ext>
                </a:extLst>
              </a:tr>
              <a:tr h="172948">
                <a:tc>
                  <a:txBody>
                    <a:bodyPr/>
                    <a:lstStyle/>
                    <a:p>
                      <a:pPr algn="ctr" fontAlgn="ctr"/>
                      <a:r>
                        <a:rPr lang="en-US" sz="1200" b="0" i="0" u="none" strike="noStrike" dirty="0">
                          <a:solidFill>
                            <a:srgbClr val="000000"/>
                          </a:solidFill>
                          <a:effectLst/>
                          <a:latin typeface="Calibri" panose="020F0502020204030204" pitchFamily="34" charset="0"/>
                        </a:rPr>
                        <a:t>to use, copy, modify, merge, publish, distribute, sublicense, and/or sell</a:t>
                      </a:r>
                    </a:p>
                  </a:txBody>
                  <a:tcPr marL="0" marR="0" marT="0" marB="0" anchor="ctr">
                    <a:lnL>
                      <a:noFill/>
                    </a:lnL>
                    <a:lnR>
                      <a:noFill/>
                    </a:lnR>
                    <a:lnT>
                      <a:noFill/>
                    </a:lnT>
                    <a:lnB>
                      <a:noFill/>
                    </a:lnB>
                    <a:solidFill>
                      <a:srgbClr val="FFFFFF"/>
                    </a:solidFill>
                  </a:tcPr>
                </a:tc>
                <a:extLst>
                  <a:ext uri="{0D108BD9-81ED-4DB2-BD59-A6C34878D82A}">
                    <a16:rowId xmlns:a16="http://schemas.microsoft.com/office/drawing/2014/main" val="2345627507"/>
                  </a:ext>
                </a:extLst>
              </a:tr>
              <a:tr h="172948">
                <a:tc>
                  <a:txBody>
                    <a:bodyPr/>
                    <a:lstStyle/>
                    <a:p>
                      <a:pPr algn="ctr" fontAlgn="ctr"/>
                      <a:r>
                        <a:rPr lang="en-US" sz="1200" b="0" i="0" u="none" strike="noStrike" dirty="0">
                          <a:solidFill>
                            <a:srgbClr val="000000"/>
                          </a:solidFill>
                          <a:effectLst/>
                          <a:latin typeface="Calibri" panose="020F0502020204030204" pitchFamily="34" charset="0"/>
                        </a:rPr>
                        <a:t>copies of the Software, and to permit persons to whom the Software is</a:t>
                      </a:r>
                    </a:p>
                  </a:txBody>
                  <a:tcPr marL="0" marR="0" marT="0" marB="0" anchor="ctr">
                    <a:lnL>
                      <a:noFill/>
                    </a:lnL>
                    <a:lnR>
                      <a:noFill/>
                    </a:lnR>
                    <a:lnT>
                      <a:noFill/>
                    </a:lnT>
                    <a:lnB>
                      <a:noFill/>
                    </a:lnB>
                    <a:solidFill>
                      <a:srgbClr val="FFFFFF"/>
                    </a:solidFill>
                  </a:tcPr>
                </a:tc>
                <a:extLst>
                  <a:ext uri="{0D108BD9-81ED-4DB2-BD59-A6C34878D82A}">
                    <a16:rowId xmlns:a16="http://schemas.microsoft.com/office/drawing/2014/main" val="554522633"/>
                  </a:ext>
                </a:extLst>
              </a:tr>
              <a:tr h="172948">
                <a:tc>
                  <a:txBody>
                    <a:bodyPr/>
                    <a:lstStyle/>
                    <a:p>
                      <a:pPr algn="ctr" fontAlgn="ctr"/>
                      <a:r>
                        <a:rPr lang="en-US" sz="1200" b="0" i="0" u="none" strike="noStrike" dirty="0">
                          <a:solidFill>
                            <a:srgbClr val="000000"/>
                          </a:solidFill>
                          <a:effectLst/>
                          <a:latin typeface="Calibri" panose="020F0502020204030204" pitchFamily="34" charset="0"/>
                        </a:rPr>
                        <a:t>furnished to do so, subject to the following conditions:</a:t>
                      </a:r>
                    </a:p>
                  </a:txBody>
                  <a:tcPr marL="0" marR="0" marT="0" marB="0" anchor="ctr">
                    <a:lnL>
                      <a:noFill/>
                    </a:lnL>
                    <a:lnR>
                      <a:noFill/>
                    </a:lnR>
                    <a:lnT>
                      <a:noFill/>
                    </a:lnT>
                    <a:lnB>
                      <a:noFill/>
                    </a:lnB>
                    <a:solidFill>
                      <a:srgbClr val="FFFFFF"/>
                    </a:solidFill>
                  </a:tcPr>
                </a:tc>
                <a:extLst>
                  <a:ext uri="{0D108BD9-81ED-4DB2-BD59-A6C34878D82A}">
                    <a16:rowId xmlns:a16="http://schemas.microsoft.com/office/drawing/2014/main" val="370845367"/>
                  </a:ext>
                </a:extLst>
              </a:tr>
              <a:tr h="172948">
                <a:tc>
                  <a:txBody>
                    <a:bodyPr/>
                    <a:lstStyle/>
                    <a:p>
                      <a:pPr algn="ctr" fontAlgn="ctr"/>
                      <a:r>
                        <a:rPr lang="en-ZA" sz="1200" b="0" i="0" u="none" strike="noStrike" dirty="0">
                          <a:solidFill>
                            <a:srgbClr val="000000"/>
                          </a:solidFill>
                          <a:effectLst/>
                          <a:latin typeface="Calibri" panose="020F0502020204030204" pitchFamily="34" charset="0"/>
                        </a:rPr>
                        <a:t> </a:t>
                      </a:r>
                    </a:p>
                  </a:txBody>
                  <a:tcPr marL="0" marR="0" marT="0" marB="0" anchor="ctr">
                    <a:lnL>
                      <a:noFill/>
                    </a:lnL>
                    <a:lnR>
                      <a:noFill/>
                    </a:lnR>
                    <a:lnT>
                      <a:noFill/>
                    </a:lnT>
                    <a:lnB>
                      <a:noFill/>
                    </a:lnB>
                    <a:solidFill>
                      <a:srgbClr val="FFFFFF"/>
                    </a:solidFill>
                  </a:tcPr>
                </a:tc>
                <a:extLst>
                  <a:ext uri="{0D108BD9-81ED-4DB2-BD59-A6C34878D82A}">
                    <a16:rowId xmlns:a16="http://schemas.microsoft.com/office/drawing/2014/main" val="92883575"/>
                  </a:ext>
                </a:extLst>
              </a:tr>
              <a:tr h="172948">
                <a:tc>
                  <a:txBody>
                    <a:bodyPr/>
                    <a:lstStyle/>
                    <a:p>
                      <a:pPr algn="ctr" fontAlgn="ctr"/>
                      <a:r>
                        <a:rPr lang="en-US" sz="1200" b="0" i="0" u="none" strike="noStrike" dirty="0">
                          <a:solidFill>
                            <a:srgbClr val="000000"/>
                          </a:solidFill>
                          <a:effectLst/>
                          <a:latin typeface="Calibri" panose="020F0502020204030204" pitchFamily="34" charset="0"/>
                        </a:rPr>
                        <a:t>The above copyright notice and this permission notice shall be included in all</a:t>
                      </a:r>
                    </a:p>
                  </a:txBody>
                  <a:tcPr marL="0" marR="0" marT="0" marB="0" anchor="ctr">
                    <a:lnL>
                      <a:noFill/>
                    </a:lnL>
                    <a:lnR>
                      <a:noFill/>
                    </a:lnR>
                    <a:lnT>
                      <a:noFill/>
                    </a:lnT>
                    <a:lnB>
                      <a:noFill/>
                    </a:lnB>
                    <a:solidFill>
                      <a:srgbClr val="FFFFFF"/>
                    </a:solidFill>
                  </a:tcPr>
                </a:tc>
                <a:extLst>
                  <a:ext uri="{0D108BD9-81ED-4DB2-BD59-A6C34878D82A}">
                    <a16:rowId xmlns:a16="http://schemas.microsoft.com/office/drawing/2014/main" val="3844766265"/>
                  </a:ext>
                </a:extLst>
              </a:tr>
              <a:tr h="172948">
                <a:tc>
                  <a:txBody>
                    <a:bodyPr/>
                    <a:lstStyle/>
                    <a:p>
                      <a:pPr algn="ctr" fontAlgn="ctr"/>
                      <a:r>
                        <a:rPr lang="en-US" sz="1200" b="0" i="0" u="none" strike="noStrike" dirty="0">
                          <a:solidFill>
                            <a:srgbClr val="000000"/>
                          </a:solidFill>
                          <a:effectLst/>
                          <a:latin typeface="Calibri" panose="020F0502020204030204" pitchFamily="34" charset="0"/>
                        </a:rPr>
                        <a:t>copies or substantial portions of the Software.</a:t>
                      </a:r>
                    </a:p>
                    <a:p>
                      <a:pPr algn="ctr" fontAlgn="ctr"/>
                      <a:r>
                        <a:rPr lang="en-US" sz="1200" b="0" i="0" u="none" strike="noStrike" dirty="0">
                          <a:solidFill>
                            <a:srgbClr val="000000"/>
                          </a:solidFill>
                          <a:effectLst/>
                          <a:latin typeface="Calibri" panose="020F0502020204030204" pitchFamily="34" charset="0"/>
                        </a:rPr>
                        <a:t>Email your acceptance of the license agreement to </a:t>
                      </a:r>
                      <a:r>
                        <a:rPr lang="en-US" sz="1200" b="0" i="0" u="none" strike="noStrike" dirty="0" err="1">
                          <a:solidFill>
                            <a:srgbClr val="000000"/>
                          </a:solidFill>
                          <a:effectLst/>
                          <a:latin typeface="Calibri" panose="020F0502020204030204" pitchFamily="34" charset="0"/>
                          <a:hlinkClick r:id="rId4"/>
                        </a:rPr>
                        <a:t>request@demix.org</a:t>
                      </a:r>
                      <a:r>
                        <a:rPr lang="en-US" sz="1200" b="0" i="0" u="none" strike="noStrike" dirty="0">
                          <a:solidFill>
                            <a:srgbClr val="000000"/>
                          </a:solidFill>
                          <a:effectLst/>
                          <a:latin typeface="Calibri" panose="020F0502020204030204" pitchFamily="34" charset="0"/>
                        </a:rPr>
                        <a:t> </a:t>
                      </a:r>
                    </a:p>
                  </a:txBody>
                  <a:tcPr marL="0" marR="0" marT="0" marB="0" anchor="ctr">
                    <a:lnL>
                      <a:noFill/>
                    </a:lnL>
                    <a:lnR>
                      <a:noFill/>
                    </a:lnR>
                    <a:lnT>
                      <a:noFill/>
                    </a:lnT>
                    <a:lnB>
                      <a:noFill/>
                    </a:lnB>
                    <a:solidFill>
                      <a:srgbClr val="FFFFFF"/>
                    </a:solidFill>
                  </a:tcPr>
                </a:tc>
                <a:extLst>
                  <a:ext uri="{0D108BD9-81ED-4DB2-BD59-A6C34878D82A}">
                    <a16:rowId xmlns:a16="http://schemas.microsoft.com/office/drawing/2014/main" val="3506129412"/>
                  </a:ext>
                </a:extLst>
              </a:tr>
              <a:tr h="172948">
                <a:tc>
                  <a:txBody>
                    <a:bodyPr/>
                    <a:lstStyle/>
                    <a:p>
                      <a:pPr algn="ctr" fontAlgn="ctr"/>
                      <a:r>
                        <a:rPr lang="en-ZA" sz="1200" b="0" i="0" u="none" strike="noStrike" dirty="0">
                          <a:solidFill>
                            <a:srgbClr val="000000"/>
                          </a:solidFill>
                          <a:effectLst/>
                          <a:latin typeface="Calibri" panose="020F0502020204030204" pitchFamily="34" charset="0"/>
                        </a:rPr>
                        <a:t> </a:t>
                      </a:r>
                    </a:p>
                  </a:txBody>
                  <a:tcPr marL="0" marR="0" marT="0" marB="0" anchor="ctr">
                    <a:lnL>
                      <a:noFill/>
                    </a:lnL>
                    <a:lnR>
                      <a:noFill/>
                    </a:lnR>
                    <a:lnT>
                      <a:noFill/>
                    </a:lnT>
                    <a:lnB>
                      <a:noFill/>
                    </a:lnB>
                    <a:solidFill>
                      <a:srgbClr val="FFFFFF"/>
                    </a:solidFill>
                  </a:tcPr>
                </a:tc>
                <a:extLst>
                  <a:ext uri="{0D108BD9-81ED-4DB2-BD59-A6C34878D82A}">
                    <a16:rowId xmlns:a16="http://schemas.microsoft.com/office/drawing/2014/main" val="1073683760"/>
                  </a:ext>
                </a:extLst>
              </a:tr>
              <a:tr h="172948">
                <a:tc>
                  <a:txBody>
                    <a:bodyPr/>
                    <a:lstStyle/>
                    <a:p>
                      <a:pPr algn="ctr" fontAlgn="ctr"/>
                      <a:r>
                        <a:rPr lang="en-US" sz="1200" b="0" i="0" u="none" strike="noStrike" dirty="0">
                          <a:solidFill>
                            <a:srgbClr val="000000"/>
                          </a:solidFill>
                          <a:effectLst/>
                          <a:latin typeface="Calibri" panose="020F0502020204030204" pitchFamily="34" charset="0"/>
                        </a:rPr>
                        <a:t>THE SOFTWARE IS PROVIDED "AS IS", WITHOUT WARRANTY OF ANY KIND, EXPRESS OR</a:t>
                      </a:r>
                    </a:p>
                  </a:txBody>
                  <a:tcPr marL="0" marR="0" marT="0" marB="0" anchor="ctr">
                    <a:lnL>
                      <a:noFill/>
                    </a:lnL>
                    <a:lnR>
                      <a:noFill/>
                    </a:lnR>
                    <a:lnT>
                      <a:noFill/>
                    </a:lnT>
                    <a:lnB>
                      <a:noFill/>
                    </a:lnB>
                    <a:solidFill>
                      <a:srgbClr val="FFFFFF"/>
                    </a:solidFill>
                  </a:tcPr>
                </a:tc>
                <a:extLst>
                  <a:ext uri="{0D108BD9-81ED-4DB2-BD59-A6C34878D82A}">
                    <a16:rowId xmlns:a16="http://schemas.microsoft.com/office/drawing/2014/main" val="2281892389"/>
                  </a:ext>
                </a:extLst>
              </a:tr>
              <a:tr h="172948">
                <a:tc>
                  <a:txBody>
                    <a:bodyPr/>
                    <a:lstStyle/>
                    <a:p>
                      <a:pPr algn="ctr" fontAlgn="ctr"/>
                      <a:r>
                        <a:rPr lang="en-US" sz="1200" b="0" i="0" u="none" strike="noStrike" dirty="0">
                          <a:solidFill>
                            <a:srgbClr val="000000"/>
                          </a:solidFill>
                          <a:effectLst/>
                          <a:latin typeface="Calibri" panose="020F0502020204030204" pitchFamily="34" charset="0"/>
                        </a:rPr>
                        <a:t>IMPLIED, INCLUDING BUT NOT LIMITED TO THE WARRANTIES OF MERCHANTABILITY,</a:t>
                      </a:r>
                    </a:p>
                  </a:txBody>
                  <a:tcPr marL="0" marR="0" marT="0" marB="0" anchor="ctr">
                    <a:lnL>
                      <a:noFill/>
                    </a:lnL>
                    <a:lnR>
                      <a:noFill/>
                    </a:lnR>
                    <a:lnT>
                      <a:noFill/>
                    </a:lnT>
                    <a:lnB>
                      <a:noFill/>
                    </a:lnB>
                    <a:solidFill>
                      <a:srgbClr val="FFFFFF"/>
                    </a:solidFill>
                  </a:tcPr>
                </a:tc>
                <a:extLst>
                  <a:ext uri="{0D108BD9-81ED-4DB2-BD59-A6C34878D82A}">
                    <a16:rowId xmlns:a16="http://schemas.microsoft.com/office/drawing/2014/main" val="189905533"/>
                  </a:ext>
                </a:extLst>
              </a:tr>
              <a:tr h="172948">
                <a:tc>
                  <a:txBody>
                    <a:bodyPr/>
                    <a:lstStyle/>
                    <a:p>
                      <a:pPr algn="ctr" fontAlgn="ctr"/>
                      <a:r>
                        <a:rPr lang="en-US" sz="1200" b="0" i="0" u="none" strike="noStrike" dirty="0">
                          <a:solidFill>
                            <a:srgbClr val="000000"/>
                          </a:solidFill>
                          <a:effectLst/>
                          <a:latin typeface="Calibri" panose="020F0502020204030204" pitchFamily="34" charset="0"/>
                        </a:rPr>
                        <a:t>FITNESS FOR A PARTICULAR PURPOSE AND NONINFRINGEMENT. IN NO EVENT SHALL THE</a:t>
                      </a:r>
                    </a:p>
                  </a:txBody>
                  <a:tcPr marL="0" marR="0" marT="0" marB="0" anchor="ctr">
                    <a:lnL>
                      <a:noFill/>
                    </a:lnL>
                    <a:lnR>
                      <a:noFill/>
                    </a:lnR>
                    <a:lnT>
                      <a:noFill/>
                    </a:lnT>
                    <a:lnB>
                      <a:noFill/>
                    </a:lnB>
                    <a:solidFill>
                      <a:srgbClr val="FFFFFF"/>
                    </a:solidFill>
                  </a:tcPr>
                </a:tc>
                <a:extLst>
                  <a:ext uri="{0D108BD9-81ED-4DB2-BD59-A6C34878D82A}">
                    <a16:rowId xmlns:a16="http://schemas.microsoft.com/office/drawing/2014/main" val="2794031030"/>
                  </a:ext>
                </a:extLst>
              </a:tr>
              <a:tr h="172948">
                <a:tc>
                  <a:txBody>
                    <a:bodyPr/>
                    <a:lstStyle/>
                    <a:p>
                      <a:pPr algn="ctr" fontAlgn="ctr"/>
                      <a:r>
                        <a:rPr lang="en-US" sz="1200" b="0" i="0" u="none" strike="noStrike" dirty="0">
                          <a:solidFill>
                            <a:srgbClr val="000000"/>
                          </a:solidFill>
                          <a:effectLst/>
                          <a:latin typeface="Calibri" panose="020F0502020204030204" pitchFamily="34" charset="0"/>
                        </a:rPr>
                        <a:t>AUTHORS OR COPYRIGHT HOLDERS BE LIABLE FOR ANY CLAIM, DAMAGES OR OTHER</a:t>
                      </a:r>
                    </a:p>
                  </a:txBody>
                  <a:tcPr marL="0" marR="0" marT="0" marB="0" anchor="ctr">
                    <a:lnL>
                      <a:noFill/>
                    </a:lnL>
                    <a:lnR>
                      <a:noFill/>
                    </a:lnR>
                    <a:lnT>
                      <a:noFill/>
                    </a:lnT>
                    <a:lnB>
                      <a:noFill/>
                    </a:lnB>
                    <a:solidFill>
                      <a:srgbClr val="FFFFFF"/>
                    </a:solidFill>
                  </a:tcPr>
                </a:tc>
                <a:extLst>
                  <a:ext uri="{0D108BD9-81ED-4DB2-BD59-A6C34878D82A}">
                    <a16:rowId xmlns:a16="http://schemas.microsoft.com/office/drawing/2014/main" val="72452788"/>
                  </a:ext>
                </a:extLst>
              </a:tr>
              <a:tr h="172948">
                <a:tc>
                  <a:txBody>
                    <a:bodyPr/>
                    <a:lstStyle/>
                    <a:p>
                      <a:pPr algn="ctr" fontAlgn="ctr"/>
                      <a:r>
                        <a:rPr lang="en-US" sz="1200" b="0" i="0" u="none" strike="noStrike" dirty="0">
                          <a:solidFill>
                            <a:srgbClr val="000000"/>
                          </a:solidFill>
                          <a:effectLst/>
                          <a:latin typeface="Calibri" panose="020F0502020204030204" pitchFamily="34" charset="0"/>
                        </a:rPr>
                        <a:t>LIABILITY, WHETHER IN AN ACTION OF CONTRACT, TORT OR OTHERWISE, ARISING FROM,</a:t>
                      </a:r>
                    </a:p>
                  </a:txBody>
                  <a:tcPr marL="0" marR="0" marT="0" marB="0" anchor="ctr">
                    <a:lnL>
                      <a:noFill/>
                    </a:lnL>
                    <a:lnR>
                      <a:noFill/>
                    </a:lnR>
                    <a:lnT>
                      <a:noFill/>
                    </a:lnT>
                    <a:lnB>
                      <a:noFill/>
                    </a:lnB>
                    <a:solidFill>
                      <a:srgbClr val="FFFFFF"/>
                    </a:solidFill>
                  </a:tcPr>
                </a:tc>
                <a:extLst>
                  <a:ext uri="{0D108BD9-81ED-4DB2-BD59-A6C34878D82A}">
                    <a16:rowId xmlns:a16="http://schemas.microsoft.com/office/drawing/2014/main" val="1173305699"/>
                  </a:ext>
                </a:extLst>
              </a:tr>
              <a:tr h="172948">
                <a:tc>
                  <a:txBody>
                    <a:bodyPr/>
                    <a:lstStyle/>
                    <a:p>
                      <a:pPr algn="ctr" fontAlgn="ctr"/>
                      <a:r>
                        <a:rPr lang="en-US" sz="1200" b="0" i="0" u="none" strike="noStrike" dirty="0">
                          <a:solidFill>
                            <a:srgbClr val="000000"/>
                          </a:solidFill>
                          <a:effectLst/>
                          <a:latin typeface="Calibri" panose="020F0502020204030204" pitchFamily="34" charset="0"/>
                        </a:rPr>
                        <a:t>OUT OF OR IN CONNECTION WITH THE SOFTWARE OR THE USE OR OTHER DEALINGS IN THE</a:t>
                      </a:r>
                    </a:p>
                  </a:txBody>
                  <a:tcPr marL="0" marR="0" marT="0" marB="0" anchor="ctr">
                    <a:lnL>
                      <a:noFill/>
                    </a:lnL>
                    <a:lnR>
                      <a:noFill/>
                    </a:lnR>
                    <a:lnT>
                      <a:noFill/>
                    </a:lnT>
                    <a:lnB>
                      <a:noFill/>
                    </a:lnB>
                    <a:solidFill>
                      <a:srgbClr val="FFFFFF"/>
                    </a:solidFill>
                  </a:tcPr>
                </a:tc>
                <a:extLst>
                  <a:ext uri="{0D108BD9-81ED-4DB2-BD59-A6C34878D82A}">
                    <a16:rowId xmlns:a16="http://schemas.microsoft.com/office/drawing/2014/main" val="2436580708"/>
                  </a:ext>
                </a:extLst>
              </a:tr>
              <a:tr h="172948">
                <a:tc>
                  <a:txBody>
                    <a:bodyPr/>
                    <a:lstStyle/>
                    <a:p>
                      <a:pPr algn="ctr" fontAlgn="ctr"/>
                      <a:r>
                        <a:rPr lang="en-ZA" sz="1200" b="0" i="0" u="none" strike="noStrike" dirty="0">
                          <a:solidFill>
                            <a:srgbClr val="000000"/>
                          </a:solidFill>
                          <a:effectLst/>
                          <a:latin typeface="Calibri" panose="020F0502020204030204" pitchFamily="34" charset="0"/>
                        </a:rPr>
                        <a:t>SOFTWARE.</a:t>
                      </a:r>
                    </a:p>
                  </a:txBody>
                  <a:tcPr marL="0" marR="0" marT="0" marB="0" anchor="ctr">
                    <a:lnL>
                      <a:noFill/>
                    </a:lnL>
                    <a:lnR>
                      <a:noFill/>
                    </a:lnR>
                    <a:lnT>
                      <a:noFill/>
                    </a:lnT>
                    <a:lnB>
                      <a:noFill/>
                    </a:lnB>
                    <a:solidFill>
                      <a:srgbClr val="FFFFFF"/>
                    </a:solidFill>
                  </a:tcPr>
                </a:tc>
                <a:extLst>
                  <a:ext uri="{0D108BD9-81ED-4DB2-BD59-A6C34878D82A}">
                    <a16:rowId xmlns:a16="http://schemas.microsoft.com/office/drawing/2014/main" val="4013674594"/>
                  </a:ext>
                </a:extLst>
              </a:tr>
              <a:tr h="172948">
                <a:tc>
                  <a:txBody>
                    <a:bodyPr/>
                    <a:lstStyle/>
                    <a:p>
                      <a:pPr algn="ctr" fontAlgn="ctr"/>
                      <a:endParaRPr lang="en-ZA" sz="1200" b="0" i="0" u="sng" strike="noStrike" dirty="0">
                        <a:solidFill>
                          <a:srgbClr val="0563C1"/>
                        </a:solidFill>
                        <a:effectLst/>
                        <a:latin typeface="Calibri" panose="020F0502020204030204" pitchFamily="34" charset="0"/>
                      </a:endParaRPr>
                    </a:p>
                    <a:p>
                      <a:pPr algn="ctr" fontAlgn="ctr"/>
                      <a:r>
                        <a:rPr lang="en-ZA" sz="1200" b="0" i="0" u="none" strike="noStrike" kern="1200" dirty="0">
                          <a:solidFill>
                            <a:srgbClr val="000000"/>
                          </a:solidFill>
                          <a:effectLst/>
                          <a:latin typeface="Calibri" panose="020F0502020204030204" pitchFamily="34" charset="0"/>
                          <a:ea typeface="+mn-ea"/>
                          <a:cs typeface="+mn-cs"/>
                        </a:rPr>
                        <a:t>More information at </a:t>
                      </a:r>
                      <a:r>
                        <a:rPr lang="en-ZA" sz="1200" b="0" i="0" u="sng" strike="noStrike" dirty="0">
                          <a:solidFill>
                            <a:srgbClr val="0563C1"/>
                          </a:solidFill>
                          <a:effectLst/>
                          <a:latin typeface="Calibri" panose="020F0502020204030204" pitchFamily="34" charset="0"/>
                          <a:hlinkClick r:id="rId5"/>
                        </a:rPr>
                        <a:t>https://</a:t>
                      </a:r>
                      <a:r>
                        <a:rPr lang="en-ZA" sz="1200" b="0" i="0" u="sng" strike="noStrike" dirty="0" err="1">
                          <a:solidFill>
                            <a:srgbClr val="0563C1"/>
                          </a:solidFill>
                          <a:effectLst/>
                          <a:latin typeface="Calibri" panose="020F0502020204030204" pitchFamily="34" charset="0"/>
                          <a:hlinkClick r:id="rId5"/>
                        </a:rPr>
                        <a:t>demix.org</a:t>
                      </a:r>
                      <a:r>
                        <a:rPr lang="en-ZA" sz="1200" b="0" i="0" u="sng" strike="noStrike" dirty="0">
                          <a:solidFill>
                            <a:srgbClr val="0563C1"/>
                          </a:solidFill>
                          <a:effectLst/>
                          <a:latin typeface="Calibri" panose="020F0502020204030204" pitchFamily="34" charset="0"/>
                          <a:hlinkClick r:id="rId5"/>
                        </a:rPr>
                        <a:t>/tools</a:t>
                      </a:r>
                      <a:endParaRPr lang="en-ZA" sz="1200" b="0" i="0" u="sng" strike="noStrike" dirty="0">
                        <a:solidFill>
                          <a:srgbClr val="0563C1"/>
                        </a:solidFill>
                        <a:effectLst/>
                        <a:latin typeface="Calibri" panose="020F0502020204030204" pitchFamily="34" charset="0"/>
                      </a:endParaRPr>
                    </a:p>
                  </a:txBody>
                  <a:tcPr marL="0" marR="0" marT="0" marB="0" anchor="ctr">
                    <a:lnL>
                      <a:noFill/>
                    </a:lnL>
                    <a:lnR>
                      <a:noFill/>
                    </a:lnR>
                    <a:lnT>
                      <a:noFill/>
                    </a:lnT>
                    <a:lnB>
                      <a:noFill/>
                    </a:lnB>
                    <a:solidFill>
                      <a:srgbClr val="FFFFFF"/>
                    </a:solidFill>
                  </a:tcPr>
                </a:tc>
                <a:extLst>
                  <a:ext uri="{0D108BD9-81ED-4DB2-BD59-A6C34878D82A}">
                    <a16:rowId xmlns:a16="http://schemas.microsoft.com/office/drawing/2014/main" val="4182817278"/>
                  </a:ext>
                </a:extLst>
              </a:tr>
              <a:tr h="172948">
                <a:tc>
                  <a:txBody>
                    <a:bodyPr/>
                    <a:lstStyle/>
                    <a:p>
                      <a:pPr algn="ctr" fontAlgn="ctr"/>
                      <a:r>
                        <a:rPr lang="en-ZA" sz="1200" b="0" i="0" u="none" strike="noStrike" dirty="0">
                          <a:solidFill>
                            <a:srgbClr val="000000"/>
                          </a:solidFill>
                          <a:effectLst/>
                          <a:latin typeface="Calibri" panose="020F0502020204030204" pitchFamily="34" charset="0"/>
                        </a:rPr>
                        <a:t> </a:t>
                      </a:r>
                    </a:p>
                  </a:txBody>
                  <a:tcPr marL="0" marR="0" marT="0" marB="0" anchor="ctr">
                    <a:lnL>
                      <a:noFill/>
                    </a:lnL>
                    <a:lnR>
                      <a:noFill/>
                    </a:lnR>
                    <a:lnT>
                      <a:noFill/>
                    </a:lnT>
                    <a:lnB>
                      <a:noFill/>
                    </a:lnB>
                    <a:solidFill>
                      <a:srgbClr val="FFFFFF"/>
                    </a:solidFill>
                  </a:tcPr>
                </a:tc>
                <a:extLst>
                  <a:ext uri="{0D108BD9-81ED-4DB2-BD59-A6C34878D82A}">
                    <a16:rowId xmlns:a16="http://schemas.microsoft.com/office/drawing/2014/main" val="233174709"/>
                  </a:ext>
                </a:extLst>
              </a:tr>
              <a:tr h="216327">
                <a:tc>
                  <a:txBody>
                    <a:bodyPr/>
                    <a:lstStyle/>
                    <a:p>
                      <a:pPr algn="ctr" fontAlgn="ctr"/>
                      <a:r>
                        <a:rPr lang="en-US" sz="1200" b="0" i="0" u="none" strike="noStrike" dirty="0">
                          <a:solidFill>
                            <a:srgbClr val="000000"/>
                          </a:solidFill>
                          <a:effectLst/>
                          <a:latin typeface="Calibri" panose="020F0502020204030204" pitchFamily="34" charset="0"/>
                        </a:rPr>
                        <a:t>Enhancement suggestions email </a:t>
                      </a:r>
                      <a:r>
                        <a:rPr lang="en-ZA" sz="1200" b="0" i="0" u="sng" strike="noStrike" dirty="0" err="1">
                          <a:solidFill>
                            <a:srgbClr val="0563C1"/>
                          </a:solidFill>
                          <a:effectLst/>
                          <a:latin typeface="Calibri" panose="020F0502020204030204" pitchFamily="34" charset="0"/>
                          <a:hlinkClick r:id="rId6"/>
                        </a:rPr>
                        <a:t>request@demix.org</a:t>
                      </a:r>
                      <a:endParaRPr lang="en-US" sz="1200" b="0" i="0" u="none" strike="noStrike" dirty="0">
                        <a:solidFill>
                          <a:srgbClr val="000000"/>
                        </a:solidFill>
                        <a:effectLst/>
                        <a:latin typeface="Calibri" panose="020F0502020204030204" pitchFamily="34" charset="0"/>
                      </a:endParaRPr>
                    </a:p>
                  </a:txBody>
                  <a:tcPr marL="0" marR="0" marT="0" marB="0" anchor="ctr">
                    <a:lnL>
                      <a:noFill/>
                    </a:lnL>
                    <a:lnR>
                      <a:noFill/>
                    </a:lnR>
                    <a:lnT>
                      <a:noFill/>
                    </a:lnT>
                    <a:lnB>
                      <a:noFill/>
                    </a:lnB>
                    <a:solidFill>
                      <a:srgbClr val="FFFFFF"/>
                    </a:solidFill>
                  </a:tcPr>
                </a:tc>
                <a:extLst>
                  <a:ext uri="{0D108BD9-81ED-4DB2-BD59-A6C34878D82A}">
                    <a16:rowId xmlns:a16="http://schemas.microsoft.com/office/drawing/2014/main" val="4045656791"/>
                  </a:ext>
                </a:extLst>
              </a:tr>
              <a:tr h="172948">
                <a:tc>
                  <a:txBody>
                    <a:bodyPr/>
                    <a:lstStyle/>
                    <a:p>
                      <a:pPr algn="ctr" fontAlgn="ctr"/>
                      <a:endParaRPr lang="en-ZA" sz="1200" b="0" i="0" u="sng" strike="noStrike" dirty="0">
                        <a:solidFill>
                          <a:srgbClr val="0563C1"/>
                        </a:solidFill>
                        <a:effectLst/>
                        <a:latin typeface="Calibri" panose="020F0502020204030204" pitchFamily="34" charset="0"/>
                      </a:endParaRPr>
                    </a:p>
                  </a:txBody>
                  <a:tcPr marL="0" marR="0" marT="0" marB="0" anchor="ctr">
                    <a:lnL>
                      <a:noFill/>
                    </a:lnL>
                    <a:lnR>
                      <a:noFill/>
                    </a:lnR>
                    <a:lnT>
                      <a:noFill/>
                    </a:lnT>
                    <a:lnB>
                      <a:noFill/>
                    </a:lnB>
                    <a:solidFill>
                      <a:srgbClr val="FFFFFF"/>
                    </a:solidFill>
                  </a:tcPr>
                </a:tc>
                <a:extLst>
                  <a:ext uri="{0D108BD9-81ED-4DB2-BD59-A6C34878D82A}">
                    <a16:rowId xmlns:a16="http://schemas.microsoft.com/office/drawing/2014/main" val="2870198311"/>
                  </a:ext>
                </a:extLst>
              </a:tr>
            </a:tbl>
          </a:graphicData>
        </a:graphic>
      </p:graphicFrame>
      <p:sp>
        <p:nvSpPr>
          <p:cNvPr id="5" name="Rectangle 4">
            <a:extLst>
              <a:ext uri="{FF2B5EF4-FFF2-40B4-BE49-F238E27FC236}">
                <a16:creationId xmlns:a16="http://schemas.microsoft.com/office/drawing/2014/main" id="{BF2410EB-3CAD-4940-A995-BA7A4D3C8448}"/>
              </a:ext>
            </a:extLst>
          </p:cNvPr>
          <p:cNvSpPr/>
          <p:nvPr/>
        </p:nvSpPr>
        <p:spPr>
          <a:xfrm>
            <a:off x="8663709" y="6347082"/>
            <a:ext cx="2678546" cy="41393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Tree>
    <p:extLst>
      <p:ext uri="{BB962C8B-B14F-4D97-AF65-F5344CB8AC3E}">
        <p14:creationId xmlns:p14="http://schemas.microsoft.com/office/powerpoint/2010/main" val="14359530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6613D2-F152-428D-8FC4-C603FC39480A}"/>
              </a:ext>
            </a:extLst>
          </p:cNvPr>
          <p:cNvSpPr>
            <a:spLocks noGrp="1"/>
          </p:cNvSpPr>
          <p:nvPr>
            <p:ph type="title"/>
          </p:nvPr>
        </p:nvSpPr>
        <p:spPr/>
        <p:txBody>
          <a:bodyPr/>
          <a:lstStyle/>
          <a:p>
            <a:r>
              <a:rPr lang="en-ZA" dirty="0"/>
              <a:t>Steps</a:t>
            </a:r>
          </a:p>
        </p:txBody>
      </p:sp>
      <p:sp>
        <p:nvSpPr>
          <p:cNvPr id="5" name="Content Placeholder 4">
            <a:extLst>
              <a:ext uri="{FF2B5EF4-FFF2-40B4-BE49-F238E27FC236}">
                <a16:creationId xmlns:a16="http://schemas.microsoft.com/office/drawing/2014/main" id="{30E668CF-8816-4AFD-947D-28670D218106}"/>
              </a:ext>
            </a:extLst>
          </p:cNvPr>
          <p:cNvSpPr>
            <a:spLocks noGrp="1"/>
          </p:cNvSpPr>
          <p:nvPr>
            <p:ph idx="1"/>
          </p:nvPr>
        </p:nvSpPr>
        <p:spPr>
          <a:xfrm>
            <a:off x="1055688" y="1687016"/>
            <a:ext cx="10397837" cy="4531043"/>
          </a:xfrm>
        </p:spPr>
        <p:txBody>
          <a:bodyPr>
            <a:normAutofit fontScale="92500" lnSpcReduction="20000"/>
          </a:bodyPr>
          <a:lstStyle/>
          <a:p>
            <a:r>
              <a:rPr lang="en-ZA" dirty="0"/>
              <a:t>Background</a:t>
            </a:r>
          </a:p>
          <a:p>
            <a:pPr lvl="1"/>
            <a:r>
              <a:rPr lang="en-ZA" dirty="0"/>
              <a:t>Why? </a:t>
            </a:r>
          </a:p>
          <a:p>
            <a:pPr lvl="2"/>
            <a:r>
              <a:rPr lang="en-ZA" dirty="0"/>
              <a:t>New appraisal process is great, but high on administration. </a:t>
            </a:r>
          </a:p>
          <a:p>
            <a:pPr lvl="1"/>
            <a:r>
              <a:rPr lang="en-ZA" dirty="0"/>
              <a:t>BASE tool design principles </a:t>
            </a:r>
          </a:p>
          <a:p>
            <a:pPr lvl="2"/>
            <a:r>
              <a:rPr lang="en-ZA" dirty="0"/>
              <a:t>Single source, reduce administration using automation, iterative improvements.</a:t>
            </a:r>
          </a:p>
          <a:p>
            <a:pPr lvl="1"/>
            <a:r>
              <a:rPr lang="en-ZA" dirty="0"/>
              <a:t>Download at </a:t>
            </a:r>
            <a:r>
              <a:rPr lang="en-ZA" dirty="0">
                <a:hlinkClick r:id="rId3"/>
              </a:rPr>
              <a:t>https://</a:t>
            </a:r>
            <a:r>
              <a:rPr lang="en-ZA" dirty="0" err="1">
                <a:hlinkClick r:id="rId3"/>
              </a:rPr>
              <a:t>demix.org</a:t>
            </a:r>
            <a:r>
              <a:rPr lang="en-ZA" dirty="0">
                <a:hlinkClick r:id="rId3"/>
              </a:rPr>
              <a:t>/tools</a:t>
            </a:r>
            <a:endParaRPr lang="en-ZA" dirty="0"/>
          </a:p>
          <a:p>
            <a:pPr marL="457200" lvl="1" indent="0">
              <a:buNone/>
            </a:pPr>
            <a:endParaRPr lang="en-ZA" dirty="0"/>
          </a:p>
          <a:p>
            <a:r>
              <a:rPr lang="en-ZA" dirty="0"/>
              <a:t>Main parts</a:t>
            </a:r>
          </a:p>
          <a:p>
            <a:pPr lvl="1"/>
            <a:r>
              <a:rPr lang="en-ZA" dirty="0"/>
              <a:t>BASE client installed software. </a:t>
            </a:r>
          </a:p>
          <a:p>
            <a:pPr lvl="2"/>
            <a:r>
              <a:rPr lang="en-ZA" dirty="0"/>
              <a:t>Only available for Windows and Office 2013+</a:t>
            </a:r>
          </a:p>
          <a:p>
            <a:pPr lvl="1"/>
            <a:r>
              <a:rPr lang="en-ZA" dirty="0"/>
              <a:t>3 </a:t>
            </a:r>
            <a:r>
              <a:rPr lang="en-ZA" dirty="0" err="1"/>
              <a:t>xlsm</a:t>
            </a:r>
            <a:r>
              <a:rPr lang="en-ZA" dirty="0"/>
              <a:t> spreadsheets and 4 pptx presentations</a:t>
            </a:r>
          </a:p>
          <a:p>
            <a:pPr lvl="2"/>
            <a:r>
              <a:rPr lang="en-ZA" dirty="0" err="1"/>
              <a:t>10_CAS_Plan.xlsm</a:t>
            </a:r>
            <a:r>
              <a:rPr lang="en-ZA" dirty="0"/>
              <a:t> + </a:t>
            </a:r>
            <a:r>
              <a:rPr lang="en-ZA" dirty="0" err="1"/>
              <a:t>00_Data_Reference.xlsm</a:t>
            </a:r>
            <a:r>
              <a:rPr lang="en-ZA" dirty="0"/>
              <a:t> + </a:t>
            </a:r>
            <a:r>
              <a:rPr lang="en-ZA" dirty="0" err="1"/>
              <a:t>60_Questions_Models.xslm</a:t>
            </a:r>
            <a:endParaRPr lang="en-ZA" dirty="0"/>
          </a:p>
          <a:p>
            <a:pPr lvl="2"/>
            <a:r>
              <a:rPr lang="en-ZA" dirty="0" err="1"/>
              <a:t>11_TechnologyTest.pptx</a:t>
            </a:r>
            <a:r>
              <a:rPr lang="en-ZA" dirty="0"/>
              <a:t>, </a:t>
            </a:r>
            <a:r>
              <a:rPr lang="en-ZA" dirty="0" err="1"/>
              <a:t>20_OpeningBriefing.pptx</a:t>
            </a:r>
            <a:r>
              <a:rPr lang="en-ZA" dirty="0"/>
              <a:t>, </a:t>
            </a:r>
            <a:r>
              <a:rPr lang="en-ZA" dirty="0" err="1"/>
              <a:t>21_PreliminaryFindings.pptx</a:t>
            </a:r>
            <a:r>
              <a:rPr lang="en-ZA" dirty="0"/>
              <a:t>, </a:t>
            </a:r>
            <a:r>
              <a:rPr lang="en-ZA" dirty="0" err="1"/>
              <a:t>30_FinalFindings.pptx</a:t>
            </a:r>
            <a:endParaRPr lang="en-ZA" dirty="0"/>
          </a:p>
          <a:p>
            <a:pPr lvl="1"/>
            <a:r>
              <a:rPr lang="en-ZA" dirty="0"/>
              <a:t>CAS (https://</a:t>
            </a:r>
            <a:r>
              <a:rPr lang="en-ZA" dirty="0" err="1"/>
              <a:t>cmmiinstitute.com</a:t>
            </a:r>
            <a:r>
              <a:rPr lang="en-ZA" dirty="0"/>
              <a:t>/appraisals-sys)</a:t>
            </a:r>
          </a:p>
        </p:txBody>
      </p:sp>
    </p:spTree>
    <p:extLst>
      <p:ext uri="{BB962C8B-B14F-4D97-AF65-F5344CB8AC3E}">
        <p14:creationId xmlns:p14="http://schemas.microsoft.com/office/powerpoint/2010/main" val="19869831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6613D2-F152-428D-8FC4-C603FC39480A}"/>
              </a:ext>
            </a:extLst>
          </p:cNvPr>
          <p:cNvSpPr>
            <a:spLocks noGrp="1"/>
          </p:cNvSpPr>
          <p:nvPr>
            <p:ph type="title"/>
          </p:nvPr>
        </p:nvSpPr>
        <p:spPr/>
        <p:txBody>
          <a:bodyPr/>
          <a:lstStyle/>
          <a:p>
            <a:r>
              <a:rPr lang="en-ZA" dirty="0"/>
              <a:t>Steps</a:t>
            </a:r>
          </a:p>
        </p:txBody>
      </p:sp>
      <p:sp>
        <p:nvSpPr>
          <p:cNvPr id="5" name="Content Placeholder 4">
            <a:extLst>
              <a:ext uri="{FF2B5EF4-FFF2-40B4-BE49-F238E27FC236}">
                <a16:creationId xmlns:a16="http://schemas.microsoft.com/office/drawing/2014/main" id="{30E668CF-8816-4AFD-947D-28670D218106}"/>
              </a:ext>
            </a:extLst>
          </p:cNvPr>
          <p:cNvSpPr>
            <a:spLocks noGrp="1"/>
          </p:cNvSpPr>
          <p:nvPr>
            <p:ph idx="1"/>
          </p:nvPr>
        </p:nvSpPr>
        <p:spPr>
          <a:xfrm>
            <a:off x="1055688" y="1687016"/>
            <a:ext cx="10397837" cy="4531043"/>
          </a:xfrm>
        </p:spPr>
        <p:txBody>
          <a:bodyPr>
            <a:normAutofit/>
          </a:bodyPr>
          <a:lstStyle/>
          <a:p>
            <a:r>
              <a:rPr lang="en-ZA" sz="2400" dirty="0"/>
              <a:t>Phase 1</a:t>
            </a:r>
          </a:p>
          <a:p>
            <a:pPr marL="914400" lvl="1" indent="-457200">
              <a:buFont typeface="+mj-lt"/>
              <a:buAutoNum type="arabicPeriod"/>
            </a:pPr>
            <a:r>
              <a:rPr lang="en-ZA" sz="2000" dirty="0" err="1"/>
              <a:t>ATL:CAS_Plan</a:t>
            </a:r>
            <a:r>
              <a:rPr lang="en-ZA" sz="2000" dirty="0"/>
              <a:t>: Appraisal request received. Complete [</a:t>
            </a:r>
            <a:r>
              <a:rPr lang="en-ZA" sz="2000" dirty="0" err="1"/>
              <a:t>Agreement3</a:t>
            </a:r>
            <a:r>
              <a:rPr lang="en-ZA" sz="2000" dirty="0"/>
              <a:t>], [Planning], [</a:t>
            </a:r>
            <a:r>
              <a:rPr lang="en-ZA" sz="2000" dirty="0" err="1"/>
              <a:t>StatupInfo</a:t>
            </a:r>
            <a:r>
              <a:rPr lang="en-ZA" sz="2000" dirty="0"/>
              <a:t>]</a:t>
            </a:r>
          </a:p>
          <a:p>
            <a:pPr marL="914400" lvl="1" indent="-457200">
              <a:buFont typeface="+mj-lt"/>
              <a:buAutoNum type="arabicPeriod"/>
            </a:pPr>
            <a:r>
              <a:rPr lang="en-ZA" sz="2000" dirty="0" err="1"/>
              <a:t>OU:CAS_Plan</a:t>
            </a:r>
            <a:r>
              <a:rPr lang="en-ZA" sz="2000" dirty="0"/>
              <a:t>: </a:t>
            </a:r>
            <a:r>
              <a:rPr lang="en-ZA" sz="2000" dirty="0" err="1"/>
              <a:t>Riew</a:t>
            </a:r>
            <a:r>
              <a:rPr lang="en-ZA" sz="2000" dirty="0"/>
              <a:t> and update [Planning], [</a:t>
            </a:r>
            <a:r>
              <a:rPr lang="en-ZA" sz="2000" dirty="0" err="1"/>
              <a:t>StartupInfo</a:t>
            </a:r>
            <a:r>
              <a:rPr lang="en-ZA" sz="2000" dirty="0"/>
              <a:t>], [</a:t>
            </a:r>
            <a:r>
              <a:rPr lang="en-ZA" sz="2000" dirty="0" err="1"/>
              <a:t>Project&amp;Support</a:t>
            </a:r>
            <a:r>
              <a:rPr lang="en-ZA" sz="2000" dirty="0"/>
              <a:t>], [Staff]. </a:t>
            </a:r>
          </a:p>
          <a:p>
            <a:pPr marL="914400" lvl="1" indent="-457200">
              <a:buFont typeface="+mj-lt"/>
              <a:buAutoNum type="arabicPeriod"/>
            </a:pPr>
            <a:r>
              <a:rPr lang="en-ZA" sz="2000" dirty="0" err="1"/>
              <a:t>ATL:BASE</a:t>
            </a:r>
            <a:r>
              <a:rPr lang="en-ZA" sz="2000" dirty="0"/>
              <a:t>[CAS Plan]: Use [Select plan] and pick the </a:t>
            </a:r>
            <a:r>
              <a:rPr lang="en-ZA" sz="2000" dirty="0" err="1"/>
              <a:t>CAS_Plan</a:t>
            </a:r>
            <a:r>
              <a:rPr lang="en-ZA" sz="2000" dirty="0"/>
              <a:t>. [Reload plan], then use [Generate Support and Projects CAS sheets] to generate </a:t>
            </a:r>
            <a:r>
              <a:rPr lang="en-ZA" sz="2000" dirty="0" err="1"/>
              <a:t>C_Support</a:t>
            </a:r>
            <a:r>
              <a:rPr lang="en-ZA" sz="2000" dirty="0"/>
              <a:t> and </a:t>
            </a:r>
            <a:r>
              <a:rPr lang="en-ZA" sz="2000" dirty="0" err="1"/>
              <a:t>C_Projects</a:t>
            </a:r>
            <a:endParaRPr lang="en-ZA" sz="2000" dirty="0"/>
          </a:p>
          <a:p>
            <a:pPr marL="914400" lvl="1" indent="-457200">
              <a:buFont typeface="+mj-lt"/>
              <a:buAutoNum type="arabicPeriod"/>
            </a:pPr>
            <a:r>
              <a:rPr lang="en-ZA" sz="2000" dirty="0" err="1"/>
              <a:t>ATL:CAS</a:t>
            </a:r>
            <a:r>
              <a:rPr lang="en-ZA" sz="2000" dirty="0"/>
              <a:t>: Complete from </a:t>
            </a:r>
            <a:r>
              <a:rPr lang="en-ZA" sz="2000" dirty="0" err="1"/>
              <a:t>CAS_Plan</a:t>
            </a:r>
            <a:r>
              <a:rPr lang="en-ZA" sz="2000" dirty="0"/>
              <a:t>[</a:t>
            </a:r>
            <a:r>
              <a:rPr lang="en-ZA" sz="2000" dirty="0" err="1"/>
              <a:t>P1P</a:t>
            </a:r>
            <a:r>
              <a:rPr lang="en-ZA" sz="2000" dirty="0"/>
              <a:t>-SS] up to request for sample scope approval (skip participants). Export and import from CAS/</a:t>
            </a:r>
            <a:r>
              <a:rPr lang="en-ZA" sz="2000" dirty="0" err="1"/>
              <a:t>CAS_PLan</a:t>
            </a:r>
            <a:r>
              <a:rPr lang="en-ZA" sz="2000" dirty="0"/>
              <a:t>[</a:t>
            </a:r>
            <a:r>
              <a:rPr lang="en-ZA" sz="2000" dirty="0" err="1"/>
              <a:t>C_Support</a:t>
            </a:r>
            <a:r>
              <a:rPr lang="en-ZA" sz="2000" dirty="0"/>
              <a:t>] and [</a:t>
            </a:r>
            <a:r>
              <a:rPr lang="en-ZA" sz="2000" dirty="0" err="1"/>
              <a:t>C_Projects</a:t>
            </a:r>
            <a:r>
              <a:rPr lang="en-ZA" sz="2000" dirty="0"/>
              <a:t>]</a:t>
            </a:r>
          </a:p>
          <a:p>
            <a:pPr marL="914400" lvl="1" indent="-457200">
              <a:buFont typeface="+mj-lt"/>
              <a:buAutoNum type="arabicPeriod"/>
            </a:pPr>
            <a:r>
              <a:rPr lang="en-ZA" sz="2000" dirty="0" err="1"/>
              <a:t>CI:CAS</a:t>
            </a:r>
            <a:r>
              <a:rPr lang="en-ZA" sz="2000" dirty="0"/>
              <a:t>: Approved scope</a:t>
            </a:r>
          </a:p>
          <a:p>
            <a:pPr marL="914400" lvl="1" indent="-457200">
              <a:buFont typeface="+mj-lt"/>
              <a:buAutoNum type="arabicPeriod"/>
            </a:pPr>
            <a:r>
              <a:rPr lang="en-ZA" sz="2000" dirty="0" err="1"/>
              <a:t>ATL</a:t>
            </a:r>
            <a:r>
              <a:rPr lang="en-ZA" sz="2000" dirty="0"/>
              <a:t>: CAS: Complete up to Accepting the Appraisal Sample</a:t>
            </a:r>
          </a:p>
          <a:p>
            <a:endParaRPr lang="en-ZA" sz="2400" dirty="0"/>
          </a:p>
        </p:txBody>
      </p:sp>
    </p:spTree>
    <p:extLst>
      <p:ext uri="{BB962C8B-B14F-4D97-AF65-F5344CB8AC3E}">
        <p14:creationId xmlns:p14="http://schemas.microsoft.com/office/powerpoint/2010/main" val="41943400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6613D2-F152-428D-8FC4-C603FC39480A}"/>
              </a:ext>
            </a:extLst>
          </p:cNvPr>
          <p:cNvSpPr>
            <a:spLocks noGrp="1"/>
          </p:cNvSpPr>
          <p:nvPr>
            <p:ph type="title"/>
          </p:nvPr>
        </p:nvSpPr>
        <p:spPr/>
        <p:txBody>
          <a:bodyPr/>
          <a:lstStyle/>
          <a:p>
            <a:r>
              <a:rPr lang="en-ZA" dirty="0"/>
              <a:t>Steps</a:t>
            </a:r>
          </a:p>
        </p:txBody>
      </p:sp>
      <p:sp>
        <p:nvSpPr>
          <p:cNvPr id="5" name="Content Placeholder 4">
            <a:extLst>
              <a:ext uri="{FF2B5EF4-FFF2-40B4-BE49-F238E27FC236}">
                <a16:creationId xmlns:a16="http://schemas.microsoft.com/office/drawing/2014/main" id="{30E668CF-8816-4AFD-947D-28670D218106}"/>
              </a:ext>
            </a:extLst>
          </p:cNvPr>
          <p:cNvSpPr>
            <a:spLocks noGrp="1"/>
          </p:cNvSpPr>
          <p:nvPr>
            <p:ph idx="1"/>
          </p:nvPr>
        </p:nvSpPr>
        <p:spPr/>
        <p:txBody>
          <a:bodyPr>
            <a:normAutofit/>
          </a:bodyPr>
          <a:lstStyle/>
          <a:p>
            <a:r>
              <a:rPr lang="en-ZA" sz="2400" dirty="0"/>
              <a:t>Phase 1 continued</a:t>
            </a:r>
          </a:p>
          <a:p>
            <a:pPr marL="914400" lvl="1" indent="-457200">
              <a:buFont typeface="+mj-lt"/>
              <a:buAutoNum type="arabicPeriod" startAt="7"/>
            </a:pPr>
            <a:r>
              <a:rPr lang="en-ZA" sz="2000" dirty="0" err="1"/>
              <a:t>ATL</a:t>
            </a:r>
            <a:r>
              <a:rPr lang="en-ZA" sz="2000" dirty="0"/>
              <a:t>: </a:t>
            </a:r>
            <a:r>
              <a:rPr lang="en-ZA" sz="2000" dirty="0" err="1"/>
              <a:t>CAS_Plan</a:t>
            </a:r>
            <a:r>
              <a:rPr lang="en-ZA" sz="2000" dirty="0"/>
              <a:t>: Copy approved sample from CAS back into </a:t>
            </a:r>
            <a:r>
              <a:rPr lang="en-ZA" sz="2000" dirty="0" err="1"/>
              <a:t>CAS_Plan</a:t>
            </a:r>
            <a:r>
              <a:rPr lang="en-ZA" sz="2000" dirty="0"/>
              <a:t> [</a:t>
            </a:r>
            <a:r>
              <a:rPr lang="en-ZA" sz="2000" dirty="0" err="1"/>
              <a:t>Projects&amp;Support</a:t>
            </a:r>
            <a:r>
              <a:rPr lang="en-ZA" sz="2000" dirty="0"/>
              <a:t>]. Update the processes in the </a:t>
            </a:r>
            <a:r>
              <a:rPr lang="en-ZA" sz="2000" dirty="0" err="1"/>
              <a:t>CAS_Plan</a:t>
            </a:r>
            <a:r>
              <a:rPr lang="en-ZA" sz="2000" dirty="0"/>
              <a:t>. [</a:t>
            </a:r>
            <a:r>
              <a:rPr lang="en-ZA" sz="2000" dirty="0" err="1"/>
              <a:t>Projects&amp;Support</a:t>
            </a:r>
            <a:r>
              <a:rPr lang="en-ZA" sz="2000" dirty="0"/>
              <a:t>] (scroll right) </a:t>
            </a:r>
          </a:p>
          <a:p>
            <a:pPr marL="914400" lvl="1" indent="-457200">
              <a:buFont typeface="+mj-lt"/>
              <a:buAutoNum type="arabicPeriod" startAt="7"/>
            </a:pPr>
            <a:r>
              <a:rPr lang="en-ZA" sz="2000" dirty="0" err="1"/>
              <a:t>ATL</a:t>
            </a:r>
            <a:r>
              <a:rPr lang="en-ZA" sz="2000" dirty="0"/>
              <a:t>: </a:t>
            </a:r>
            <a:r>
              <a:rPr lang="en-ZA" sz="2000" dirty="0" err="1"/>
              <a:t>CAS_Plan</a:t>
            </a:r>
            <a:r>
              <a:rPr lang="en-ZA" sz="2000" dirty="0"/>
              <a:t>: Confirm staff PA mapping in [Staff] use [</a:t>
            </a:r>
            <a:r>
              <a:rPr lang="en-ZA" sz="2000" dirty="0" err="1"/>
              <a:t>StaffGuide</a:t>
            </a:r>
            <a:r>
              <a:rPr lang="en-ZA" sz="2000" dirty="0"/>
              <a:t>] for assistance.</a:t>
            </a:r>
          </a:p>
          <a:p>
            <a:pPr marL="914400" lvl="1" indent="-457200">
              <a:buFont typeface="+mj-lt"/>
              <a:buAutoNum type="arabicPeriod" startAt="7"/>
            </a:pPr>
            <a:r>
              <a:rPr lang="en-ZA" sz="2000" dirty="0" err="1"/>
              <a:t>ATL</a:t>
            </a:r>
            <a:r>
              <a:rPr lang="en-ZA" sz="2000" dirty="0"/>
              <a:t>: BASE[CAS Plan]: Generate draft schedule with [Generate draft schedule] to match resources to sampled projects</a:t>
            </a:r>
          </a:p>
          <a:p>
            <a:pPr marL="914400" lvl="1" indent="-457200">
              <a:buFont typeface="+mj-lt"/>
              <a:buAutoNum type="arabicPeriod" startAt="7"/>
            </a:pPr>
            <a:r>
              <a:rPr lang="en-ZA" sz="2000" dirty="0" err="1"/>
              <a:t>ATL</a:t>
            </a:r>
            <a:r>
              <a:rPr lang="en-ZA" sz="2000" dirty="0"/>
              <a:t>: </a:t>
            </a:r>
            <a:r>
              <a:rPr lang="en-ZA" sz="2000" dirty="0" err="1"/>
              <a:t>CAS_Plan</a:t>
            </a:r>
            <a:r>
              <a:rPr lang="en-ZA" sz="2000" dirty="0"/>
              <a:t>: Manually create Schedule 2 from Schedule.</a:t>
            </a:r>
          </a:p>
          <a:p>
            <a:pPr marL="914400" lvl="1" indent="-457200">
              <a:buFont typeface="+mj-lt"/>
              <a:buAutoNum type="arabicPeriod" startAt="7"/>
            </a:pPr>
            <a:r>
              <a:rPr lang="en-ZA" sz="2000" dirty="0" err="1"/>
              <a:t>ATL</a:t>
            </a:r>
            <a:r>
              <a:rPr lang="en-ZA" sz="2000" dirty="0"/>
              <a:t>: BASE[CAS Plan]: Use [Reload Schedule 2 and generate all Participant CAS sheets] to create [</a:t>
            </a:r>
            <a:r>
              <a:rPr lang="en-ZA" sz="2000" dirty="0" err="1"/>
              <a:t>C_OUParticipants</a:t>
            </a:r>
            <a:r>
              <a:rPr lang="en-ZA" sz="2000" dirty="0"/>
              <a:t>], [</a:t>
            </a:r>
            <a:r>
              <a:rPr lang="en-ZA" sz="2000" dirty="0" err="1"/>
              <a:t>C_OUProjects</a:t>
            </a:r>
            <a:r>
              <a:rPr lang="en-ZA" sz="2000" dirty="0"/>
              <a:t>] and [</a:t>
            </a:r>
            <a:r>
              <a:rPr lang="en-ZA" sz="2000" dirty="0" err="1"/>
              <a:t>C_OUPracticeAreas</a:t>
            </a:r>
            <a:r>
              <a:rPr lang="en-ZA" sz="2000" dirty="0"/>
              <a:t>]</a:t>
            </a:r>
          </a:p>
          <a:p>
            <a:pPr marL="914400" lvl="1" indent="-457200">
              <a:buFont typeface="+mj-lt"/>
              <a:buAutoNum type="arabicPeriod" startAt="7"/>
            </a:pPr>
            <a:r>
              <a:rPr lang="en-ZA" sz="2000" dirty="0" err="1"/>
              <a:t>ATL</a:t>
            </a:r>
            <a:r>
              <a:rPr lang="en-ZA" sz="2000" dirty="0"/>
              <a:t>: CAS: Complete CAS from </a:t>
            </a:r>
            <a:r>
              <a:rPr lang="en-ZA" sz="2000" dirty="0" err="1"/>
              <a:t>CAS_Plan</a:t>
            </a:r>
            <a:r>
              <a:rPr lang="en-ZA" sz="2000" dirty="0"/>
              <a:t>. Export and Import from CAS/</a:t>
            </a:r>
            <a:r>
              <a:rPr lang="en-ZA" sz="2000" dirty="0" err="1"/>
              <a:t>CAS_Plan</a:t>
            </a:r>
            <a:r>
              <a:rPr lang="en-ZA" sz="2000" dirty="0"/>
              <a:t> [</a:t>
            </a:r>
            <a:r>
              <a:rPr lang="en-ZA" sz="2000" dirty="0" err="1"/>
              <a:t>C_OUParticipants</a:t>
            </a:r>
            <a:r>
              <a:rPr lang="en-ZA" sz="2000" dirty="0"/>
              <a:t>], [</a:t>
            </a:r>
            <a:r>
              <a:rPr lang="en-ZA" sz="2000" dirty="0" err="1"/>
              <a:t>C_OUProjects</a:t>
            </a:r>
            <a:r>
              <a:rPr lang="en-ZA" sz="2000" dirty="0"/>
              <a:t>] and [</a:t>
            </a:r>
            <a:r>
              <a:rPr lang="en-ZA" sz="2000" dirty="0" err="1"/>
              <a:t>C_OUPracticeAreas</a:t>
            </a:r>
            <a:r>
              <a:rPr lang="en-ZA" sz="2000" dirty="0"/>
              <a:t>]</a:t>
            </a:r>
          </a:p>
          <a:p>
            <a:pPr marL="914400" lvl="1" indent="-457200">
              <a:buFont typeface="+mj-lt"/>
              <a:buAutoNum type="arabicPeriod" startAt="7"/>
            </a:pPr>
            <a:endParaRPr lang="en-ZA" sz="2000" dirty="0"/>
          </a:p>
          <a:p>
            <a:endParaRPr lang="en-ZA" sz="2400" dirty="0"/>
          </a:p>
        </p:txBody>
      </p:sp>
    </p:spTree>
    <p:extLst>
      <p:ext uri="{BB962C8B-B14F-4D97-AF65-F5344CB8AC3E}">
        <p14:creationId xmlns:p14="http://schemas.microsoft.com/office/powerpoint/2010/main" val="36017365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6613D2-F152-428D-8FC4-C603FC39480A}"/>
              </a:ext>
            </a:extLst>
          </p:cNvPr>
          <p:cNvSpPr>
            <a:spLocks noGrp="1"/>
          </p:cNvSpPr>
          <p:nvPr>
            <p:ph type="title"/>
          </p:nvPr>
        </p:nvSpPr>
        <p:spPr/>
        <p:txBody>
          <a:bodyPr/>
          <a:lstStyle/>
          <a:p>
            <a:r>
              <a:rPr lang="en-ZA" dirty="0"/>
              <a:t>Steps</a:t>
            </a:r>
          </a:p>
        </p:txBody>
      </p:sp>
      <p:sp>
        <p:nvSpPr>
          <p:cNvPr id="5" name="Content Placeholder 4">
            <a:extLst>
              <a:ext uri="{FF2B5EF4-FFF2-40B4-BE49-F238E27FC236}">
                <a16:creationId xmlns:a16="http://schemas.microsoft.com/office/drawing/2014/main" id="{30E668CF-8816-4AFD-947D-28670D218106}"/>
              </a:ext>
            </a:extLst>
          </p:cNvPr>
          <p:cNvSpPr>
            <a:spLocks noGrp="1"/>
          </p:cNvSpPr>
          <p:nvPr>
            <p:ph idx="1"/>
          </p:nvPr>
        </p:nvSpPr>
        <p:spPr/>
        <p:txBody>
          <a:bodyPr>
            <a:normAutofit/>
          </a:bodyPr>
          <a:lstStyle/>
          <a:p>
            <a:r>
              <a:rPr lang="en-ZA" sz="2400" dirty="0"/>
              <a:t>Phase 1 continued</a:t>
            </a:r>
          </a:p>
          <a:p>
            <a:pPr marL="914400" lvl="1" indent="-457200">
              <a:buFont typeface="+mj-lt"/>
              <a:buAutoNum type="arabicPeriod" startAt="13"/>
            </a:pPr>
            <a:r>
              <a:rPr lang="en-ZA" sz="2000" dirty="0" err="1"/>
              <a:t>ATL:BASE</a:t>
            </a:r>
            <a:r>
              <a:rPr lang="en-ZA" sz="2000" dirty="0"/>
              <a:t>[Questions and templates]: Use [Select questions and </a:t>
            </a:r>
            <a:r>
              <a:rPr lang="en-ZA" sz="2000" dirty="0" err="1"/>
              <a:t>OEdb</a:t>
            </a:r>
            <a:r>
              <a:rPr lang="en-ZA" sz="2000" dirty="0"/>
              <a:t> template file]. [Reload Questions and Model]. [Generate </a:t>
            </a:r>
            <a:r>
              <a:rPr lang="en-ZA" sz="2000" dirty="0" err="1"/>
              <a:t>OEdb</a:t>
            </a:r>
            <a:r>
              <a:rPr lang="en-ZA" sz="2000" dirty="0"/>
              <a:t> tool] to generate the compact </a:t>
            </a:r>
            <a:r>
              <a:rPr lang="en-ZA" sz="2000" dirty="0" err="1"/>
              <a:t>OEdb</a:t>
            </a:r>
            <a:r>
              <a:rPr lang="en-ZA" sz="2000" dirty="0"/>
              <a:t> for the appraisal.</a:t>
            </a:r>
          </a:p>
          <a:p>
            <a:pPr marL="914400" lvl="1" indent="-457200">
              <a:buFont typeface="+mj-lt"/>
              <a:buAutoNum type="arabicPeriod" startAt="13"/>
            </a:pPr>
            <a:r>
              <a:rPr lang="en-ZA" sz="2000" dirty="0" err="1"/>
              <a:t>OU</a:t>
            </a:r>
            <a:r>
              <a:rPr lang="en-ZA" sz="2000" dirty="0"/>
              <a:t>: Complete </a:t>
            </a:r>
            <a:r>
              <a:rPr lang="en-ZA" sz="2000" dirty="0" err="1"/>
              <a:t>OEdb</a:t>
            </a:r>
            <a:endParaRPr lang="en-ZA" sz="2000" dirty="0"/>
          </a:p>
          <a:p>
            <a:pPr marL="914400" lvl="1" indent="-457200">
              <a:buFont typeface="+mj-lt"/>
              <a:buAutoNum type="arabicPeriod" startAt="13"/>
            </a:pPr>
            <a:r>
              <a:rPr lang="en-ZA" sz="2000" dirty="0" err="1"/>
              <a:t>ATL</a:t>
            </a:r>
            <a:r>
              <a:rPr lang="en-ZA" sz="2000" dirty="0"/>
              <a:t>: BASE[</a:t>
            </a:r>
            <a:r>
              <a:rPr lang="en-ZA" sz="2000" dirty="0" err="1"/>
              <a:t>OEdb</a:t>
            </a:r>
            <a:r>
              <a:rPr lang="en-ZA" sz="2000" dirty="0"/>
              <a:t> Tool]: For readiness review 1 [Test links and </a:t>
            </a:r>
            <a:r>
              <a:rPr lang="en-ZA" sz="2000" dirty="0" err="1"/>
              <a:t>Engl</a:t>
            </a:r>
            <a:r>
              <a:rPr lang="en-ZA" sz="2000" dirty="0"/>
              <a:t>]</a:t>
            </a:r>
          </a:p>
          <a:p>
            <a:pPr marL="914400" lvl="1" indent="-457200">
              <a:buFont typeface="+mj-lt"/>
              <a:buAutoNum type="arabicPeriod" startAt="13"/>
            </a:pPr>
            <a:r>
              <a:rPr lang="en-ZA" sz="2000" dirty="0" err="1"/>
              <a:t>ATL</a:t>
            </a:r>
            <a:r>
              <a:rPr lang="en-ZA" sz="2000" dirty="0"/>
              <a:t>: BASE[</a:t>
            </a:r>
            <a:r>
              <a:rPr lang="en-ZA" sz="2000" dirty="0" err="1"/>
              <a:t>OEdb</a:t>
            </a:r>
            <a:r>
              <a:rPr lang="en-ZA" sz="2000" dirty="0"/>
              <a:t> Tool]: For readiness review 2 [Test links and </a:t>
            </a:r>
            <a:r>
              <a:rPr lang="en-ZA" sz="2000" dirty="0" err="1"/>
              <a:t>Engl</a:t>
            </a:r>
            <a:r>
              <a:rPr lang="en-ZA" sz="2000" dirty="0"/>
              <a:t>]</a:t>
            </a:r>
          </a:p>
          <a:p>
            <a:pPr marL="914400" lvl="1" indent="-457200">
              <a:buFont typeface="+mj-lt"/>
              <a:buAutoNum type="arabicPeriod" startAt="13"/>
            </a:pPr>
            <a:r>
              <a:rPr lang="en-ZA" sz="2000" dirty="0" err="1"/>
              <a:t>ATL</a:t>
            </a:r>
            <a:r>
              <a:rPr lang="en-ZA" sz="2000" dirty="0"/>
              <a:t>: </a:t>
            </a:r>
            <a:r>
              <a:rPr lang="en-ZA" sz="2000" dirty="0" err="1"/>
              <a:t>CAS_Plan</a:t>
            </a:r>
            <a:r>
              <a:rPr lang="en-ZA" sz="2000" dirty="0"/>
              <a:t>/</a:t>
            </a:r>
            <a:r>
              <a:rPr lang="en-ZA" sz="2000" dirty="0" err="1"/>
              <a:t>Data_Reference</a:t>
            </a:r>
            <a:r>
              <a:rPr lang="en-ZA" sz="2000" dirty="0"/>
              <a:t>: Copy </a:t>
            </a:r>
            <a:r>
              <a:rPr lang="en-ZA" sz="2000" dirty="0" err="1"/>
              <a:t>CAS_Plan</a:t>
            </a:r>
            <a:r>
              <a:rPr lang="en-ZA" sz="2000" dirty="0"/>
              <a:t> to </a:t>
            </a:r>
            <a:r>
              <a:rPr lang="en-ZA" sz="2000" dirty="0" err="1"/>
              <a:t>Data_Reference</a:t>
            </a:r>
            <a:endParaRPr lang="en-ZA" sz="2000" dirty="0"/>
          </a:p>
          <a:p>
            <a:pPr marL="914400" lvl="1" indent="-457200">
              <a:buFont typeface="+mj-lt"/>
              <a:buAutoNum type="arabicPeriod" startAt="13"/>
            </a:pPr>
            <a:r>
              <a:rPr lang="en-ZA" sz="2000" dirty="0" err="1"/>
              <a:t>ATL</a:t>
            </a:r>
            <a:r>
              <a:rPr lang="en-ZA" sz="2000" dirty="0"/>
              <a:t>: BASE[Directory and file admin]: [Select data reference] For Tech Test, </a:t>
            </a:r>
            <a:r>
              <a:rPr lang="en-ZA" sz="2000" dirty="0" err="1"/>
              <a:t>Openign</a:t>
            </a:r>
            <a:r>
              <a:rPr lang="en-ZA" sz="2000" dirty="0"/>
              <a:t> Present, Prelim Findings, Final Findings each, [Select presentation] [Update links] </a:t>
            </a:r>
          </a:p>
          <a:p>
            <a:pPr marL="914400" lvl="1" indent="-457200">
              <a:buFont typeface="+mj-lt"/>
              <a:buAutoNum type="arabicPeriod" startAt="13"/>
            </a:pPr>
            <a:r>
              <a:rPr lang="en-ZA" sz="2000" dirty="0" err="1"/>
              <a:t>ATL</a:t>
            </a:r>
            <a:r>
              <a:rPr lang="en-ZA" sz="2000" dirty="0"/>
              <a:t>: Presentations: Open </a:t>
            </a:r>
            <a:r>
              <a:rPr lang="en-ZA" sz="2000" dirty="0" err="1"/>
              <a:t>00_Data_Reference.xlsx</a:t>
            </a:r>
            <a:r>
              <a:rPr lang="en-ZA" sz="2000" dirty="0"/>
              <a:t>. Open each </a:t>
            </a:r>
            <a:r>
              <a:rPr lang="en-ZA" sz="2000" dirty="0" err="1"/>
              <a:t>Openign</a:t>
            </a:r>
            <a:r>
              <a:rPr lang="en-ZA" sz="2000" dirty="0"/>
              <a:t>…. And update the links</a:t>
            </a:r>
          </a:p>
        </p:txBody>
      </p:sp>
    </p:spTree>
    <p:extLst>
      <p:ext uri="{BB962C8B-B14F-4D97-AF65-F5344CB8AC3E}">
        <p14:creationId xmlns:p14="http://schemas.microsoft.com/office/powerpoint/2010/main" val="13992546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6613D2-F152-428D-8FC4-C603FC39480A}"/>
              </a:ext>
            </a:extLst>
          </p:cNvPr>
          <p:cNvSpPr>
            <a:spLocks noGrp="1"/>
          </p:cNvSpPr>
          <p:nvPr>
            <p:ph type="title"/>
          </p:nvPr>
        </p:nvSpPr>
        <p:spPr/>
        <p:txBody>
          <a:bodyPr/>
          <a:lstStyle/>
          <a:p>
            <a:r>
              <a:rPr lang="en-ZA" dirty="0"/>
              <a:t>Steps</a:t>
            </a:r>
          </a:p>
        </p:txBody>
      </p:sp>
      <p:sp>
        <p:nvSpPr>
          <p:cNvPr id="5" name="Content Placeholder 4">
            <a:extLst>
              <a:ext uri="{FF2B5EF4-FFF2-40B4-BE49-F238E27FC236}">
                <a16:creationId xmlns:a16="http://schemas.microsoft.com/office/drawing/2014/main" id="{30E668CF-8816-4AFD-947D-28670D218106}"/>
              </a:ext>
            </a:extLst>
          </p:cNvPr>
          <p:cNvSpPr>
            <a:spLocks noGrp="1"/>
          </p:cNvSpPr>
          <p:nvPr>
            <p:ph idx="1"/>
          </p:nvPr>
        </p:nvSpPr>
        <p:spPr/>
        <p:txBody>
          <a:bodyPr>
            <a:noAutofit/>
          </a:bodyPr>
          <a:lstStyle/>
          <a:p>
            <a:r>
              <a:rPr lang="en-ZA" sz="2000" dirty="0"/>
              <a:t>Phase 2</a:t>
            </a:r>
          </a:p>
          <a:p>
            <a:pPr marL="914400" lvl="1" indent="-457200">
              <a:buFont typeface="+mj-lt"/>
              <a:buAutoNum type="arabicPeriod" startAt="20"/>
            </a:pPr>
            <a:r>
              <a:rPr lang="en-ZA" sz="2000" dirty="0" err="1"/>
              <a:t>ATL</a:t>
            </a:r>
            <a:r>
              <a:rPr lang="en-ZA" sz="2000" dirty="0"/>
              <a:t>: </a:t>
            </a:r>
            <a:r>
              <a:rPr lang="en-ZA" sz="2000" dirty="0" err="1"/>
              <a:t>OEdb_ATL</a:t>
            </a:r>
            <a:r>
              <a:rPr lang="en-ZA" sz="2000" dirty="0"/>
              <a:t>: Create a next version and a version for each ATMs. Send to ATMs to do their work. Note an ATM should work on one PA. Don’t mix </a:t>
            </a:r>
            <a:r>
              <a:rPr lang="en-ZA" sz="2000" dirty="0" err="1"/>
              <a:t>PAs</a:t>
            </a:r>
            <a:r>
              <a:rPr lang="en-ZA" sz="2000" dirty="0"/>
              <a:t>. </a:t>
            </a:r>
          </a:p>
          <a:p>
            <a:pPr marL="914400" lvl="1" indent="-457200">
              <a:buFont typeface="+mj-lt"/>
              <a:buAutoNum type="arabicPeriod" startAt="20"/>
            </a:pPr>
            <a:r>
              <a:rPr lang="en-ZA" sz="2000" dirty="0" err="1"/>
              <a:t>ATL</a:t>
            </a:r>
            <a:r>
              <a:rPr lang="en-ZA" sz="2000" dirty="0"/>
              <a:t>: BASE [</a:t>
            </a:r>
            <a:r>
              <a:rPr lang="en-ZA" sz="2000" dirty="0" err="1"/>
              <a:t>OEdb</a:t>
            </a:r>
            <a:r>
              <a:rPr lang="en-ZA" sz="2000" dirty="0"/>
              <a:t> Tool]: Use [Select mast </a:t>
            </a:r>
            <a:r>
              <a:rPr lang="en-ZA" sz="2000" dirty="0" err="1"/>
              <a:t>OEdbATL</a:t>
            </a:r>
            <a:r>
              <a:rPr lang="en-ZA" sz="2000" dirty="0"/>
              <a:t>] and [Select </a:t>
            </a:r>
            <a:r>
              <a:rPr lang="en-ZA" sz="2000" dirty="0" err="1"/>
              <a:t>imort</a:t>
            </a:r>
            <a:r>
              <a:rPr lang="en-ZA" sz="2000" dirty="0"/>
              <a:t> </a:t>
            </a:r>
            <a:r>
              <a:rPr lang="en-ZA" sz="2000" dirty="0" err="1"/>
              <a:t>OEdbATM</a:t>
            </a:r>
            <a:r>
              <a:rPr lang="en-ZA" sz="2000" dirty="0"/>
              <a:t>] and [Merge ATM into </a:t>
            </a:r>
            <a:r>
              <a:rPr lang="en-ZA" sz="2000" dirty="0" err="1"/>
              <a:t>ATL</a:t>
            </a:r>
            <a:r>
              <a:rPr lang="en-ZA" sz="2000" dirty="0"/>
              <a:t>] to merge updates from ATMs</a:t>
            </a:r>
          </a:p>
          <a:p>
            <a:pPr marL="914400" lvl="1" indent="-457200">
              <a:buFont typeface="+mj-lt"/>
              <a:buAutoNum type="arabicPeriod" startAt="20"/>
            </a:pPr>
            <a:r>
              <a:rPr lang="en-ZA" sz="2000" dirty="0"/>
              <a:t>Repeat the steps incrementing the version and making copies for the ATMs.</a:t>
            </a:r>
          </a:p>
          <a:p>
            <a:pPr marL="914400" lvl="1" indent="-457200">
              <a:buFont typeface="+mj-lt"/>
              <a:buAutoNum type="arabicPeriod" startAt="20"/>
            </a:pPr>
            <a:r>
              <a:rPr lang="en-ZA" sz="2000" dirty="0" err="1"/>
              <a:t>ATL</a:t>
            </a:r>
            <a:r>
              <a:rPr lang="en-ZA" sz="2000" dirty="0"/>
              <a:t>: Presentation: Copy latest </a:t>
            </a:r>
            <a:r>
              <a:rPr lang="en-ZA" sz="2000" dirty="0" err="1"/>
              <a:t>CAS_Plan</a:t>
            </a:r>
            <a:r>
              <a:rPr lang="en-ZA" sz="2000" dirty="0"/>
              <a:t> over </a:t>
            </a:r>
            <a:r>
              <a:rPr lang="en-ZA" sz="2000" dirty="0" err="1"/>
              <a:t>00_Data_Reference</a:t>
            </a:r>
            <a:r>
              <a:rPr lang="en-ZA" sz="2000" dirty="0"/>
              <a:t>. Keep </a:t>
            </a:r>
            <a:r>
              <a:rPr lang="en-ZA" sz="2000" dirty="0" err="1"/>
              <a:t>00_Data_Reference</a:t>
            </a:r>
            <a:r>
              <a:rPr lang="en-ZA" sz="2000" dirty="0"/>
              <a:t> open and open </a:t>
            </a:r>
            <a:r>
              <a:rPr lang="en-ZA" sz="2000" dirty="0" err="1"/>
              <a:t>20_rrVaa_Name_OpeningBriefing.pptx</a:t>
            </a:r>
            <a:r>
              <a:rPr lang="en-ZA" sz="2000" dirty="0"/>
              <a:t>. Update links when prompted by PowerPoint</a:t>
            </a:r>
          </a:p>
          <a:p>
            <a:pPr marL="914400" lvl="1" indent="-457200">
              <a:buFont typeface="+mj-lt"/>
              <a:buAutoNum type="arabicPeriod" startAt="20"/>
            </a:pPr>
            <a:r>
              <a:rPr lang="en-ZA" sz="2000" dirty="0"/>
              <a:t>BASE[</a:t>
            </a:r>
            <a:r>
              <a:rPr lang="en-ZA" sz="2000" dirty="0" err="1"/>
              <a:t>OEdb</a:t>
            </a:r>
            <a:r>
              <a:rPr lang="en-ZA" sz="2000" dirty="0"/>
              <a:t> Tool]: Use [Extract findings] to extract the latest findings from the </a:t>
            </a:r>
            <a:r>
              <a:rPr lang="en-ZA" sz="2000" dirty="0" err="1"/>
              <a:t>OEdbATL</a:t>
            </a:r>
            <a:endParaRPr lang="en-ZA" sz="2000" dirty="0"/>
          </a:p>
          <a:p>
            <a:pPr marL="914400" lvl="1" indent="-457200">
              <a:buFont typeface="+mj-lt"/>
              <a:buAutoNum type="arabicPeriod" startAt="20"/>
            </a:pPr>
            <a:r>
              <a:rPr lang="en-ZA" sz="2000" dirty="0" err="1"/>
              <a:t>ATL</a:t>
            </a:r>
            <a:r>
              <a:rPr lang="en-ZA" sz="2000" dirty="0"/>
              <a:t>: Presentation: Copy latest </a:t>
            </a:r>
            <a:r>
              <a:rPr lang="en-ZA" sz="2000" dirty="0" err="1"/>
              <a:t>CAS_Plan</a:t>
            </a:r>
            <a:r>
              <a:rPr lang="en-ZA" sz="2000" dirty="0"/>
              <a:t> over </a:t>
            </a:r>
            <a:r>
              <a:rPr lang="en-ZA" sz="2000" dirty="0" err="1"/>
              <a:t>00_Data_Reference</a:t>
            </a:r>
            <a:r>
              <a:rPr lang="en-ZA" sz="2000" dirty="0"/>
              <a:t>. Keep </a:t>
            </a:r>
            <a:r>
              <a:rPr lang="en-ZA" sz="2000" dirty="0" err="1"/>
              <a:t>00_Data_Reference</a:t>
            </a:r>
            <a:r>
              <a:rPr lang="en-ZA" sz="2000" dirty="0"/>
              <a:t> open and open </a:t>
            </a:r>
            <a:r>
              <a:rPr lang="en-ZA" sz="2000" dirty="0" err="1"/>
              <a:t>21_rrVaa_Name_PreliminaryFindings.pptx</a:t>
            </a:r>
            <a:r>
              <a:rPr lang="en-ZA" sz="2000" dirty="0"/>
              <a:t>. Update links when prompted by PowerPoint</a:t>
            </a:r>
          </a:p>
        </p:txBody>
      </p:sp>
    </p:spTree>
    <p:extLst>
      <p:ext uri="{BB962C8B-B14F-4D97-AF65-F5344CB8AC3E}">
        <p14:creationId xmlns:p14="http://schemas.microsoft.com/office/powerpoint/2010/main" val="11148929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6613D2-F152-428D-8FC4-C603FC39480A}"/>
              </a:ext>
            </a:extLst>
          </p:cNvPr>
          <p:cNvSpPr>
            <a:spLocks noGrp="1"/>
          </p:cNvSpPr>
          <p:nvPr>
            <p:ph type="title"/>
          </p:nvPr>
        </p:nvSpPr>
        <p:spPr/>
        <p:txBody>
          <a:bodyPr/>
          <a:lstStyle/>
          <a:p>
            <a:r>
              <a:rPr lang="en-ZA" dirty="0"/>
              <a:t>Steps</a:t>
            </a:r>
          </a:p>
        </p:txBody>
      </p:sp>
      <p:sp>
        <p:nvSpPr>
          <p:cNvPr id="5" name="Content Placeholder 4">
            <a:extLst>
              <a:ext uri="{FF2B5EF4-FFF2-40B4-BE49-F238E27FC236}">
                <a16:creationId xmlns:a16="http://schemas.microsoft.com/office/drawing/2014/main" id="{30E668CF-8816-4AFD-947D-28670D218106}"/>
              </a:ext>
            </a:extLst>
          </p:cNvPr>
          <p:cNvSpPr>
            <a:spLocks noGrp="1"/>
          </p:cNvSpPr>
          <p:nvPr>
            <p:ph idx="1"/>
          </p:nvPr>
        </p:nvSpPr>
        <p:spPr/>
        <p:txBody>
          <a:bodyPr>
            <a:noAutofit/>
          </a:bodyPr>
          <a:lstStyle/>
          <a:p>
            <a:r>
              <a:rPr lang="en-ZA" sz="2000" dirty="0"/>
              <a:t>Phase 3</a:t>
            </a:r>
          </a:p>
          <a:p>
            <a:pPr marL="914400" lvl="1" indent="-457200">
              <a:buFont typeface="+mj-lt"/>
              <a:buAutoNum type="arabicPeriod" startAt="26"/>
            </a:pPr>
            <a:r>
              <a:rPr lang="en-ZA" sz="2000" dirty="0" err="1"/>
              <a:t>ATL</a:t>
            </a:r>
            <a:r>
              <a:rPr lang="en-ZA" sz="2000" dirty="0"/>
              <a:t>: BASE:[</a:t>
            </a:r>
            <a:r>
              <a:rPr lang="en-ZA" sz="2000" dirty="0" err="1"/>
              <a:t>OEdb</a:t>
            </a:r>
            <a:r>
              <a:rPr lang="en-ZA" sz="2000" dirty="0"/>
              <a:t> Tool]: Run [Extract findings] to get all the findings. </a:t>
            </a:r>
          </a:p>
          <a:p>
            <a:pPr marL="914400" lvl="1" indent="-457200">
              <a:buFont typeface="+mj-lt"/>
              <a:buAutoNum type="arabicPeriod" startAt="26"/>
            </a:pPr>
            <a:r>
              <a:rPr lang="en-ZA" sz="2000" dirty="0" err="1"/>
              <a:t>ATL</a:t>
            </a:r>
            <a:r>
              <a:rPr lang="en-ZA" sz="2000" dirty="0"/>
              <a:t>: Presentation: Copy latest </a:t>
            </a:r>
            <a:r>
              <a:rPr lang="en-ZA" sz="2000" dirty="0" err="1"/>
              <a:t>CAS_Plan</a:t>
            </a:r>
            <a:r>
              <a:rPr lang="en-ZA" sz="2000" dirty="0"/>
              <a:t> over </a:t>
            </a:r>
            <a:r>
              <a:rPr lang="en-ZA" sz="2000" dirty="0" err="1"/>
              <a:t>00_Data_Reference</a:t>
            </a:r>
            <a:r>
              <a:rPr lang="en-ZA" sz="2000" dirty="0"/>
              <a:t>. Keep </a:t>
            </a:r>
            <a:r>
              <a:rPr lang="en-ZA" sz="2000" dirty="0" err="1"/>
              <a:t>00_Data_Reference</a:t>
            </a:r>
            <a:r>
              <a:rPr lang="en-ZA" sz="2000" dirty="0"/>
              <a:t> open and open </a:t>
            </a:r>
            <a:r>
              <a:rPr lang="en-ZA" sz="2000" dirty="0" err="1"/>
              <a:t>20_rrVaa_Name_FinalFidings.pptx</a:t>
            </a:r>
            <a:r>
              <a:rPr lang="en-ZA" sz="2000" dirty="0"/>
              <a:t>. Update with findings </a:t>
            </a:r>
            <a:r>
              <a:rPr lang="en-ZA" sz="2000" dirty="0" err="1"/>
              <a:t>extacted</a:t>
            </a:r>
            <a:r>
              <a:rPr lang="en-ZA" sz="2000" dirty="0"/>
              <a:t> to </a:t>
            </a:r>
            <a:r>
              <a:rPr lang="en-ZA" sz="2000" dirty="0" err="1"/>
              <a:t>OEDb</a:t>
            </a:r>
            <a:r>
              <a:rPr lang="en-ZA" sz="2000" dirty="0"/>
              <a:t> Tool[Findings]</a:t>
            </a:r>
          </a:p>
          <a:p>
            <a:pPr marL="914400" lvl="1" indent="-457200">
              <a:buFont typeface="+mj-lt"/>
              <a:buAutoNum type="arabicPeriod" startAt="26"/>
            </a:pPr>
            <a:r>
              <a:rPr lang="en-ZA" sz="2000" dirty="0" err="1"/>
              <a:t>ATL</a:t>
            </a:r>
            <a:r>
              <a:rPr lang="en-ZA" sz="2000" dirty="0"/>
              <a:t>: Create final documents, print schedule from </a:t>
            </a:r>
            <a:r>
              <a:rPr lang="en-ZA" sz="2000" dirty="0" err="1"/>
              <a:t>CAS_Plan</a:t>
            </a:r>
            <a:r>
              <a:rPr lang="en-ZA" sz="2000" dirty="0"/>
              <a:t>. Print char maps from </a:t>
            </a:r>
            <a:r>
              <a:rPr lang="en-ZA" sz="2000" dirty="0" err="1"/>
              <a:t>OEdb</a:t>
            </a:r>
            <a:r>
              <a:rPr lang="en-ZA" sz="2000" dirty="0"/>
              <a:t>. Upload into CAS. Submit appraisal.</a:t>
            </a:r>
          </a:p>
        </p:txBody>
      </p:sp>
    </p:spTree>
    <p:extLst>
      <p:ext uri="{BB962C8B-B14F-4D97-AF65-F5344CB8AC3E}">
        <p14:creationId xmlns:p14="http://schemas.microsoft.com/office/powerpoint/2010/main" val="9905069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E923D-248F-45F7-90E6-665FC4B09487}"/>
              </a:ext>
            </a:extLst>
          </p:cNvPr>
          <p:cNvSpPr>
            <a:spLocks noGrp="1"/>
          </p:cNvSpPr>
          <p:nvPr>
            <p:ph type="title"/>
          </p:nvPr>
        </p:nvSpPr>
        <p:spPr/>
        <p:txBody>
          <a:bodyPr/>
          <a:lstStyle/>
          <a:p>
            <a:r>
              <a:rPr lang="en-ZA" dirty="0"/>
              <a:t>List of tools</a:t>
            </a:r>
          </a:p>
        </p:txBody>
      </p:sp>
      <p:graphicFrame>
        <p:nvGraphicFramePr>
          <p:cNvPr id="4" name="Table 4">
            <a:extLst>
              <a:ext uri="{FF2B5EF4-FFF2-40B4-BE49-F238E27FC236}">
                <a16:creationId xmlns:a16="http://schemas.microsoft.com/office/drawing/2014/main" id="{CB1DF026-80AE-4D0F-A007-719300916D2A}"/>
              </a:ext>
            </a:extLst>
          </p:cNvPr>
          <p:cNvGraphicFramePr>
            <a:graphicFrameLocks noGrp="1"/>
          </p:cNvGraphicFramePr>
          <p:nvPr>
            <p:extLst>
              <p:ext uri="{D42A27DB-BD31-4B8C-83A1-F6EECF244321}">
                <p14:modId xmlns:p14="http://schemas.microsoft.com/office/powerpoint/2010/main" val="1975905842"/>
              </p:ext>
            </p:extLst>
          </p:nvPr>
        </p:nvGraphicFramePr>
        <p:xfrm>
          <a:off x="1055688" y="2060575"/>
          <a:ext cx="9917112" cy="4058920"/>
        </p:xfrm>
        <a:graphic>
          <a:graphicData uri="http://schemas.openxmlformats.org/drawingml/2006/table">
            <a:tbl>
              <a:tblPr firstRow="1" bandRow="1">
                <a:tableStyleId>{5C22544A-7EE6-4342-B048-85BDC9FD1C3A}</a:tableStyleId>
              </a:tblPr>
              <a:tblGrid>
                <a:gridCol w="4366057">
                  <a:extLst>
                    <a:ext uri="{9D8B030D-6E8A-4147-A177-3AD203B41FA5}">
                      <a16:colId xmlns:a16="http://schemas.microsoft.com/office/drawing/2014/main" val="2701033506"/>
                    </a:ext>
                  </a:extLst>
                </a:gridCol>
                <a:gridCol w="5551055">
                  <a:extLst>
                    <a:ext uri="{9D8B030D-6E8A-4147-A177-3AD203B41FA5}">
                      <a16:colId xmlns:a16="http://schemas.microsoft.com/office/drawing/2014/main" val="3921710383"/>
                    </a:ext>
                  </a:extLst>
                </a:gridCol>
              </a:tblGrid>
              <a:tr h="370840">
                <a:tc>
                  <a:txBody>
                    <a:bodyPr/>
                    <a:lstStyle/>
                    <a:p>
                      <a:r>
                        <a:rPr lang="en-ZA" sz="1600" dirty="0"/>
                        <a:t> Software tool and documentation</a:t>
                      </a:r>
                    </a:p>
                  </a:txBody>
                  <a:tcPr/>
                </a:tc>
                <a:tc>
                  <a:txBody>
                    <a:bodyPr/>
                    <a:lstStyle/>
                    <a:p>
                      <a:r>
                        <a:rPr lang="en-ZA" sz="1600" dirty="0"/>
                        <a:t>Short description</a:t>
                      </a:r>
                    </a:p>
                  </a:txBody>
                  <a:tcPr/>
                </a:tc>
                <a:extLst>
                  <a:ext uri="{0D108BD9-81ED-4DB2-BD59-A6C34878D82A}">
                    <a16:rowId xmlns:a16="http://schemas.microsoft.com/office/drawing/2014/main" val="181887909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sz="1600" dirty="0"/>
                        <a:t>00_Data_Reference.xlsm</a:t>
                      </a:r>
                    </a:p>
                  </a:txBody>
                  <a:tcPr/>
                </a:tc>
                <a:tc>
                  <a:txBody>
                    <a:bodyPr/>
                    <a:lstStyle/>
                    <a:p>
                      <a:r>
                        <a:rPr lang="en-ZA" sz="1600" dirty="0"/>
                        <a:t>Copy of 01_rrVaa_CompanyName_CAS_Plan.xlsm and provides source data for the presentations: Technology Test, Opening Briefing, Preliminary Findings and Final Findings</a:t>
                      </a:r>
                    </a:p>
                  </a:txBody>
                  <a:tcPr/>
                </a:tc>
                <a:extLst>
                  <a:ext uri="{0D108BD9-81ED-4DB2-BD59-A6C34878D82A}">
                    <a16:rowId xmlns:a16="http://schemas.microsoft.com/office/drawing/2014/main" val="3154345855"/>
                  </a:ext>
                </a:extLst>
              </a:tr>
              <a:tr h="370840">
                <a:tc>
                  <a:txBody>
                    <a:bodyPr/>
                    <a:lstStyle/>
                    <a:p>
                      <a:r>
                        <a:rPr lang="en-ZA" sz="1600" dirty="0" err="1"/>
                        <a:t>10_rrVaa_CompanyName_CAS_Plan.xlsm</a:t>
                      </a:r>
                      <a:endParaRPr lang="en-ZA" sz="1600" dirty="0"/>
                    </a:p>
                  </a:txBody>
                  <a:tcPr/>
                </a:tc>
                <a:tc>
                  <a:txBody>
                    <a:bodyPr/>
                    <a:lstStyle/>
                    <a:p>
                      <a:r>
                        <a:rPr lang="en-ZA" sz="1600" dirty="0"/>
                        <a:t>Main planning workbook. rr is the latest release, Vaa is the latest document version number. Update Vaa when content changes. Demix will update rr when a new release is made of the workbook. The workbook is built on the principle of primary/single source. It is </a:t>
                      </a:r>
                    </a:p>
                    <a:p>
                      <a:pPr marL="285750" indent="-285750">
                        <a:buFontTx/>
                        <a:buChar char="-"/>
                      </a:pPr>
                      <a:r>
                        <a:rPr lang="en-ZA" sz="1600" dirty="0"/>
                        <a:t>copied over </a:t>
                      </a:r>
                      <a:r>
                        <a:rPr lang="en-ZA" sz="1600" dirty="0" err="1"/>
                        <a:t>00_Data_Reference</a:t>
                      </a:r>
                      <a:r>
                        <a:rPr lang="en-ZA" sz="1600" dirty="0"/>
                        <a:t> (see above)</a:t>
                      </a:r>
                    </a:p>
                    <a:p>
                      <a:pPr marL="285750" indent="-285750">
                        <a:buFontTx/>
                        <a:buChar char="-"/>
                      </a:pPr>
                      <a:r>
                        <a:rPr lang="en-ZA" sz="1600" dirty="0"/>
                        <a:t>is the primary source of information for CAS</a:t>
                      </a:r>
                    </a:p>
                    <a:p>
                      <a:pPr marL="285750" indent="-285750">
                        <a:buFontTx/>
                        <a:buChar char="-"/>
                      </a:pPr>
                      <a:r>
                        <a:rPr lang="en-ZA" sz="1600" dirty="0"/>
                        <a:t>provides data for the BASE software</a:t>
                      </a:r>
                    </a:p>
                  </a:txBody>
                  <a:tcPr/>
                </a:tc>
                <a:extLst>
                  <a:ext uri="{0D108BD9-81ED-4DB2-BD59-A6C34878D82A}">
                    <a16:rowId xmlns:a16="http://schemas.microsoft.com/office/drawing/2014/main" val="906902839"/>
                  </a:ext>
                </a:extLst>
              </a:tr>
              <a:tr h="370840">
                <a:tc>
                  <a:txBody>
                    <a:bodyPr/>
                    <a:lstStyle/>
                    <a:p>
                      <a:r>
                        <a:rPr lang="en-ZA" sz="1600" dirty="0" err="1"/>
                        <a:t>11_03v02_CompanyName_TechnologyTest</a:t>
                      </a:r>
                      <a:endParaRPr lang="en-ZA" sz="1600" dirty="0"/>
                    </a:p>
                  </a:txBody>
                  <a:tcPr/>
                </a:tc>
                <a:tc>
                  <a:txBody>
                    <a:bodyPr/>
                    <a:lstStyle/>
                    <a:p>
                      <a:r>
                        <a:rPr lang="en-ZA" sz="1600" dirty="0"/>
                        <a:t>Presentation (can be a participants briefing) but is used the week before phase 2 starts to test the technology. Plan data is linked to </a:t>
                      </a:r>
                      <a:r>
                        <a:rPr lang="en-ZA" sz="1600" dirty="0" err="1"/>
                        <a:t>00_Data_Reference</a:t>
                      </a:r>
                      <a:endParaRPr lang="en-ZA" sz="1600" dirty="0"/>
                    </a:p>
                  </a:txBody>
                  <a:tcPr/>
                </a:tc>
                <a:extLst>
                  <a:ext uri="{0D108BD9-81ED-4DB2-BD59-A6C34878D82A}">
                    <a16:rowId xmlns:a16="http://schemas.microsoft.com/office/drawing/2014/main" val="1964572547"/>
                  </a:ext>
                </a:extLst>
              </a:tr>
            </a:tbl>
          </a:graphicData>
        </a:graphic>
      </p:graphicFrame>
    </p:spTree>
    <p:extLst>
      <p:ext uri="{BB962C8B-B14F-4D97-AF65-F5344CB8AC3E}">
        <p14:creationId xmlns:p14="http://schemas.microsoft.com/office/powerpoint/2010/main" val="6422815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F041F74863103D4C9C3AA0A07291BB02" ma:contentTypeVersion="12" ma:contentTypeDescription="Create a new document." ma:contentTypeScope="" ma:versionID="b6917a42179461cc29e626d7b562cefd">
  <xsd:schema xmlns:xsd="http://www.w3.org/2001/XMLSchema" xmlns:xs="http://www.w3.org/2001/XMLSchema" xmlns:p="http://schemas.microsoft.com/office/2006/metadata/properties" xmlns:ns2="25bcabcf-d275-4206-9fb1-2f2d419cd22b" xmlns:ns3="ec500478-62e0-46fc-87f1-cfa988e486b4" targetNamespace="http://schemas.microsoft.com/office/2006/metadata/properties" ma:root="true" ma:fieldsID="2a71d797267f4c7d6ca005f01f7b1c6c" ns2:_="" ns3:_="">
    <xsd:import namespace="25bcabcf-d275-4206-9fb1-2f2d419cd22b"/>
    <xsd:import namespace="ec500478-62e0-46fc-87f1-cfa988e486b4"/>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KeyPoints" minOccurs="0"/>
                <xsd:element ref="ns2:MediaServiceKeyPoints" minOccurs="0"/>
                <xsd:element ref="ns2:MediaServiceDateTaken" minOccurs="0"/>
                <xsd:element ref="ns2:MediaServiceAutoTags" minOccurs="0"/>
                <xsd:element ref="ns2:MediaServiceOCR" minOccurs="0"/>
                <xsd:element ref="ns2:MediaServiceGenerationTime" minOccurs="0"/>
                <xsd:element ref="ns2:MediaServiceEventHashCode"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5bcabcf-d275-4206-9fb1-2f2d419cd22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Tags" ma:index="15" nillable="true" ma:displayName="Tags" ma:internalName="MediaServiceAutoTags"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Location" ma:index="19"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c500478-62e0-46fc-87f1-cfa988e486b4"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F07B0D7-F930-4230-933E-ABA84959494E}">
  <ds:schemaRefs>
    <ds:schemaRef ds:uri="http://purl.org/dc/elements/1.1/"/>
    <ds:schemaRef ds:uri="http://schemas.microsoft.com/office/2006/metadata/properties"/>
    <ds:schemaRef ds:uri="http://schemas.microsoft.com/office/2006/documentManagement/types"/>
    <ds:schemaRef ds:uri="http://schemas.openxmlformats.org/package/2006/metadata/core-properties"/>
    <ds:schemaRef ds:uri="72e3a154-4955-46c3-9573-e9dec3e1f195"/>
    <ds:schemaRef ds:uri="http://purl.org/dc/dcmitype/"/>
    <ds:schemaRef ds:uri="http://schemas.microsoft.com/office/infopath/2007/PartnerControls"/>
    <ds:schemaRef ds:uri="ec500478-62e0-46fc-87f1-cfa988e486b4"/>
    <ds:schemaRef ds:uri="http://www.w3.org/XML/1998/namespace"/>
    <ds:schemaRef ds:uri="http://purl.org/dc/terms/"/>
  </ds:schemaRefs>
</ds:datastoreItem>
</file>

<file path=customXml/itemProps2.xml><?xml version="1.0" encoding="utf-8"?>
<ds:datastoreItem xmlns:ds="http://schemas.openxmlformats.org/officeDocument/2006/customXml" ds:itemID="{B8B49826-D5EE-4D24-B649-7C3A19B527D2}">
  <ds:schemaRefs>
    <ds:schemaRef ds:uri="http://schemas.microsoft.com/sharepoint/v3/contenttype/forms"/>
  </ds:schemaRefs>
</ds:datastoreItem>
</file>

<file path=customXml/itemProps3.xml><?xml version="1.0" encoding="utf-8"?>
<ds:datastoreItem xmlns:ds="http://schemas.openxmlformats.org/officeDocument/2006/customXml" ds:itemID="{B96A4D6A-DB22-42E8-ACBD-6078C438977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5bcabcf-d275-4206-9fb1-2f2d419cd22b"/>
    <ds:schemaRef ds:uri="ec500478-62e0-46fc-87f1-cfa988e486b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1588</TotalTime>
  <Words>1570</Words>
  <Application>Microsoft Office PowerPoint</Application>
  <PresentationFormat>Widescreen</PresentationFormat>
  <Paragraphs>112</Paragraphs>
  <Slides>11</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   Intergalactic SPIN  BASE tools - Benchmark Appraiser Support Environment Tools –   DEMO  Version 01</vt:lpstr>
      <vt:lpstr>PowerPoint Presentation</vt:lpstr>
      <vt:lpstr>Steps</vt:lpstr>
      <vt:lpstr>Steps</vt:lpstr>
      <vt:lpstr>Steps</vt:lpstr>
      <vt:lpstr>Steps</vt:lpstr>
      <vt:lpstr>Steps</vt:lpstr>
      <vt:lpstr>Steps</vt:lpstr>
      <vt:lpstr>List of tools</vt:lpstr>
      <vt:lpstr>List of tools</vt:lpstr>
      <vt:lpstr>List of tools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Pieter van Zyl</dc:creator>
  <cp:lastModifiedBy>Pieter van Zyl</cp:lastModifiedBy>
  <cp:revision>77</cp:revision>
  <cp:lastPrinted>2020-11-23T18:22:15Z</cp:lastPrinted>
  <dcterms:created xsi:type="dcterms:W3CDTF">2020-11-22T06:57:57Z</dcterms:created>
  <dcterms:modified xsi:type="dcterms:W3CDTF">2021-02-15T11:56:23Z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0x010100F041F74863103D4C9C3AA0A07291BB02</vt:lpwstr>
  </property>
</Properties>
</file>