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1533" r:id="rId5"/>
    <p:sldId id="1534" r:id="rId6"/>
    <p:sldId id="1544" r:id="rId7"/>
    <p:sldId id="1535" r:id="rId8"/>
    <p:sldId id="1542" r:id="rId9"/>
    <p:sldId id="1541" r:id="rId10"/>
    <p:sldId id="1543" r:id="rId11"/>
    <p:sldId id="1539" r:id="rId12"/>
    <p:sldId id="1538" r:id="rId13"/>
    <p:sldId id="15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1786" autoAdjust="0"/>
  </p:normalViewPr>
  <p:slideViewPr>
    <p:cSldViewPr snapToGrid="0">
      <p:cViewPr>
        <p:scale>
          <a:sx n="75" d="100"/>
          <a:sy n="75" d="100"/>
        </p:scale>
        <p:origin x="1044" y="46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1/22/2021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43118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mix.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request@demix.org?subject=Demix%20CMMI%20software%20enhancement" TargetMode="External"/><Relationship Id="rId4" Type="http://schemas.openxmlformats.org/officeDocument/2006/relationships/hyperlink" Target="mailto:request@demix.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request@demix.org"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a:xfrm>
            <a:off x="1524000" y="1821006"/>
            <a:ext cx="9144000" cy="2387600"/>
          </a:xfrm>
        </p:spPr>
        <p:txBody>
          <a:bodyPr>
            <a:noAutofit/>
          </a:bodyPr>
          <a:lstStyle/>
          <a:p>
            <a:r>
              <a:rPr lang="en-ZA" sz="3600" dirty="0"/>
              <a:t>Demix BASE Tools</a:t>
            </a:r>
            <a:br>
              <a:rPr lang="en-ZA" sz="3600" dirty="0"/>
            </a:br>
            <a:r>
              <a:rPr lang="en-ZA" sz="3600" dirty="0"/>
              <a:t>- </a:t>
            </a:r>
            <a:r>
              <a:rPr lang="en-ZA" sz="2800" dirty="0"/>
              <a:t>Benchmark Appraisal Support Environment Tools – </a:t>
            </a:r>
            <a:br>
              <a:rPr lang="en-ZA" sz="2800" dirty="0"/>
            </a:br>
            <a:br>
              <a:rPr lang="en-ZA" sz="4000" dirty="0"/>
            </a:br>
            <a:r>
              <a:rPr lang="en-ZA" sz="2000" dirty="0"/>
              <a:t>Version 03</a:t>
            </a:r>
            <a:endParaRPr lang="en-ZA" sz="40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a:xfrm>
            <a:off x="1524000" y="4300681"/>
            <a:ext cx="9144000" cy="1655762"/>
          </a:xfrm>
        </p:spPr>
        <p:txBody>
          <a:bodyPr>
            <a:normAutofit/>
          </a:bodyPr>
          <a:lstStyle/>
          <a:p>
            <a:r>
              <a:rPr lang="en-ZA" sz="1800" dirty="0"/>
              <a:t>Pieter van Zyl, Jared Twigg</a:t>
            </a:r>
          </a:p>
          <a:p>
            <a:r>
              <a:rPr lang="en-ZA" sz="1800" dirty="0"/>
              <a:t>21 Jan 2021</a:t>
            </a:r>
          </a:p>
        </p:txBody>
      </p:sp>
    </p:spTree>
    <p:extLst>
      <p:ext uri="{BB962C8B-B14F-4D97-AF65-F5344CB8AC3E}">
        <p14:creationId xmlns:p14="http://schemas.microsoft.com/office/powerpoint/2010/main" val="42545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1327B-CB81-4862-A193-B981F6009373}"/>
              </a:ext>
            </a:extLst>
          </p:cNvPr>
          <p:cNvPicPr>
            <a:picLocks noChangeAspect="1"/>
          </p:cNvPicPr>
          <p:nvPr/>
        </p:nvPicPr>
        <p:blipFill>
          <a:blip r:embed="rId2"/>
          <a:stretch>
            <a:fillRect/>
          </a:stretch>
        </p:blipFill>
        <p:spPr>
          <a:xfrm>
            <a:off x="1500028" y="2029678"/>
            <a:ext cx="7265523" cy="3696246"/>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CAS_Plan.xlsm to generate a compact OE database.</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326678" y="2265386"/>
            <a:ext cx="1266651" cy="1001796"/>
          </a:xfrm>
          <a:prstGeom prst="wedgeRectCallout">
            <a:avLst>
              <a:gd name="adj1" fmla="val 83450"/>
              <a:gd name="adj2" fmla="val -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BASE </a:t>
            </a:r>
            <a:r>
              <a:rPr lang="en-ZA" sz="1400" dirty="0" err="1"/>
              <a:t>OEdb</a:t>
            </a:r>
            <a:r>
              <a:rPr lang="en-ZA" sz="1400" dirty="0"/>
              <a:t> to create (template) </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765551" y="1317047"/>
            <a:ext cx="1266651" cy="1487056"/>
          </a:xfrm>
          <a:prstGeom prst="wedgeRectCallout">
            <a:avLst>
              <a:gd name="adj1" fmla="val -185682"/>
              <a:gd name="adj2" fmla="val 39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ATM’s compact db with his/her change</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6096000" y="3842901"/>
            <a:ext cx="1702213" cy="1578654"/>
          </a:xfrm>
          <a:prstGeom prst="wedgeRectCallout">
            <a:avLst>
              <a:gd name="adj1" fmla="val -126618"/>
              <a:gd name="adj2" fmla="val -50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Run Build </a:t>
            </a:r>
            <a:r>
              <a:rPr lang="en-ZA" sz="1400" dirty="0" err="1"/>
              <a:t>tmpDictionary</a:t>
            </a:r>
            <a:r>
              <a:rPr lang="en-ZA" sz="1400" dirty="0"/>
              <a:t> first</a:t>
            </a:r>
          </a:p>
          <a:p>
            <a:pPr algn="ctr"/>
            <a:r>
              <a:rPr lang="en-ZA" sz="1400" dirty="0"/>
              <a:t>Then build an </a:t>
            </a:r>
            <a:r>
              <a:rPr lang="en-ZA" sz="1400" dirty="0" err="1"/>
              <a:t>OU</a:t>
            </a:r>
            <a:r>
              <a:rPr lang="en-ZA" sz="1400" dirty="0"/>
              <a:t> maps</a:t>
            </a:r>
          </a:p>
          <a:p>
            <a:pPr algn="ctr"/>
            <a:r>
              <a:rPr lang="en-ZA" sz="1400" dirty="0"/>
              <a:t>Note: does not build all yet. Needs enhancement</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143838" y="3349375"/>
            <a:ext cx="1726059" cy="1465555"/>
          </a:xfrm>
          <a:prstGeom prst="wedgeRectCallout">
            <a:avLst>
              <a:gd name="adj1" fmla="val 60732"/>
              <a:gd name="adj2" fmla="val -44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Generate a BASE </a:t>
            </a:r>
            <a:r>
              <a:rPr lang="en-ZA" sz="1400" dirty="0" err="1"/>
              <a:t>OEdb</a:t>
            </a:r>
            <a:r>
              <a:rPr lang="en-ZA" sz="1400" dirty="0"/>
              <a:t> for this appraisal based on 01_rrVaa_CompanyName_CAS_Plan.xlsm </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23144" y="5228854"/>
            <a:ext cx="2036562" cy="1465555"/>
          </a:xfrm>
          <a:prstGeom prst="wedgeRectCallout">
            <a:avLst>
              <a:gd name="adj1" fmla="val 34070"/>
              <a:gd name="adj2" fmla="val -134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Test the links in the BASE </a:t>
            </a:r>
            <a:r>
              <a:rPr lang="en-ZA" sz="1400" dirty="0" err="1"/>
              <a:t>OEdb</a:t>
            </a:r>
            <a:r>
              <a:rPr lang="en-ZA" sz="1400" dirty="0"/>
              <a:t>. Test if English translation of documents are present (-engl) and add ‘n link to the enlsih version</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2784249" y="5246232"/>
            <a:ext cx="1625005" cy="922649"/>
          </a:xfrm>
          <a:prstGeom prst="wedgeRectCallout">
            <a:avLst>
              <a:gd name="adj1" fmla="val -32470"/>
              <a:gd name="adj2" fmla="val -149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from the BASE </a:t>
            </a:r>
            <a:r>
              <a:rPr lang="en-ZA" sz="1400" dirty="0" err="1"/>
              <a:t>OEdb</a:t>
            </a:r>
            <a:endParaRPr lang="en-ZA" sz="1400" dirty="0"/>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8406790" y="2931784"/>
            <a:ext cx="1805653" cy="1465555"/>
          </a:xfrm>
          <a:prstGeom prst="wedgeRectCallout">
            <a:avLst>
              <a:gd name="adj1" fmla="val -123190"/>
              <a:gd name="adj2" fmla="val -9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the ATMs changes on the compact OE db with the LAs main compact OE db</a:t>
            </a:r>
          </a:p>
        </p:txBody>
      </p:sp>
      <p:sp>
        <p:nvSpPr>
          <p:cNvPr id="13" name="Speech Bubble: Rectangle 12">
            <a:extLst>
              <a:ext uri="{FF2B5EF4-FFF2-40B4-BE49-F238E27FC236}">
                <a16:creationId xmlns:a16="http://schemas.microsoft.com/office/drawing/2014/main" id="{2053B7A0-117E-4EC9-BE69-8BC4F5DF1318}"/>
              </a:ext>
            </a:extLst>
          </p:cNvPr>
          <p:cNvSpPr/>
          <p:nvPr/>
        </p:nvSpPr>
        <p:spPr>
          <a:xfrm>
            <a:off x="4529875" y="5475791"/>
            <a:ext cx="1625005" cy="922649"/>
          </a:xfrm>
          <a:prstGeom prst="wedgeRectCallout">
            <a:avLst>
              <a:gd name="adj1" fmla="val -52070"/>
              <a:gd name="adj2" fmla="val -173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project specific info for </a:t>
            </a:r>
            <a:r>
              <a:rPr lang="en-ZA" sz="1400" dirty="0" err="1"/>
              <a:t>C&amp;NA</a:t>
            </a:r>
            <a:r>
              <a:rPr lang="en-ZA" sz="1400" dirty="0"/>
              <a:t> </a:t>
            </a:r>
            <a:r>
              <a:rPr lang="en-ZA" sz="1400" dirty="0" err="1"/>
              <a:t>purpuses</a:t>
            </a:r>
            <a:endParaRPr lang="en-ZA" sz="1400" dirty="0"/>
          </a:p>
        </p:txBody>
      </p:sp>
    </p:spTree>
    <p:extLst>
      <p:ext uri="{BB962C8B-B14F-4D97-AF65-F5344CB8AC3E}">
        <p14:creationId xmlns:p14="http://schemas.microsoft.com/office/powerpoint/2010/main" val="24958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3275035203"/>
              </p:ext>
            </p:extLst>
          </p:nvPr>
        </p:nvGraphicFramePr>
        <p:xfrm>
          <a:off x="2601383" y="1456648"/>
          <a:ext cx="6269678" cy="4572000"/>
        </p:xfrm>
        <a:graphic>
          <a:graphicData uri="http://schemas.openxmlformats.org/drawingml/2006/table">
            <a:tbl>
              <a:tblPr/>
              <a:tblGrid>
                <a:gridCol w="6269678">
                  <a:extLst>
                    <a:ext uri="{9D8B030D-6E8A-4147-A177-3AD203B41FA5}">
                      <a16:colId xmlns:a16="http://schemas.microsoft.com/office/drawing/2014/main" val="3801649039"/>
                    </a:ext>
                  </a:extLst>
                </a:gridCol>
              </a:tblGrid>
              <a:tr h="0">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p>
                      <a:pPr algn="ctr" fontAlgn="ctr"/>
                      <a:r>
                        <a:rPr lang="en-US" sz="1200" b="0" i="0" u="none" strike="noStrike" dirty="0">
                          <a:solidFill>
                            <a:srgbClr val="000000"/>
                          </a:solidFill>
                          <a:effectLst/>
                          <a:latin typeface="Calibri" panose="020F0502020204030204" pitchFamily="34" charset="0"/>
                        </a:rPr>
                        <a:t>Email your acceptance of the license agreement to </a:t>
                      </a:r>
                      <a:r>
                        <a:rPr lang="en-US" sz="1200" b="0" i="0" u="none" strike="noStrike" dirty="0" err="1">
                          <a:solidFill>
                            <a:srgbClr val="000000"/>
                          </a:solidFill>
                          <a:effectLst/>
                          <a:latin typeface="Calibri" panose="020F0502020204030204" pitchFamily="34" charset="0"/>
                          <a:hlinkClick r:id="rId4"/>
                        </a:rPr>
                        <a:t>request@demix.org</a:t>
                      </a:r>
                      <a:r>
                        <a:rPr lang="en-US"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172948">
                <a:tc>
                  <a:txBody>
                    <a:bodyPr/>
                    <a:lstStyle/>
                    <a:p>
                      <a:pPr algn="ctr" fontAlgn="ctr"/>
                      <a:r>
                        <a:rPr lang="en-US" sz="1200" b="0" i="0" u="none" strike="noStrike" dirty="0">
                          <a:solidFill>
                            <a:srgbClr val="000000"/>
                          </a:solidFill>
                          <a:effectLst/>
                          <a:latin typeface="Calibri" panose="020F0502020204030204" pitchFamily="34" charset="0"/>
                        </a:rPr>
                        <a:t>For any enhancement suggestions please email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5"/>
                        </a:rPr>
                        <a:t>request@demix.org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BDF4-2AC3-4920-B1F1-8938FF77D0A5}"/>
              </a:ext>
            </a:extLst>
          </p:cNvPr>
          <p:cNvSpPr>
            <a:spLocks noGrp="1"/>
          </p:cNvSpPr>
          <p:nvPr>
            <p:ph type="title"/>
          </p:nvPr>
        </p:nvSpPr>
        <p:spPr/>
        <p:txBody>
          <a:bodyPr/>
          <a:lstStyle/>
          <a:p>
            <a:r>
              <a:rPr lang="en-ZA" dirty="0"/>
              <a:t>Please note</a:t>
            </a:r>
          </a:p>
        </p:txBody>
      </p:sp>
      <p:sp>
        <p:nvSpPr>
          <p:cNvPr id="3" name="Content Placeholder 2">
            <a:extLst>
              <a:ext uri="{FF2B5EF4-FFF2-40B4-BE49-F238E27FC236}">
                <a16:creationId xmlns:a16="http://schemas.microsoft.com/office/drawing/2014/main" id="{D9FC0E00-68AA-442A-A4C9-8724F52A6854}"/>
              </a:ext>
            </a:extLst>
          </p:cNvPr>
          <p:cNvSpPr>
            <a:spLocks noGrp="1"/>
          </p:cNvSpPr>
          <p:nvPr>
            <p:ph idx="1"/>
          </p:nvPr>
        </p:nvSpPr>
        <p:spPr/>
        <p:txBody>
          <a:bodyPr>
            <a:normAutofit/>
          </a:bodyPr>
          <a:lstStyle/>
          <a:p>
            <a:pPr marL="0" indent="0">
              <a:buNone/>
            </a:pPr>
            <a:r>
              <a:rPr lang="en-ZA" sz="2000" dirty="0"/>
              <a:t>The BASE software is in development mode and therefore many enhancements still will be made. Software user friendliness also needs to be improved and bugs will be present.</a:t>
            </a:r>
          </a:p>
          <a:p>
            <a:pPr marL="0" indent="0">
              <a:buNone/>
            </a:pPr>
            <a:endParaRPr lang="en-ZA" sz="2000" dirty="0"/>
          </a:p>
          <a:p>
            <a:pPr marL="0" indent="0">
              <a:buNone/>
            </a:pPr>
            <a:r>
              <a:rPr lang="en-ZA" sz="2000" dirty="0"/>
              <a:t>The software is provided under the license agreement below</a:t>
            </a:r>
          </a:p>
          <a:p>
            <a:pPr marL="0" indent="0">
              <a:buNone/>
            </a:pPr>
            <a:r>
              <a:rPr lang="en-ZA" sz="1800" dirty="0">
                <a:hlinkClick r:id="rId2"/>
              </a:rPr>
              <a:t>https://github.com/DemixTech/CMMITools/blob/main/LICENSE</a:t>
            </a:r>
            <a:r>
              <a:rPr lang="en-ZA" sz="1800" dirty="0"/>
              <a:t> </a:t>
            </a:r>
          </a:p>
          <a:p>
            <a:pPr marL="0" indent="0">
              <a:buNone/>
            </a:pPr>
            <a:endParaRPr lang="en-ZA" sz="2000" dirty="0"/>
          </a:p>
          <a:p>
            <a:pPr marL="0" indent="0">
              <a:buNone/>
            </a:pPr>
            <a:r>
              <a:rPr lang="en-ZA" sz="2000" dirty="0"/>
              <a:t>User support is limited. </a:t>
            </a:r>
          </a:p>
          <a:p>
            <a:pPr marL="0" indent="0">
              <a:buNone/>
            </a:pPr>
            <a:r>
              <a:rPr lang="en-ZA" sz="2000" dirty="0"/>
              <a:t> </a:t>
            </a:r>
          </a:p>
          <a:p>
            <a:pPr marL="0" indent="0">
              <a:buNone/>
            </a:pPr>
            <a:r>
              <a:rPr lang="en-ZA" sz="2000" dirty="0"/>
              <a:t>Please submit enhancement requests and support requests to </a:t>
            </a:r>
            <a:r>
              <a:rPr lang="en-ZA" sz="2000" dirty="0">
                <a:hlinkClick r:id="rId3"/>
              </a:rPr>
              <a:t>request@demix.org</a:t>
            </a:r>
            <a:r>
              <a:rPr lang="en-ZA" sz="2000" dirty="0"/>
              <a:t> </a:t>
            </a:r>
          </a:p>
        </p:txBody>
      </p:sp>
    </p:spTree>
    <p:extLst>
      <p:ext uri="{BB962C8B-B14F-4D97-AF65-F5344CB8AC3E}">
        <p14:creationId xmlns:p14="http://schemas.microsoft.com/office/powerpoint/2010/main" val="55956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885955859"/>
              </p:ext>
            </p:extLst>
          </p:nvPr>
        </p:nvGraphicFramePr>
        <p:xfrm>
          <a:off x="1055688" y="2060575"/>
          <a:ext cx="9917112" cy="357124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a:t>01_rrVaa_CompanyName_CAS_Plan.xlsm</a:t>
                      </a:r>
                    </a:p>
                  </a:txBody>
                  <a:tcPr/>
                </a:tc>
                <a:tc>
                  <a:txBody>
                    <a:bodyPr/>
                    <a:lstStyle/>
                    <a:p>
                      <a:r>
                        <a:rPr lang="en-ZA" sz="1600" dirty="0"/>
                        <a:t>Main planning sheet. rr is the latest release, Vaa is the latest document number. Update Vaa when content changes. Demix will update rr when a new release is made of the planning sheet. This sheet uses the principle of primary/single source to feed 00_Data_Reference and is the main source to populate the CAS system. It also provides the main data for the DemixCMMItool</a:t>
                      </a:r>
                    </a:p>
                  </a:txBody>
                  <a:tcPr/>
                </a:tc>
                <a:extLst>
                  <a:ext uri="{0D108BD9-81ED-4DB2-BD59-A6C34878D82A}">
                    <a16:rowId xmlns:a16="http://schemas.microsoft.com/office/drawing/2014/main" val="906902839"/>
                  </a:ext>
                </a:extLst>
              </a:tr>
              <a:tr h="370840">
                <a:tc>
                  <a:txBody>
                    <a:bodyPr/>
                    <a:lstStyle/>
                    <a:p>
                      <a:r>
                        <a:rPr lang="en-ZA" sz="1600" dirty="0"/>
                        <a:t>19_03v02_CompanyName_TechnologyTest</a:t>
                      </a:r>
                    </a:p>
                  </a:txBody>
                  <a:tcPr/>
                </a:tc>
                <a:tc>
                  <a:txBody>
                    <a:bodyPr/>
                    <a:lstStyle/>
                    <a:p>
                      <a:r>
                        <a:rPr lang="en-ZA" sz="1600" dirty="0"/>
                        <a:t>Presentation (can be a participants briefing) but is used the week before phase 2 starts to test the technology. Feeds of 00_Data_Reference</a:t>
                      </a:r>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2567910463"/>
              </p:ext>
            </p:extLst>
          </p:nvPr>
        </p:nvGraphicFramePr>
        <p:xfrm>
          <a:off x="1055688" y="2060575"/>
          <a:ext cx="9917112" cy="148336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20_05v02_CompanyName_OpeningBriefing.pptx</a:t>
                      </a:r>
                    </a:p>
                  </a:txBody>
                  <a:tcPr/>
                </a:tc>
                <a:tc>
                  <a:txBody>
                    <a:bodyPr/>
                    <a:lstStyle/>
                    <a:p>
                      <a:r>
                        <a:rPr lang="en-ZA" sz="1600" dirty="0"/>
                        <a:t>Opening briefing presentation. Feeds of 00_Data_Reference</a:t>
                      </a:r>
                    </a:p>
                  </a:txBody>
                  <a:tcPr/>
                </a:tc>
                <a:extLst>
                  <a:ext uri="{0D108BD9-81ED-4DB2-BD59-A6C34878D82A}">
                    <a16:rowId xmlns:a16="http://schemas.microsoft.com/office/drawing/2014/main" val="906902839"/>
                  </a:ext>
                </a:extLst>
              </a:tr>
              <a:tr h="370840">
                <a:tc>
                  <a:txBody>
                    <a:bodyPr/>
                    <a:lstStyle/>
                    <a:p>
                      <a:r>
                        <a:rPr lang="en-ZA" sz="1600" dirty="0"/>
                        <a:t>22_02v05_CompanyName_PreliminaryFindings.pptx</a:t>
                      </a:r>
                    </a:p>
                  </a:txBody>
                  <a:tcPr/>
                </a:tc>
                <a:tc>
                  <a:txBody>
                    <a:bodyPr/>
                    <a:lstStyle/>
                    <a:p>
                      <a:r>
                        <a:rPr lang="en-ZA" sz="1600" dirty="0"/>
                        <a:t>Preliminay findings presentation. Feeds of 00_Data_Reference</a:t>
                      </a:r>
                    </a:p>
                  </a:txBody>
                  <a:tcPr/>
                </a:tc>
                <a:extLst>
                  <a:ext uri="{0D108BD9-81ED-4DB2-BD59-A6C34878D82A}">
                    <a16:rowId xmlns:a16="http://schemas.microsoft.com/office/drawing/2014/main" val="1964572547"/>
                  </a:ext>
                </a:extLst>
              </a:tr>
              <a:tr h="370840">
                <a:tc>
                  <a:txBody>
                    <a:bodyPr/>
                    <a:lstStyle/>
                    <a:p>
                      <a:r>
                        <a:rPr lang="en-ZA" sz="1600" dirty="0"/>
                        <a:t>23_05v03_CompanyName_FinalFindings.pptx</a:t>
                      </a:r>
                    </a:p>
                  </a:txBody>
                  <a:tcPr/>
                </a:tc>
                <a:tc>
                  <a:txBody>
                    <a:bodyPr/>
                    <a:lstStyle/>
                    <a:p>
                      <a:r>
                        <a:rPr lang="en-ZA" sz="1600" dirty="0"/>
                        <a:t>Final findings presentation. Feeds of 00_Data_Reference</a:t>
                      </a:r>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277101072"/>
              </p:ext>
            </p:extLst>
          </p:nvPr>
        </p:nvGraphicFramePr>
        <p:xfrm>
          <a:off x="1055688" y="1765011"/>
          <a:ext cx="9910618" cy="3027680"/>
        </p:xfrm>
        <a:graphic>
          <a:graphicData uri="http://schemas.openxmlformats.org/drawingml/2006/table">
            <a:tbl>
              <a:tblPr firstRow="1" bandRow="1">
                <a:tableStyleId>{5C22544A-7EE6-4342-B048-85BDC9FD1C3A}</a:tableStyleId>
              </a:tblPr>
              <a:tblGrid>
                <a:gridCol w="4271843">
                  <a:extLst>
                    <a:ext uri="{9D8B030D-6E8A-4147-A177-3AD203B41FA5}">
                      <a16:colId xmlns:a16="http://schemas.microsoft.com/office/drawing/2014/main" val="2701033506"/>
                    </a:ext>
                  </a:extLst>
                </a:gridCol>
                <a:gridCol w="563877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r>
                        <a:rPr lang="en-ZA" sz="1600" dirty="0"/>
                        <a:t>11_01v26_</a:t>
                      </a:r>
                      <a:r>
                        <a:rPr lang="en-ZA" sz="1600" dirty="0">
                          <a:highlight>
                            <a:srgbClr val="FFFF00"/>
                          </a:highlight>
                        </a:rPr>
                        <a:t>CompanyName_BASE_OEdb.xlsxm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3 in 1. It is a compact OE database that is 1) generated from the random generated sample list of projects/support functions in the 01_rrVaa_CompanyName_CAS_Plan.xlsm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txBody>
                  <a:tcPr/>
                </a:tc>
                <a:extLst>
                  <a:ext uri="{0D108BD9-81ED-4DB2-BD59-A6C34878D82A}">
                    <a16:rowId xmlns:a16="http://schemas.microsoft.com/office/drawing/2014/main" val="764554125"/>
                  </a:ext>
                </a:extLst>
              </a:tr>
              <a:tr h="370840">
                <a:tc>
                  <a:txBody>
                    <a:bodyPr/>
                    <a:lstStyle/>
                    <a:p>
                      <a:endParaRPr lang="en-ZA" sz="1600" dirty="0"/>
                    </a:p>
                  </a:txBody>
                  <a:tcPr/>
                </a:tc>
                <a:tc>
                  <a:txBody>
                    <a:bodyPr/>
                    <a:lstStyle/>
                    <a:p>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r>
              <a:rPr lang="en-ZA" dirty="0"/>
              <a:t>BASE plan, CAS, presentation workflow</a:t>
            </a:r>
          </a:p>
        </p:txBody>
      </p:sp>
      <p:sp>
        <p:nvSpPr>
          <p:cNvPr id="11" name="TextBox 10">
            <a:extLst>
              <a:ext uri="{FF2B5EF4-FFF2-40B4-BE49-F238E27FC236}">
                <a16:creationId xmlns:a16="http://schemas.microsoft.com/office/drawing/2014/main" id="{0A5F922C-8166-4FA7-B6C4-3ADA3DE838D1}"/>
              </a:ext>
            </a:extLst>
          </p:cNvPr>
          <p:cNvSpPr txBox="1"/>
          <p:nvPr/>
        </p:nvSpPr>
        <p:spPr>
          <a:xfrm>
            <a:off x="2579239" y="4062859"/>
            <a:ext cx="6097712" cy="1754326"/>
          </a:xfrm>
          <a:prstGeom prst="rect">
            <a:avLst/>
          </a:prstGeom>
          <a:noFill/>
        </p:spPr>
        <p:txBody>
          <a:bodyPr wrap="square">
            <a:spAutoFit/>
          </a:bodyPr>
          <a:lstStyle/>
          <a:p>
            <a:r>
              <a:rPr lang="en-ZA" dirty="0"/>
              <a:t>19_03v02_CompanyName_TechnologyTest</a:t>
            </a:r>
          </a:p>
          <a:p>
            <a:r>
              <a:rPr lang="en-ZA" dirty="0"/>
              <a:t>20_05v02_CompanyName_OpeningBriefing.pptx</a:t>
            </a:r>
          </a:p>
          <a:p>
            <a:r>
              <a:rPr lang="en-ZA" sz="1800" dirty="0"/>
              <a:t>22_02v05_CompanyName_PreliminaryFindings.pptx</a:t>
            </a:r>
          </a:p>
          <a:p>
            <a:r>
              <a:rPr lang="en-ZA" sz="1800" dirty="0"/>
              <a:t>23_05v03_CompanyName_FinalFindings.pptx</a:t>
            </a:r>
          </a:p>
          <a:p>
            <a:endParaRPr lang="en-ZA" sz="1800" dirty="0"/>
          </a:p>
          <a:p>
            <a:endParaRPr lang="en-ZA" dirty="0"/>
          </a:p>
        </p:txBody>
      </p:sp>
      <p:sp>
        <p:nvSpPr>
          <p:cNvPr id="13" name="TextBox 12">
            <a:extLst>
              <a:ext uri="{FF2B5EF4-FFF2-40B4-BE49-F238E27FC236}">
                <a16:creationId xmlns:a16="http://schemas.microsoft.com/office/drawing/2014/main" id="{D3E743C6-19D1-4849-BE45-31A719DC6F14}"/>
              </a:ext>
            </a:extLst>
          </p:cNvPr>
          <p:cNvSpPr txBox="1"/>
          <p:nvPr/>
        </p:nvSpPr>
        <p:spPr>
          <a:xfrm>
            <a:off x="2579239" y="2357631"/>
            <a:ext cx="6097712" cy="369332"/>
          </a:xfrm>
          <a:prstGeom prst="rect">
            <a:avLst/>
          </a:prstGeom>
          <a:noFill/>
        </p:spPr>
        <p:txBody>
          <a:bodyPr wrap="square">
            <a:spAutoFit/>
          </a:bodyPr>
          <a:lstStyle/>
          <a:p>
            <a:r>
              <a:rPr lang="en-ZA" sz="1800" dirty="0" err="1"/>
              <a:t>01_rrVaa_CompanyName_CAS_Plan.xlsm</a:t>
            </a:r>
            <a:endParaRPr lang="en-ZA" sz="1800" dirty="0"/>
          </a:p>
        </p:txBody>
      </p:sp>
      <p:sp>
        <p:nvSpPr>
          <p:cNvPr id="15" name="TextBox 14">
            <a:extLst>
              <a:ext uri="{FF2B5EF4-FFF2-40B4-BE49-F238E27FC236}">
                <a16:creationId xmlns:a16="http://schemas.microsoft.com/office/drawing/2014/main" id="{D08DE6FF-8F52-46F9-B6E1-D5738105C740}"/>
              </a:ext>
            </a:extLst>
          </p:cNvPr>
          <p:cNvSpPr txBox="1"/>
          <p:nvPr/>
        </p:nvSpPr>
        <p:spPr>
          <a:xfrm>
            <a:off x="2812120" y="3198544"/>
            <a:ext cx="60977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dirty="0" err="1"/>
              <a:t>00_Data_Reference.xlsm</a:t>
            </a:r>
            <a:endParaRPr lang="en-ZA" sz="1800" dirty="0"/>
          </a:p>
        </p:txBody>
      </p:sp>
      <p:sp>
        <p:nvSpPr>
          <p:cNvPr id="16" name="Arrow: Down 15">
            <a:extLst>
              <a:ext uri="{FF2B5EF4-FFF2-40B4-BE49-F238E27FC236}">
                <a16:creationId xmlns:a16="http://schemas.microsoft.com/office/drawing/2014/main" id="{E629551F-0355-4BBE-8331-E2DEBE615494}"/>
              </a:ext>
            </a:extLst>
          </p:cNvPr>
          <p:cNvSpPr/>
          <p:nvPr/>
        </p:nvSpPr>
        <p:spPr>
          <a:xfrm>
            <a:off x="3399458" y="2829212"/>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Speech Bubble: Rectangle 19">
            <a:extLst>
              <a:ext uri="{FF2B5EF4-FFF2-40B4-BE49-F238E27FC236}">
                <a16:creationId xmlns:a16="http://schemas.microsoft.com/office/drawing/2014/main" id="{F96B91E6-1186-4614-AB21-C00E36C6D9C5}"/>
              </a:ext>
            </a:extLst>
          </p:cNvPr>
          <p:cNvSpPr/>
          <p:nvPr/>
        </p:nvSpPr>
        <p:spPr>
          <a:xfrm>
            <a:off x="309505" y="2132597"/>
            <a:ext cx="1702375" cy="583864"/>
          </a:xfrm>
          <a:prstGeom prst="wedgeRectCallout">
            <a:avLst>
              <a:gd name="adj1" fmla="val 82363"/>
              <a:gd name="adj2" fmla="val 27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Do all planning here in the BASE plan</a:t>
            </a:r>
          </a:p>
        </p:txBody>
      </p:sp>
      <p:sp>
        <p:nvSpPr>
          <p:cNvPr id="21" name="Speech Bubble: Rectangle 20">
            <a:extLst>
              <a:ext uri="{FF2B5EF4-FFF2-40B4-BE49-F238E27FC236}">
                <a16:creationId xmlns:a16="http://schemas.microsoft.com/office/drawing/2014/main" id="{51B3C571-10DA-4E78-9126-4A6DBE5B0111}"/>
              </a:ext>
            </a:extLst>
          </p:cNvPr>
          <p:cNvSpPr/>
          <p:nvPr/>
        </p:nvSpPr>
        <p:spPr>
          <a:xfrm>
            <a:off x="314214" y="3349983"/>
            <a:ext cx="1702375" cy="704258"/>
          </a:xfrm>
          <a:prstGeom prst="wedgeRectCallout">
            <a:avLst>
              <a:gd name="adj1" fmla="val 91416"/>
              <a:gd name="adj2" fmla="val -393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Save to here when needing to update presentations</a:t>
            </a:r>
          </a:p>
        </p:txBody>
      </p:sp>
      <p:sp>
        <p:nvSpPr>
          <p:cNvPr id="22" name="Speech Bubble: Rectangle 21">
            <a:extLst>
              <a:ext uri="{FF2B5EF4-FFF2-40B4-BE49-F238E27FC236}">
                <a16:creationId xmlns:a16="http://schemas.microsoft.com/office/drawing/2014/main" id="{0C31D518-0A3D-4E93-9EDF-911EB3C84415}"/>
              </a:ext>
            </a:extLst>
          </p:cNvPr>
          <p:cNvSpPr/>
          <p:nvPr/>
        </p:nvSpPr>
        <p:spPr>
          <a:xfrm>
            <a:off x="209760" y="4687763"/>
            <a:ext cx="1802120" cy="1217060"/>
          </a:xfrm>
          <a:prstGeom prst="wedgeRectCallout">
            <a:avLst>
              <a:gd name="adj1" fmla="val 78742"/>
              <a:gd name="adj2" fmla="val -55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Open presentations with </a:t>
            </a:r>
            <a:r>
              <a:rPr lang="en-US" sz="1400" dirty="0" err="1"/>
              <a:t>00_Data_Reference</a:t>
            </a:r>
            <a:r>
              <a:rPr lang="en-US" sz="1400" dirty="0"/>
              <a:t> open and update links</a:t>
            </a:r>
          </a:p>
        </p:txBody>
      </p:sp>
      <p:sp>
        <p:nvSpPr>
          <p:cNvPr id="23" name="Arrow: Down 22">
            <a:extLst>
              <a:ext uri="{FF2B5EF4-FFF2-40B4-BE49-F238E27FC236}">
                <a16:creationId xmlns:a16="http://schemas.microsoft.com/office/drawing/2014/main" id="{EB6DA40C-145A-41CA-8888-15FD9242EAE8}"/>
              </a:ext>
            </a:extLst>
          </p:cNvPr>
          <p:cNvSpPr/>
          <p:nvPr/>
        </p:nvSpPr>
        <p:spPr>
          <a:xfrm>
            <a:off x="3399458" y="3567063"/>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57D55C3-F6AB-483E-A8CF-ACE9C349783B}"/>
              </a:ext>
            </a:extLst>
          </p:cNvPr>
          <p:cNvSpPr/>
          <p:nvPr/>
        </p:nvSpPr>
        <p:spPr>
          <a:xfrm>
            <a:off x="8677792" y="2315136"/>
            <a:ext cx="1217078" cy="620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CAS</a:t>
            </a:r>
          </a:p>
        </p:txBody>
      </p:sp>
      <p:sp>
        <p:nvSpPr>
          <p:cNvPr id="25" name="Speech Bubble: Rectangle 24">
            <a:extLst>
              <a:ext uri="{FF2B5EF4-FFF2-40B4-BE49-F238E27FC236}">
                <a16:creationId xmlns:a16="http://schemas.microsoft.com/office/drawing/2014/main" id="{5E501417-02A3-4B0B-886C-EF4E23225CD0}"/>
              </a:ext>
            </a:extLst>
          </p:cNvPr>
          <p:cNvSpPr/>
          <p:nvPr/>
        </p:nvSpPr>
        <p:spPr>
          <a:xfrm>
            <a:off x="9170969" y="1497667"/>
            <a:ext cx="1702375" cy="583864"/>
          </a:xfrm>
          <a:prstGeom prst="wedgeRectCallout">
            <a:avLst>
              <a:gd name="adj1" fmla="val -109556"/>
              <a:gd name="adj2" fmla="val 84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Update CAS from BASE plan</a:t>
            </a:r>
          </a:p>
        </p:txBody>
      </p:sp>
      <p:sp>
        <p:nvSpPr>
          <p:cNvPr id="26" name="Arrow: Down 25">
            <a:extLst>
              <a:ext uri="{FF2B5EF4-FFF2-40B4-BE49-F238E27FC236}">
                <a16:creationId xmlns:a16="http://schemas.microsoft.com/office/drawing/2014/main" id="{98461FB5-35C5-4F6C-A913-793CD25CBCAB}"/>
              </a:ext>
            </a:extLst>
          </p:cNvPr>
          <p:cNvSpPr/>
          <p:nvPr/>
        </p:nvSpPr>
        <p:spPr>
          <a:xfrm rot="16200000">
            <a:off x="7012367" y="2306699"/>
            <a:ext cx="397020" cy="498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Rectangle: Rounded Corners 27">
            <a:extLst>
              <a:ext uri="{FF2B5EF4-FFF2-40B4-BE49-F238E27FC236}">
                <a16:creationId xmlns:a16="http://schemas.microsoft.com/office/drawing/2014/main" id="{1A48081B-DE8D-4F7A-BDCA-499793065D71}"/>
              </a:ext>
            </a:extLst>
          </p:cNvPr>
          <p:cNvSpPr/>
          <p:nvPr/>
        </p:nvSpPr>
        <p:spPr>
          <a:xfrm>
            <a:off x="8677792" y="3114345"/>
            <a:ext cx="1253522" cy="69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BASE Software</a:t>
            </a:r>
          </a:p>
        </p:txBody>
      </p:sp>
      <p:sp>
        <p:nvSpPr>
          <p:cNvPr id="30" name="Arrow: Left-Up 29">
            <a:extLst>
              <a:ext uri="{FF2B5EF4-FFF2-40B4-BE49-F238E27FC236}">
                <a16:creationId xmlns:a16="http://schemas.microsoft.com/office/drawing/2014/main" id="{931577CF-ECC9-48F7-88AC-B526382ED64D}"/>
              </a:ext>
            </a:extLst>
          </p:cNvPr>
          <p:cNvSpPr/>
          <p:nvPr/>
        </p:nvSpPr>
        <p:spPr>
          <a:xfrm rot="5400000">
            <a:off x="6814835" y="2189912"/>
            <a:ext cx="851900" cy="21040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Speech Bubble: Rectangle 30">
            <a:extLst>
              <a:ext uri="{FF2B5EF4-FFF2-40B4-BE49-F238E27FC236}">
                <a16:creationId xmlns:a16="http://schemas.microsoft.com/office/drawing/2014/main" id="{96E8E085-3987-48DD-8EBB-B1EEEAE76372}"/>
              </a:ext>
            </a:extLst>
          </p:cNvPr>
          <p:cNvSpPr/>
          <p:nvPr/>
        </p:nvSpPr>
        <p:spPr>
          <a:xfrm>
            <a:off x="10316309" y="3171435"/>
            <a:ext cx="1665931" cy="830656"/>
          </a:xfrm>
          <a:prstGeom prst="wedgeRectCallout">
            <a:avLst>
              <a:gd name="adj1" fmla="val -71535"/>
              <a:gd name="adj2" fmla="val 4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See next slides for BASE software features</a:t>
            </a:r>
          </a:p>
        </p:txBody>
      </p:sp>
      <p:sp>
        <p:nvSpPr>
          <p:cNvPr id="18" name="TextBox 17">
            <a:extLst>
              <a:ext uri="{FF2B5EF4-FFF2-40B4-BE49-F238E27FC236}">
                <a16:creationId xmlns:a16="http://schemas.microsoft.com/office/drawing/2014/main" id="{41355A91-7237-4F06-8579-A884894C63B0}"/>
              </a:ext>
            </a:extLst>
          </p:cNvPr>
          <p:cNvSpPr txBox="1"/>
          <p:nvPr/>
        </p:nvSpPr>
        <p:spPr>
          <a:xfrm>
            <a:off x="10022156" y="5536534"/>
            <a:ext cx="6097712" cy="369332"/>
          </a:xfrm>
          <a:prstGeom prst="rect">
            <a:avLst/>
          </a:prstGeom>
          <a:noFill/>
        </p:spPr>
        <p:txBody>
          <a:bodyPr wrap="square">
            <a:spAutoFit/>
          </a:bodyPr>
          <a:lstStyle/>
          <a:p>
            <a:r>
              <a:rPr lang="en-ZA" dirty="0" err="1"/>
              <a:t>Copact</a:t>
            </a:r>
            <a:r>
              <a:rPr lang="en-ZA" dirty="0"/>
              <a:t> </a:t>
            </a:r>
            <a:r>
              <a:rPr lang="en-ZA" dirty="0" err="1"/>
              <a:t>BASE_OEdb</a:t>
            </a:r>
            <a:endParaRPr lang="en-ZA" dirty="0"/>
          </a:p>
        </p:txBody>
      </p:sp>
      <p:sp>
        <p:nvSpPr>
          <p:cNvPr id="27" name="TextBox 26">
            <a:extLst>
              <a:ext uri="{FF2B5EF4-FFF2-40B4-BE49-F238E27FC236}">
                <a16:creationId xmlns:a16="http://schemas.microsoft.com/office/drawing/2014/main" id="{ACCB8594-777C-44D9-811D-A8B2400EFBDC}"/>
              </a:ext>
            </a:extLst>
          </p:cNvPr>
          <p:cNvSpPr txBox="1"/>
          <p:nvPr/>
        </p:nvSpPr>
        <p:spPr>
          <a:xfrm>
            <a:off x="7991354" y="5487861"/>
            <a:ext cx="1903516" cy="646331"/>
          </a:xfrm>
          <a:prstGeom prst="rect">
            <a:avLst/>
          </a:prstGeom>
          <a:noFill/>
        </p:spPr>
        <p:txBody>
          <a:bodyPr wrap="square">
            <a:spAutoFit/>
          </a:bodyPr>
          <a:lstStyle/>
          <a:p>
            <a:r>
              <a:rPr lang="en-ZA" dirty="0"/>
              <a:t>CMMI institute toolkit</a:t>
            </a:r>
          </a:p>
        </p:txBody>
      </p:sp>
      <p:sp>
        <p:nvSpPr>
          <p:cNvPr id="4" name="Rectangle: Rounded Corners 3">
            <a:extLst>
              <a:ext uri="{FF2B5EF4-FFF2-40B4-BE49-F238E27FC236}">
                <a16:creationId xmlns:a16="http://schemas.microsoft.com/office/drawing/2014/main" id="{ADB4AFFD-AFED-48F7-8AB5-4BAC4E7A52DE}"/>
              </a:ext>
            </a:extLst>
          </p:cNvPr>
          <p:cNvSpPr/>
          <p:nvPr/>
        </p:nvSpPr>
        <p:spPr>
          <a:xfrm>
            <a:off x="2507186" y="5811026"/>
            <a:ext cx="3588814" cy="897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Principle of primary source / single source</a:t>
            </a:r>
          </a:p>
        </p:txBody>
      </p:sp>
      <p:sp>
        <p:nvSpPr>
          <p:cNvPr id="29" name="Arrow: Down 28">
            <a:extLst>
              <a:ext uri="{FF2B5EF4-FFF2-40B4-BE49-F238E27FC236}">
                <a16:creationId xmlns:a16="http://schemas.microsoft.com/office/drawing/2014/main" id="{0B93E83D-0E91-40EF-AB76-0723610F7D00}"/>
              </a:ext>
            </a:extLst>
          </p:cNvPr>
          <p:cNvSpPr/>
          <p:nvPr/>
        </p:nvSpPr>
        <p:spPr>
          <a:xfrm>
            <a:off x="8517575" y="4981204"/>
            <a:ext cx="392257" cy="459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Arrow: Down 31">
            <a:extLst>
              <a:ext uri="{FF2B5EF4-FFF2-40B4-BE49-F238E27FC236}">
                <a16:creationId xmlns:a16="http://schemas.microsoft.com/office/drawing/2014/main" id="{A853EF20-9964-4496-832A-AA16955E392B}"/>
              </a:ext>
            </a:extLst>
          </p:cNvPr>
          <p:cNvSpPr/>
          <p:nvPr/>
        </p:nvSpPr>
        <p:spPr>
          <a:xfrm>
            <a:off x="10315428" y="4987820"/>
            <a:ext cx="392257" cy="459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Arrow: Down 4">
            <a:extLst>
              <a:ext uri="{FF2B5EF4-FFF2-40B4-BE49-F238E27FC236}">
                <a16:creationId xmlns:a16="http://schemas.microsoft.com/office/drawing/2014/main" id="{1B5F83E5-BF37-4CBA-BD18-946AA150A0AC}"/>
              </a:ext>
            </a:extLst>
          </p:cNvPr>
          <p:cNvSpPr/>
          <p:nvPr/>
        </p:nvSpPr>
        <p:spPr>
          <a:xfrm>
            <a:off x="9170969" y="4077134"/>
            <a:ext cx="368451" cy="6746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8CB8AC37-E307-44F3-A638-98BA4B27D81B}"/>
              </a:ext>
            </a:extLst>
          </p:cNvPr>
          <p:cNvSpPr/>
          <p:nvPr/>
        </p:nvSpPr>
        <p:spPr>
          <a:xfrm>
            <a:off x="8618220" y="4782545"/>
            <a:ext cx="1988820" cy="21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1570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F37DB3-13C1-4773-A246-BBC9AD872195}"/>
              </a:ext>
            </a:extLst>
          </p:cNvPr>
          <p:cNvPicPr>
            <a:picLocks noChangeAspect="1"/>
          </p:cNvPicPr>
          <p:nvPr/>
        </p:nvPicPr>
        <p:blipFill>
          <a:blip r:embed="rId2"/>
          <a:stretch>
            <a:fillRect/>
          </a:stretch>
        </p:blipFill>
        <p:spPr>
          <a:xfrm>
            <a:off x="1055688" y="2060575"/>
            <a:ext cx="9734550" cy="4581525"/>
          </a:xfrm>
          <a:prstGeom prst="rect">
            <a:avLst/>
          </a:prstGeom>
        </p:spPr>
      </p:pic>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endParaRPr lang="en-ZA" dirty="0"/>
          </a:p>
        </p:txBody>
      </p:sp>
      <p:sp>
        <p:nvSpPr>
          <p:cNvPr id="6" name="Speech Bubble: Rectangle 5">
            <a:extLst>
              <a:ext uri="{FF2B5EF4-FFF2-40B4-BE49-F238E27FC236}">
                <a16:creationId xmlns:a16="http://schemas.microsoft.com/office/drawing/2014/main" id="{02582011-35F7-4834-B439-362322614A4E}"/>
              </a:ext>
            </a:extLst>
          </p:cNvPr>
          <p:cNvSpPr/>
          <p:nvPr/>
        </p:nvSpPr>
        <p:spPr>
          <a:xfrm>
            <a:off x="6572391" y="2677511"/>
            <a:ext cx="3524716" cy="1414198"/>
          </a:xfrm>
          <a:prstGeom prst="wedgeRectCallout">
            <a:avLst>
              <a:gd name="adj1" fmla="val -120259"/>
              <a:gd name="adj2" fmla="val -1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After random sample, uploads 01_rrVaa_CompanyName_CAS_Plan.xlsm </a:t>
            </a:r>
          </a:p>
          <a:p>
            <a:pPr marL="342900" indent="-342900">
              <a:buAutoNum type="arabicParenR"/>
            </a:pPr>
            <a:r>
              <a:rPr lang="en-ZA" sz="1400" dirty="0"/>
              <a:t>Load: Project and support function info</a:t>
            </a:r>
          </a:p>
          <a:p>
            <a:pPr marL="342900" indent="-342900">
              <a:buAutoNum type="arabicParenR"/>
            </a:pPr>
            <a:r>
              <a:rPr lang="en-ZA" sz="1400" dirty="0"/>
              <a:t>Load: Staff info</a:t>
            </a:r>
          </a:p>
          <a:p>
            <a:pPr marL="342900" indent="-342900">
              <a:buAutoNum type="arabicParenR"/>
            </a:pPr>
            <a:r>
              <a:rPr lang="en-ZA" sz="1400" dirty="0"/>
              <a:t>Load: Process info </a:t>
            </a:r>
          </a:p>
        </p:txBody>
      </p:sp>
      <p:sp>
        <p:nvSpPr>
          <p:cNvPr id="7" name="Speech Bubble: Rectangle 6">
            <a:extLst>
              <a:ext uri="{FF2B5EF4-FFF2-40B4-BE49-F238E27FC236}">
                <a16:creationId xmlns:a16="http://schemas.microsoft.com/office/drawing/2014/main" id="{EBC1445D-68FE-4560-8749-113A0DE3C75E}"/>
              </a:ext>
            </a:extLst>
          </p:cNvPr>
          <p:cNvSpPr/>
          <p:nvPr/>
        </p:nvSpPr>
        <p:spPr>
          <a:xfrm>
            <a:off x="6572391" y="4358696"/>
            <a:ext cx="3524716" cy="1898265"/>
          </a:xfrm>
          <a:prstGeom prst="wedgeRectCallout">
            <a:avLst>
              <a:gd name="adj1" fmla="val -120170"/>
              <a:gd name="adj2" fmla="val -84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Use 1,2 and 3 above to generate the full project/support function – staff – pa list.</a:t>
            </a:r>
          </a:p>
          <a:p>
            <a:r>
              <a:rPr lang="en-ZA" sz="1400" dirty="0"/>
              <a:t>A recommended list is presented (include=x) with duplicates excluded (include= “ “)</a:t>
            </a:r>
          </a:p>
          <a:p>
            <a:r>
              <a:rPr lang="en-ZA" sz="1400" dirty="0"/>
              <a:t>A subset of this list can be selected for interviews by removing duplicate staff, for example extra developers for the same project</a:t>
            </a:r>
          </a:p>
        </p:txBody>
      </p:sp>
      <p:sp>
        <p:nvSpPr>
          <p:cNvPr id="9" name="Speech Bubble: Rectangle 8">
            <a:extLst>
              <a:ext uri="{FF2B5EF4-FFF2-40B4-BE49-F238E27FC236}">
                <a16:creationId xmlns:a16="http://schemas.microsoft.com/office/drawing/2014/main" id="{39512D42-792A-4039-8DAB-99C8A7D2F578}"/>
              </a:ext>
            </a:extLst>
          </p:cNvPr>
          <p:cNvSpPr/>
          <p:nvPr/>
        </p:nvSpPr>
        <p:spPr>
          <a:xfrm>
            <a:off x="2265807" y="4532386"/>
            <a:ext cx="826714" cy="471130"/>
          </a:xfrm>
          <a:prstGeom prst="wedgeRectCallout">
            <a:avLst>
              <a:gd name="adj1" fmla="val -20357"/>
              <a:gd name="adj2" fmla="val -1052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Ignore</a:t>
            </a:r>
          </a:p>
        </p:txBody>
      </p:sp>
    </p:spTree>
    <p:extLst>
      <p:ext uri="{BB962C8B-B14F-4D97-AF65-F5344CB8AC3E}">
        <p14:creationId xmlns:p14="http://schemas.microsoft.com/office/powerpoint/2010/main" val="27837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D35FD-920C-4CB1-9E0C-15499EE0111D}"/>
              </a:ext>
            </a:extLst>
          </p:cNvPr>
          <p:cNvPicPr>
            <a:picLocks noChangeAspect="1"/>
          </p:cNvPicPr>
          <p:nvPr/>
        </p:nvPicPr>
        <p:blipFill>
          <a:blip r:embed="rId2"/>
          <a:stretch>
            <a:fillRect/>
          </a:stretch>
        </p:blipFill>
        <p:spPr>
          <a:xfrm>
            <a:off x="1116361" y="2164600"/>
            <a:ext cx="7392424" cy="3493680"/>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CMMI institute’s </a:t>
            </a:r>
            <a:r>
              <a:rPr lang="en-ZA" sz="1800" dirty="0" err="1">
                <a:solidFill>
                  <a:srgbClr val="363639"/>
                </a:solidFill>
                <a:effectLst/>
                <a:latin typeface="Helvetica" panose="020B0604020202020204" pitchFamily="34" charset="0"/>
                <a:ea typeface="Calibri" panose="020F0502020204030204" pitchFamily="34" charset="0"/>
                <a:cs typeface="Calibri" panose="020F0502020204030204" pitchFamily="34" charset="0"/>
              </a:rPr>
              <a:t>MDD</a:t>
            </a: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-Toolkit-Appraisal Tool features</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40424" y="2576944"/>
            <a:ext cx="1266651" cy="922649"/>
          </a:xfrm>
          <a:prstGeom prst="wedgeRectCallout">
            <a:avLst>
              <a:gd name="adj1" fmla="val 85866"/>
              <a:gd name="adj2" fmla="val -17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LA’s main </a:t>
            </a:r>
            <a:r>
              <a:rPr lang="en-ZA" sz="1400" dirty="0" err="1"/>
              <a:t>MDD</a:t>
            </a:r>
            <a:r>
              <a:rPr lang="en-ZA" sz="1400" dirty="0"/>
              <a:t>-Toolkit-Appraisal Tool</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838900" y="1948779"/>
            <a:ext cx="1266651" cy="1487056"/>
          </a:xfrm>
          <a:prstGeom prst="wedgeRectCallout">
            <a:avLst>
              <a:gd name="adj1" fmla="val -160364"/>
              <a:gd name="adj2" fmla="val 26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ATM </a:t>
            </a:r>
            <a:r>
              <a:rPr lang="en-ZA" sz="1400" dirty="0" err="1"/>
              <a:t>MDD</a:t>
            </a:r>
            <a:r>
              <a:rPr lang="en-ZA" sz="1400" dirty="0"/>
              <a:t>-Toolkit-Appraisal Tool version to upload</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8838900" y="3618259"/>
            <a:ext cx="2069732" cy="1689720"/>
          </a:xfrm>
          <a:prstGeom prst="wedgeRectCallout">
            <a:avLst>
              <a:gd name="adj1" fmla="val -113360"/>
              <a:gd name="adj2" fmla="val -29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ATM updates into the LA’s main version.</a:t>
            </a:r>
          </a:p>
          <a:p>
            <a:pPr algn="ctr"/>
            <a:r>
              <a:rPr lang="en-ZA" sz="1400" dirty="0"/>
              <a:t>Insert [</a:t>
            </a:r>
            <a:r>
              <a:rPr lang="en-ZA" sz="1400" dirty="0">
                <a:solidFill>
                  <a:schemeClr val="bg1"/>
                </a:solidFill>
              </a:rPr>
              <a:t>UPLOAD</a:t>
            </a:r>
            <a:r>
              <a:rPr lang="en-ZA" sz="1400" dirty="0"/>
              <a:t>] into Column “</a:t>
            </a:r>
            <a:r>
              <a:rPr lang="en-ZA" sz="1400" dirty="0" err="1"/>
              <a:t>RFIs</a:t>
            </a:r>
            <a:r>
              <a:rPr lang="en-ZA" sz="1400" dirty="0"/>
              <a:t>, Questions, Information Needed” </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40424" y="3656287"/>
            <a:ext cx="1422708" cy="774331"/>
          </a:xfrm>
          <a:prstGeom prst="wedgeRectCallout">
            <a:avLst>
              <a:gd name="adj1" fmla="val 68214"/>
              <a:gd name="adj2" fmla="val -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Inert interviewees from the plan</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0425" y="4533648"/>
            <a:ext cx="1419384" cy="774331"/>
          </a:xfrm>
          <a:prstGeom prst="wedgeRectCallout">
            <a:avLst>
              <a:gd name="adj1" fmla="val 68333"/>
              <a:gd name="adj2" fmla="val -57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Hide all unneeded </a:t>
            </a:r>
            <a:r>
              <a:rPr lang="en-ZA" sz="1400" dirty="0" err="1"/>
              <a:t>OoS</a:t>
            </a:r>
            <a:r>
              <a:rPr lang="en-ZA" sz="1400" dirty="0"/>
              <a:t> rows</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4116355" y="2576944"/>
            <a:ext cx="1625005" cy="922649"/>
          </a:xfrm>
          <a:prstGeom prst="wedgeRectCallout">
            <a:avLst>
              <a:gd name="adj1" fmla="val -41762"/>
              <a:gd name="adj2" fmla="val 71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II-GOV ratings</a:t>
            </a:r>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2244072" y="5354929"/>
            <a:ext cx="1625005" cy="922649"/>
          </a:xfrm>
          <a:prstGeom prst="wedgeRectCallout">
            <a:avLst>
              <a:gd name="adj1" fmla="val -44105"/>
              <a:gd name="adj2" fmla="val -80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strengths, weakness, recommendations</a:t>
            </a:r>
          </a:p>
        </p:txBody>
      </p:sp>
      <p:sp>
        <p:nvSpPr>
          <p:cNvPr id="13" name="Speech Bubble: Rectangle 12">
            <a:extLst>
              <a:ext uri="{FF2B5EF4-FFF2-40B4-BE49-F238E27FC236}">
                <a16:creationId xmlns:a16="http://schemas.microsoft.com/office/drawing/2014/main" id="{74E4EF63-2876-42BF-A709-8065664DEED1}"/>
              </a:ext>
            </a:extLst>
          </p:cNvPr>
          <p:cNvSpPr/>
          <p:nvPr/>
        </p:nvSpPr>
        <p:spPr>
          <a:xfrm>
            <a:off x="5060216" y="4540908"/>
            <a:ext cx="1625005" cy="922649"/>
          </a:xfrm>
          <a:prstGeom prst="wedgeRectCallout">
            <a:avLst>
              <a:gd name="adj1" fmla="val -79339"/>
              <a:gd name="adj2" fmla="val -59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[“Uploaded”] notifications from notes </a:t>
            </a:r>
          </a:p>
        </p:txBody>
      </p:sp>
    </p:spTree>
    <p:extLst>
      <p:ext uri="{BB962C8B-B14F-4D97-AF65-F5344CB8AC3E}">
        <p14:creationId xmlns:p14="http://schemas.microsoft.com/office/powerpoint/2010/main" val="180072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629</TotalTime>
  <Words>1103</Words>
  <Application>Microsoft Office PowerPoint</Application>
  <PresentationFormat>Widescreen</PresentationFormat>
  <Paragraphs>106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Office Theme</vt:lpstr>
      <vt:lpstr>Demix BASE Tools - Benchmark Appraisal Support Environment Tools –   Version 03</vt:lpstr>
      <vt:lpstr>PowerPoint Presentation</vt:lpstr>
      <vt:lpstr>Please note</vt:lpstr>
      <vt:lpstr>List of tools</vt:lpstr>
      <vt:lpstr>List of tools</vt:lpstr>
      <vt:lpstr>List of tools</vt:lpstr>
      <vt:lpstr>BASE plan, CAS, presentation workflow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45</cp:revision>
  <cp:lastPrinted>2020-11-23T18:22:15Z</cp:lastPrinted>
  <dcterms:created xsi:type="dcterms:W3CDTF">2020-11-22T06:57:57Z</dcterms:created>
  <dcterms:modified xsi:type="dcterms:W3CDTF">2021-01-22T13:37:04Z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