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914" r:id="rId14"/>
    <p:sldId id="915" r:id="rId15"/>
    <p:sldId id="1506" r:id="rId16"/>
    <p:sldId id="1507" r:id="rId17"/>
    <p:sldId id="912" r:id="rId18"/>
    <p:sldId id="919" r:id="rId19"/>
    <p:sldId id="926" r:id="rId20"/>
    <p:sldId id="924" r:id="rId21"/>
    <p:sldId id="483" r:id="rId22"/>
    <p:sldId id="298" r:id="rId23"/>
    <p:sldId id="15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 (A5) C54321 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 (A5) C54321 ShortName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 (A5) C54321 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65C2:R72C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74C2:R96C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file:///S:\2021-02-20to02-26 (A5) C54321 ShortName\00_Data_Reference.xlsm!Standard3!R1C1:R7C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S:\2021-02-20to02-26 (A5) C54321 ShortName\00_Data_Reference.xlsm!Standard3!R9C1:R15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OULC!R50C2:R89C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file:///S:\2021-02-20to02-26 (A5) C54321 ShortName\00_Data_Reference.xlsm!Standard!R115C2:R127C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ixTech/CMMITools" TargetMode="External"/><Relationship Id="rId2" Type="http://schemas.openxmlformats.org/officeDocument/2006/relationships/hyperlink" Target="https://github.com/DemixTech/CMMITools/blob/main/LICEN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mix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20C1:R23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25C1:R34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 (A5) C54321 ShortName\00_Data_Reference.xlsm!Standard!R38C2:R60C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89654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13424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207343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A24A3D-C97B-43C5-863E-2382FB2DA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08615"/>
              </p:ext>
            </p:extLst>
          </p:nvPr>
        </p:nvGraphicFramePr>
        <p:xfrm>
          <a:off x="1363956" y="2197640"/>
          <a:ext cx="58420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5842207" imgH="2140112" progId="Excel.SheetMacroEnabled.12">
                  <p:link updateAutomatic="1"/>
                </p:oleObj>
              </mc:Choice>
              <mc:Fallback>
                <p:oleObj name="Macro-Enabled Worksheet" r:id="rId3" imgW="5842207" imgH="21401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956" y="2197640"/>
                        <a:ext cx="5842000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1986B1-93E8-49B4-96A0-DE7F1A6C3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73898"/>
              </p:ext>
            </p:extLst>
          </p:nvPr>
        </p:nvGraphicFramePr>
        <p:xfrm>
          <a:off x="1446213" y="2266950"/>
          <a:ext cx="785971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938276" imgH="3740312" progId="Excel.SheetMacroEnabled.12">
                  <p:link updateAutomatic="1"/>
                </p:oleObj>
              </mc:Choice>
              <mc:Fallback>
                <p:oleObj name="Macro-Enabled Worksheet" r:id="rId3" imgW="13938276" imgH="37403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6213" y="2266950"/>
                        <a:ext cx="7859712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5AFD11-774E-49E5-8D71-3830411F1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40937"/>
              </p:ext>
            </p:extLst>
          </p:nvPr>
        </p:nvGraphicFramePr>
        <p:xfrm>
          <a:off x="1055688" y="2368751"/>
          <a:ext cx="87503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715931" imgH="2140112" progId="Excel.SheetMacroEnabled.12">
                  <p:link updateAutomatic="1"/>
                </p:oleObj>
              </mc:Choice>
              <mc:Fallback>
                <p:oleObj name="Macro-Enabled Worksheet" r:id="rId2" imgW="11715931" imgH="2140112" progId="Excel.SheetMacroEnabled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5AFD11-774E-49E5-8D71-3830411F1E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2368751"/>
                        <a:ext cx="87503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26E09F-FC85-46BF-9C2B-E31AE384B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205396"/>
              </p:ext>
            </p:extLst>
          </p:nvPr>
        </p:nvGraphicFramePr>
        <p:xfrm>
          <a:off x="1055689" y="2009986"/>
          <a:ext cx="10018948" cy="297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715931" imgH="3473473" progId="Excel.SheetMacroEnabled.12">
                  <p:link updateAutomatic="1"/>
                </p:oleObj>
              </mc:Choice>
              <mc:Fallback>
                <p:oleObj name="Macro-Enabled Worksheet" r:id="rId2" imgW="11715931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9" y="2009986"/>
                        <a:ext cx="10018948" cy="297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8037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D02B40E-9C39-46CB-8D5A-9D2D0BD54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484690"/>
              </p:ext>
            </p:extLst>
          </p:nvPr>
        </p:nvGraphicFramePr>
        <p:xfrm>
          <a:off x="1434977" y="1370537"/>
          <a:ext cx="5842000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842207" imgH="4273573" progId="Excel.SheetMacroEnabled.12">
                  <p:link updateAutomatic="1"/>
                </p:oleObj>
              </mc:Choice>
              <mc:Fallback>
                <p:oleObj name="Macro-Enabled Worksheet" r:id="rId2" imgW="5842207" imgH="4273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4977" y="1370537"/>
                        <a:ext cx="5842000" cy="427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18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This pptx has embedded links to the Demix CMMI software tools. </a:t>
            </a:r>
          </a:p>
          <a:p>
            <a:r>
              <a:rPr lang="en-US" sz="2000" dirty="0"/>
              <a:t>License agreement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DemixTech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CMMITools</a:t>
            </a:r>
            <a:r>
              <a:rPr lang="en-US" sz="2000" dirty="0">
                <a:hlinkClick r:id="rId2"/>
              </a:rPr>
              <a:t>/blob/main/LICENSE</a:t>
            </a:r>
            <a:r>
              <a:rPr lang="en-US" sz="2000" dirty="0"/>
              <a:t> </a:t>
            </a:r>
          </a:p>
          <a:p>
            <a:r>
              <a:rPr lang="en-US" sz="2000" dirty="0"/>
              <a:t>Lates releases of the Demix CMMI Tools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DemixTech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CMMITools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ZA" sz="2000" dirty="0" err="1">
                <a:hlinkClick r:id="rId4"/>
              </a:rPr>
              <a:t>www.demix.org</a:t>
            </a:r>
            <a:endParaRPr lang="en-ZA" sz="2000" dirty="0"/>
          </a:p>
          <a:p>
            <a:pPr marL="0" indent="0">
              <a:buNone/>
            </a:pPr>
            <a:r>
              <a:rPr lang="en-ZA" sz="2000" dirty="0"/>
              <a:t>Create | Evolve | Perfect</a:t>
            </a:r>
          </a:p>
          <a:p>
            <a:pPr marL="0" indent="0">
              <a:buNone/>
            </a:pPr>
            <a:r>
              <a:rPr lang="en-ZA" sz="2000" dirty="0"/>
              <a:t>Copyright © Demix 2020, 2021</a:t>
            </a:r>
          </a:p>
        </p:txBody>
      </p:sp>
    </p:spTree>
    <p:extLst>
      <p:ext uri="{BB962C8B-B14F-4D97-AF65-F5344CB8AC3E}">
        <p14:creationId xmlns:p14="http://schemas.microsoft.com/office/powerpoint/2010/main" val="7150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36DFE3-4830-4249-AE8F-A614C0EE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584542"/>
              </p:ext>
            </p:extLst>
          </p:nvPr>
        </p:nvGraphicFramePr>
        <p:xfrm>
          <a:off x="1062038" y="1860550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860550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80976B-555C-4E7B-81C5-322C1353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18680"/>
              </p:ext>
            </p:extLst>
          </p:nvPr>
        </p:nvGraphicFramePr>
        <p:xfrm>
          <a:off x="1062038" y="1698625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742E5B-E5BA-4005-BC92-8AE20BED6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583360"/>
              </p:ext>
            </p:extLst>
          </p:nvPr>
        </p:nvGraphicFramePr>
        <p:xfrm>
          <a:off x="1062038" y="1736725"/>
          <a:ext cx="841375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70127" progId="Excel.SheetMacroEnabled.12">
                  <p:link updateAutomatic="1"/>
                </p:oleObj>
              </mc:Choice>
              <mc:Fallback>
                <p:oleObj name="Macro-Enabled Worksheet" r:id="rId3" imgW="8413724" imgH="24701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736725"/>
                        <a:ext cx="8413750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CC2382-F3C3-46C2-BADE-4177E3683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09376"/>
              </p:ext>
            </p:extLst>
          </p:nvPr>
        </p:nvGraphicFramePr>
        <p:xfrm>
          <a:off x="1062038" y="1689100"/>
          <a:ext cx="84137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673373" progId="Excel.SheetMacroEnabled.12">
                  <p:link updateAutomatic="1"/>
                </p:oleObj>
              </mc:Choice>
              <mc:Fallback>
                <p:oleObj name="Macro-Enabled Worksheet" r:id="rId3" imgW="8413724" imgH="26733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89100"/>
                        <a:ext cx="841375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BD3011-B01E-44A4-96FE-739368EDF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32301"/>
              </p:ext>
            </p:extLst>
          </p:nvPr>
        </p:nvGraphicFramePr>
        <p:xfrm>
          <a:off x="1778000" y="1493838"/>
          <a:ext cx="696595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699448" imgH="5988073" progId="Excel.SheetMacroEnabled.12">
                  <p:link updateAutomatic="1"/>
                </p:oleObj>
              </mc:Choice>
              <mc:Fallback>
                <p:oleObj name="Macro-Enabled Worksheet" r:id="rId3" imgW="8699448" imgH="5988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0" y="1493838"/>
                        <a:ext cx="6965950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5CEF8-A16B-4FD9-8A3A-234F9C853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811</Words>
  <Application>Microsoft Office PowerPoint</Application>
  <PresentationFormat>Widescreen</PresentationFormat>
  <Paragraphs>78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14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ShortName\00_Data_Reference.xlsm!pptxCover!R19C2</vt:lpstr>
      <vt:lpstr>S:\2021-02-20to02-26 (A5) C54321 ShortName\00_Data_Reference.xlsm!Standard!R1C1:R7C2</vt:lpstr>
      <vt:lpstr>S:\2021-02-20to02-26 (A5) C54321 ShortName\00_Data_Reference.xlsm!Standard!R9C1:R17C2</vt:lpstr>
      <vt:lpstr>S:\2021-02-20to02-26 (A5) C54321 ShortName\00_Data_Reference.xlsm!Standard!R20C1:R23C2</vt:lpstr>
      <vt:lpstr>S:\2021-02-20to02-26 (A5) C54321 ShortName\00_Data_Reference.xlsm!Standard!R25C1:R34C2</vt:lpstr>
      <vt:lpstr>S:\2021-02-20to02-26 (A5) C54321 ShortName\00_Data_Reference.xlsm!Standard!R38C2:R60C8</vt:lpstr>
      <vt:lpstr>S:\2021-02-20to02-26 (A5) C54321 ShortName\00_Data_Reference.xlsm!Standard3!R1C1:R7C5</vt:lpstr>
      <vt:lpstr>S:\2021-02-20to02-26 (A5) C54321 ShortName\00_Data_Reference.xlsm!OULC!R50C2:R89C22</vt:lpstr>
      <vt:lpstr>S:\2021-02-20to02-26 (A5) C54321 ShortName\00_Data_Reference.xlsm!Standard!R65C2:R72C2</vt:lpstr>
      <vt:lpstr>S:\2021-02-20to02-26 (A5) C54321 ShortName\00_Data_Reference.xlsm!Standard!R74C2:R96C20</vt:lpstr>
      <vt:lpstr>S:\2021-02-20to02-26 (A5) C54321 ShortName\00_Data_Reference.xlsm!Standard3!R9C1:R15C5</vt:lpstr>
      <vt:lpstr>S:\2021-02-20to02-26 (A5) C54321 ShortName\00_Data_Reference.xlsm!Standard!R115C2:R127C2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32</cp:revision>
  <dcterms:created xsi:type="dcterms:W3CDTF">2018-03-14T12:19:45Z</dcterms:created>
  <dcterms:modified xsi:type="dcterms:W3CDTF">2021-01-21T09:10:28Z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