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540" r:id="rId6"/>
    <p:sldId id="1496" r:id="rId7"/>
    <p:sldId id="1547"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1514" r:id="rId24"/>
    <p:sldId id="1515" r:id="rId25"/>
    <p:sldId id="1516" r:id="rId26"/>
    <p:sldId id="1517" r:id="rId27"/>
    <p:sldId id="1518" r:id="rId28"/>
    <p:sldId id="1519" r:id="rId29"/>
    <p:sldId id="1520" r:id="rId30"/>
    <p:sldId id="1477" r:id="rId31"/>
    <p:sldId id="1521" r:id="rId32"/>
    <p:sldId id="1522" r:id="rId33"/>
    <p:sldId id="1523" r:id="rId34"/>
    <p:sldId id="1524" r:id="rId35"/>
    <p:sldId id="1525" r:id="rId36"/>
    <p:sldId id="1526" r:id="rId37"/>
    <p:sldId id="1478" r:id="rId38"/>
    <p:sldId id="1527" r:id="rId39"/>
    <p:sldId id="1528" r:id="rId40"/>
    <p:sldId id="1529" r:id="rId41"/>
    <p:sldId id="1530" r:id="rId42"/>
    <p:sldId id="1531" r:id="rId43"/>
    <p:sldId id="1532" r:id="rId44"/>
    <p:sldId id="910" r:id="rId45"/>
    <p:sldId id="919" r:id="rId46"/>
    <p:sldId id="1538" r:id="rId47"/>
    <p:sldId id="1546" r:id="rId48"/>
    <p:sldId id="360" r:id="rId49"/>
    <p:sldId id="1545"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77" d="100"/>
          <a:sy n="77" d="100"/>
        </p:scale>
        <p:origin x="898" y="7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8/6/2021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8/6/2021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C:\Users\Jared\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C:\Users\Jared\Documents\GitHub\CMMITools\2021-04-12to04-16%20(A5)%20C53517%20SoftMARS\00_Data_Reference.xlsm!pptxCover!R21C2" TargetMode="External"/><Relationship Id="rId5" Type="http://schemas.openxmlformats.org/officeDocument/2006/relationships/image" Target="../media/image4.emf"/><Relationship Id="rId4" Type="http://schemas.openxmlformats.org/officeDocument/2006/relationships/oleObject" Target="file:///C:\Users\Jared\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2.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C:\Users\Jared\Documents\GitHub\CMMITools\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C:\Users\Jared\Documents\GitHub\CMMITools\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oleObject" Target="file:///C:\Users\Jared\Documents\GitHub\CMMITools\2021-04-12to04-16%20(A5)%20C53517%20SoftMARS\00_Data_Reference.xlsm!pptxLink1!R8C4" TargetMode="External"/><Relationship Id="rId4" Type="http://schemas.openxmlformats.org/officeDocument/2006/relationships/image" Target="../media/image60.emf"/></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oleObject" Target="file:///C:\Users\Jared\Documents\GitHub\CMMITools\2021-04-12to04-16%20(A5)%20C53517%20SoftMARS\00_Data_Reference.xlsm!pptxLink1!R8C4" TargetMode="External"/><Relationship Id="rId4" Type="http://schemas.openxmlformats.org/officeDocument/2006/relationships/image" Target="../media/image6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C:\Users\Jared\Documents\GitHub\CMMITools\2021-04-12to04-16%20(A5)%20C53517%20SoftMARS\00_Data_Reference.xlsm!pptxLink7!R2C2:R16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C:\Users\Jared\Documents\GitHub\CMMITools\2021-04-12to04-16%20(A5)%20C53517%20SoftMARS\00_Data_Reference.xlsm!pptxLink7!R18C2:R32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C:\Users\Jared\Documents\GitHub\CMMITools\2021-04-12to04-16%20(A5)%20C53517%20SoftMARS\00_Data_Reference.xlsm!pptxCover!R25C2:R32C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Cover!R22C7" TargetMode="External"/><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hyperlink" Target="https://resources.sei.cmu.edu/library/asset-view.cfm?assetid=20208" TargetMode="External"/><Relationship Id="rId4" Type="http://schemas.openxmlformats.org/officeDocument/2006/relationships/image" Target="../media/image68.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145207494"/>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057763" imgH="2971715" progId="Excel.SheetMacroEnabled.12">
                  <p:link updateAutomatic="1"/>
                </p:oleObj>
              </mc:Choice>
              <mc:Fallback>
                <p:oleObj name="Macro-Enabled Worksheet" r:id="rId2" imgW="5057763" imgH="2971715"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016431267"/>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057763" imgH="676332" progId="Excel.SheetMacroEnabled.12">
                  <p:link updateAutomatic="1"/>
                </p:oleObj>
              </mc:Choice>
              <mc:Fallback>
                <p:oleObj name="Macro-Enabled Worksheet" r:id="rId4" imgW="5057763" imgH="676332"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3935199"/>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057763" imgH="276367" progId="Excel.SheetMacroEnabled.12">
                  <p:link updateAutomatic="1"/>
                </p:oleObj>
              </mc:Choice>
              <mc:Fallback>
                <p:oleObj name="Macro-Enabled Worksheet" r:id="rId6" imgW="5057763" imgH="276367"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1319975587"/>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019882" imgH="1952611" progId="Excel.SheetMacroEnabled.12">
                  <p:link updateAutomatic="1"/>
                </p:oleObj>
              </mc:Choice>
              <mc:Fallback>
                <p:oleObj name="Macro-Enabled Worksheet" r:id="rId3" imgW="8019882" imgH="1952611"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357559927"/>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name="Macro-Enabled Worksheet" r:id="rId3" imgW="9677304" imgH="5695850" progId="Excel.SheetMacroEnabled.12">
                  <p:link updateAutomatic="1"/>
                </p:oleObj>
              </mc:Choice>
              <mc:Fallback>
                <p:oleObj name="Macro-Enabled Worksheet" r:id="rId3" imgW="9677304" imgH="5695850" progId="Excel.SheetMacroEnabled.12">
                  <p:link updateAutomatic="1"/>
                  <p:pic>
                    <p:nvPicPr>
                      <p:cNvPr id="0" name=""/>
                      <p:cNvPicPr/>
                      <p:nvPr/>
                    </p:nvPicPr>
                    <p:blipFill>
                      <a:blip r:embed="rId4"/>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1386078139"/>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229319" imgH="1209490" progId="Excel.SheetMacroEnabled.12">
                  <p:link updateAutomatic="1"/>
                </p:oleObj>
              </mc:Choice>
              <mc:Fallback>
                <p:oleObj name="Macro-Enabled Worksheet" r:id="rId3" imgW="7229319" imgH="1209490"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3103914400"/>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068444" imgH="4010011" progId="Excel.SheetMacroEnabled.12">
                  <p:link updateAutomatic="1"/>
                </p:oleObj>
              </mc:Choice>
              <mc:Fallback>
                <p:oleObj name="Macro-Enabled Worksheet" r:id="rId3" imgW="13068444" imgH="4010011"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2558253329"/>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0896504" imgH="3476469" progId="Excel.SheetMacroEnabled.12">
                  <p:link updateAutomatic="1"/>
                </p:oleObj>
              </mc:Choice>
              <mc:Fallback>
                <p:oleObj name="Macro-Enabled Worksheet" r:id="rId2" imgW="10896504" imgH="3476469"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3211737296"/>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0896504" imgH="3476469" progId="Excel.SheetMacroEnabled.12">
                  <p:link updateAutomatic="1"/>
                </p:oleObj>
              </mc:Choice>
              <mc:Fallback>
                <p:oleObj name="Macro-Enabled Worksheet" r:id="rId2" imgW="10896504" imgH="3476469"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1760479125"/>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238548" imgH="171578" progId="Excel.SheetMacroEnabled.12">
                  <p:link updateAutomatic="1"/>
                </p:oleObj>
              </mc:Choice>
              <mc:Fallback>
                <p:oleObj name="Macro-Enabled Worksheet" r:id="rId5" imgW="3238548" imgH="171578" progId="Excel.SheetMacroEnabled.12">
                  <p:link updateAutomatic="1"/>
                  <p:pic>
                    <p:nvPicPr>
                      <p:cNvPr id="0" name=""/>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3772236938"/>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238548" imgH="171578" progId="Excel.SheetMacroEnabled.12">
                  <p:link updateAutomatic="1"/>
                </p:oleObj>
              </mc:Choice>
              <mc:Fallback>
                <p:oleObj name="Macro-Enabled Worksheet" r:id="rId5" imgW="3238548" imgH="171578"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a:t>
            </a:r>
            <a:r>
              <a:rPr lang="en-ZA" sz="2400" dirty="0" err="1"/>
              <a:t>ISACA</a:t>
            </a:r>
            <a:r>
              <a:rPr lang="en-ZA" sz="2400" dirty="0"/>
              <a:t>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err="1">
                <a:solidFill>
                  <a:srgbClr val="1F497D"/>
                </a:solidFill>
              </a:rPr>
              <a:t>ISACA</a:t>
            </a:r>
            <a:r>
              <a:rPr lang="en-US" altLang="zh-CN" sz="3200" dirty="0">
                <a:solidFill>
                  <a:srgbClr val="1F497D"/>
                </a:solidFill>
              </a:rPr>
              <a:t>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a:t>
            </a:r>
            <a:r>
              <a:rPr lang="en-ZA" sz="2400" dirty="0" err="1"/>
              <a:t>ISACA</a:t>
            </a:r>
            <a:r>
              <a:rPr lang="en-ZA" sz="2400" dirty="0"/>
              <a:t> CMMI quality team for review. Results are submitted to the </a:t>
            </a:r>
            <a:r>
              <a:rPr lang="en-ZA" sz="2400" dirty="0" err="1"/>
              <a:t>ISACA</a:t>
            </a:r>
            <a:r>
              <a:rPr lang="en-ZA" sz="2400" dirty="0"/>
              <a:t>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err="1">
                <a:solidFill>
                  <a:srgbClr val="1F497D"/>
                </a:solidFill>
              </a:rPr>
              <a:t>ISACA</a:t>
            </a:r>
            <a:r>
              <a:rPr lang="en-US" altLang="zh-CN" sz="3200" dirty="0">
                <a:solidFill>
                  <a:srgbClr val="1F497D"/>
                </a:solidFill>
              </a:rPr>
              <a:t>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err="1">
                <a:solidFill>
                  <a:srgbClr val="1F497D"/>
                </a:solidFill>
              </a:rPr>
              <a:t>ISACA</a:t>
            </a:r>
            <a:r>
              <a:rPr lang="en-US" altLang="zh-CN" sz="3200" dirty="0">
                <a:solidFill>
                  <a:srgbClr val="1F497D"/>
                </a:solidFill>
              </a:rPr>
              <a:t>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1695784772"/>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277881" imgH="4400379" progId="Excel.SheetMacroEnabled.12">
                  <p:link updateAutomatic="1"/>
                </p:oleObj>
              </mc:Choice>
              <mc:Fallback>
                <p:oleObj name="Macro-Enabled Worksheet" r:id="rId3" imgW="12277881" imgH="4400379"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r>
              <a:rPr lang="zh-CN" altLang="en-US" dirty="0"/>
              <a:t>附加展示</a:t>
            </a:r>
            <a:endParaRPr lang="en-US" dirty="0"/>
          </a:p>
        </p:txBody>
      </p:sp>
    </p:spTree>
    <p:extLst>
      <p:ext uri="{BB962C8B-B14F-4D97-AF65-F5344CB8AC3E}">
        <p14:creationId xmlns:p14="http://schemas.microsoft.com/office/powerpoint/2010/main" val="2855722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374334700"/>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343852" imgH="2009803" progId="Excel.SheetMacroEnabled.12">
                  <p:link updateAutomatic="1"/>
                </p:oleObj>
              </mc:Choice>
              <mc:Fallback>
                <p:oleObj name="Macro-Enabled Worksheet" r:id="rId2" imgW="8343852" imgH="2009803"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228501137"/>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343852" imgH="3009715" progId="Excel.SheetMacroEnabled.12">
                  <p:link updateAutomatic="1"/>
                </p:oleObj>
              </mc:Choice>
              <mc:Fallback>
                <p:oleObj name="Macro-Enabled Worksheet" r:id="rId2" imgW="8343852" imgH="30097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1955871127"/>
              </p:ext>
            </p:extLst>
          </p:nvPr>
        </p:nvGraphicFramePr>
        <p:xfrm>
          <a:off x="1189038" y="2047875"/>
          <a:ext cx="8970962" cy="1849438"/>
        </p:xfrm>
        <a:graphic>
          <a:graphicData uri="http://schemas.openxmlformats.org/presentationml/2006/ole">
            <mc:AlternateContent xmlns:mc="http://schemas.openxmlformats.org/markup-compatibility/2006">
              <mc:Choice xmlns:v="urn:schemas-microsoft-com:vml" Requires="v">
                <p:oleObj name="Macro-Enabled Worksheet" r:id="rId2" imgW="8820030" imgH="1847822" progId="Excel.SheetMacroEnabled.12">
                  <p:link updateAutomatic="1"/>
                </p:oleObj>
              </mc:Choice>
              <mc:Fallback>
                <p:oleObj name="Macro-Enabled Worksheet" r:id="rId2" imgW="8820030" imgH="1847822" progId="Excel.SheetMacroEnabled.12">
                  <p:link updateAutomatic="1"/>
                  <p:pic>
                    <p:nvPicPr>
                      <p:cNvPr id="0" name=""/>
                      <p:cNvPicPr/>
                      <p:nvPr/>
                    </p:nvPicPr>
                    <p:blipFill>
                      <a:blip r:embed="rId3"/>
                      <a:stretch>
                        <a:fillRect/>
                      </a:stretch>
                    </p:blipFill>
                    <p:spPr>
                      <a:xfrm>
                        <a:off x="1189038" y="2047875"/>
                        <a:ext cx="8970962" cy="1849438"/>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2190166283"/>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3" imgW="2857452" imgH="723928" progId="Excel.SheetMacroEnabled.12">
                  <p:link updateAutomatic="1"/>
                </p:oleObj>
              </mc:Choice>
              <mc:Fallback>
                <p:oleObj name="Macro-Enabled Worksheet" r:id="rId3" imgW="2857452" imgH="723928" progId="Excel.SheetMacroEnabled.12">
                  <p:link updateAutomatic="1"/>
                  <p:pic>
                    <p:nvPicPr>
                      <p:cNvPr id="0" name=""/>
                      <p:cNvPicPr/>
                      <p:nvPr/>
                    </p:nvPicPr>
                    <p:blipFill>
                      <a:blip r:embed="rId4"/>
                      <a:stretch>
                        <a:fillRect/>
                      </a:stretch>
                    </p:blipFill>
                    <p:spPr>
                      <a:xfrm>
                        <a:off x="7372350" y="2982913"/>
                        <a:ext cx="2997200" cy="711200"/>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5"/>
              </a:rPr>
              <a:t>The IDEAL Model</a:t>
            </a:r>
            <a:r>
              <a:rPr lang="en-US" sz="1400" dirty="0">
                <a:solidFill>
                  <a:schemeClr val="tx2"/>
                </a:solidFill>
              </a:rPr>
              <a:t> </a:t>
            </a:r>
          </a:p>
          <a:p>
            <a:pPr defTabSz="1027113"/>
            <a:endParaRPr lang="en-US" sz="1400" dirty="0">
              <a:solidFill>
                <a:schemeClr val="tx2"/>
              </a:solidFill>
            </a:endParaRPr>
          </a:p>
        </p:txBody>
      </p:sp>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1089615381"/>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019882" imgH="1190682" progId="Excel.SheetMacroEnabled.12">
                  <p:link updateAutomatic="1"/>
                </p:oleObj>
              </mc:Choice>
              <mc:Fallback>
                <p:oleObj name="Macro-Enabled Worksheet" r:id="rId3" imgW="8019882" imgH="119068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237804703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019882" imgH="1466665" progId="Excel.SheetMacroEnabled.12">
                  <p:link updateAutomatic="1"/>
                </p:oleObj>
              </mc:Choice>
              <mc:Fallback>
                <p:oleObj name="Macro-Enabled Worksheet" r:id="rId3" imgW="8019882" imgH="146666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2861441024"/>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229319" imgH="1409856" progId="Excel.SheetMacroEnabled.12">
                  <p:link updateAutomatic="1"/>
                </p:oleObj>
              </mc:Choice>
              <mc:Fallback>
                <p:oleObj name="Macro-Enabled Worksheet" r:id="rId3" imgW="7229319" imgH="1409856"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667</TotalTime>
  <Words>6874</Words>
  <Application>Microsoft Office PowerPoint</Application>
  <PresentationFormat>Widescreen</PresentationFormat>
  <Paragraphs>328</Paragraphs>
  <Slides>55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19</vt:i4>
      </vt:variant>
      <vt:variant>
        <vt:lpstr>Slide Titles</vt:lpstr>
      </vt:variant>
      <vt:variant>
        <vt:i4>55</vt:i4>
      </vt:variant>
    </vt:vector>
  </HeadingPairs>
  <TitlesOfParts>
    <vt:vector size="81" baseType="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file:///C:\Users\Jared\Documents\GitHub\CMMITools\2021-04-12to04-16%20(A5)%20C53517%20SoftMARS\00_Data_Reference.xlsm!pptxCover!R21C2</vt:lpstr>
      <vt:lpstr>file:///C:\Users\Jared\Documents\GitHub\CMMITools\2021-04-12to04-16%20(A5)%20C53517%20SoftMARS\00_Data_Reference.xlsm!pptxLink1!R1C1:R7C2</vt:lpstr>
      <vt:lpstr>file:///C:\Users\Jared\Documents\GitHub\CMMITools\2021-04-12to04-16%20(A5)%20C53517%20SoftMARS\00_Data_Reference.xlsm!pptxLink1!R9C1:R17C2</vt:lpstr>
      <vt:lpstr>file:///C:\Users\Jared\Documents\GitHub\CMMITools\2021-04-12to04-16%20(A5)%20C53517%20SoftMARS\00_Data_Reference.xlsm!pptxLink2!R1C1:R4C1</vt:lpstr>
      <vt:lpstr>file:///C:\Users\Jared\Documents\GitHub\CMMITools\2021-04-12to04-16%20(A5)%20C53517%20SoftMARS\00_Data_Reference.xlsm!pptxLink1!R19C1:R30C2</vt:lpstr>
      <vt:lpstr>file:///C:\Users\Jared\Documents\GitHub\CMMITools\2021-04-12to04-16%20(A5)%20C53517%20SoftMARS\00_Data_Reference.xlsm!pptxLink3!R2C1:R24C9</vt:lpstr>
      <vt:lpstr>file:///C:\Users\Jared\Documents\GitHub\CMMITools\2021-04-12to04-16%20(A5)%20C53517%20SoftMARS\00_Data_Reference.xlsm!pptxLink2!R30C1:R35C1</vt:lpstr>
      <vt:lpstr>file:///C:\Users\Jared\Documents\GitHub\CMMITools\2021-04-12to04-16%20(A5)%20C53517%20SoftMARS\00_Data_Reference.xlsm!pptxLink4!R10C1:R27C20</vt:lpstr>
      <vt:lpstr>file:///C:\Users\Jared\Documents\GitHub\CMMITools\2021-04-12to04-16%20(A5)%20C53517%20SoftMARS\00_Data_Reference.xlsm!pptxLink5!R1C1:R11C5</vt:lpstr>
      <vt:lpstr>file:///C:\Users\Jared\Documents\GitHub\CMMITools\2021-04-12to04-16%20(A5)%20C53517%20SoftMARS\00_Data_Reference.xlsm!pptxLink5!R15C1:R21C5</vt:lpstr>
      <vt:lpstr>file:///C:\Users\Jared\Documents\GitHub\CMMITools\2021-04-12to04-16%20(A5)%20C53517%20SoftMARS\00_Data_Reference.xlsm!pptxLink1!R8C4</vt:lpstr>
      <vt:lpstr>file:///C:\Users\Jared\Documents\GitHub\CMMITools\2021-04-12to04-16%20(A5)%20C53517%20SoftMARS\00_Data_Reference.xlsm!pptxLink1!R8C4</vt:lpstr>
      <vt:lpstr>file:///C:\Users\Jared\Documents\GitHub\CMMITools\2021-04-12to04-16%20(A5)%20C53517%20SoftMARS\00_Data_Reference.xlsm!pptxLink6!R2C2:R13C5</vt:lpstr>
      <vt:lpstr>file:///C:\Users\Jared\Documents\GitHub\CMMITools\2021-04-12to04-16%20(A5)%20C53517%20SoftMARS\00_Data_Reference.xlsm!pptxLink7!R2C2:R16C4</vt:lpstr>
      <vt:lpstr>file:///C:\Users\Jared\Documents\GitHub\CMMITools\2021-04-12to04-16%20(A5)%20C53517%20SoftMARS\00_Data_Reference.xlsm!pptxLink7!R18C2:R32C4</vt:lpstr>
      <vt:lpstr>file:///C:\Users\Jared\Documents\GitHub\CMMITools\2021-04-12to04-16%20(A5)%20C53517%20SoftMARS\00_Data_Reference.xlsm!pptxCover!R25C2:R32C4</vt:lpstr>
      <vt:lpstr>file:///C:\Users\Jared\Documents\GitHub\CMMITools\2021-04-12to04-16%20(A5)%20C53517%20SoftMARS\00_Data_Reference.xlsm!pptxCover!R22C7</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vt:lpstr>
      <vt:lpstr>Ratings for</vt:lpstr>
      <vt:lpstr>Congratulations!</vt:lpstr>
      <vt:lpstr>Appraisal Team Affirmations – Signature Page</vt:lpstr>
      <vt:lpstr>Annexures</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67</cp:revision>
  <cp:lastPrinted>2020-11-23T18:22:15Z</cp:lastPrinted>
  <dcterms:created xsi:type="dcterms:W3CDTF">2020-11-22T06:57:57Z</dcterms:created>
  <dcterms:modified xsi:type="dcterms:W3CDTF">2021-08-06T01:28:16Z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