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911" r:id="rId6"/>
    <p:sldId id="493" r:id="rId7"/>
    <p:sldId id="1515" r:id="rId8"/>
    <p:sldId id="439" r:id="rId9"/>
    <p:sldId id="1476" r:id="rId10"/>
    <p:sldId id="1026" r:id="rId11"/>
    <p:sldId id="926" r:id="rId12"/>
    <p:sldId id="909" r:id="rId13"/>
    <p:sldId id="887" r:id="rId14"/>
    <p:sldId id="888" r:id="rId15"/>
    <p:sldId id="889" r:id="rId16"/>
    <p:sldId id="890" r:id="rId17"/>
    <p:sldId id="891" r:id="rId18"/>
    <p:sldId id="892" r:id="rId19"/>
    <p:sldId id="894" r:id="rId20"/>
    <p:sldId id="1477" r:id="rId21"/>
    <p:sldId id="895" r:id="rId22"/>
    <p:sldId id="896" r:id="rId23"/>
    <p:sldId id="897" r:id="rId24"/>
    <p:sldId id="898" r:id="rId25"/>
    <p:sldId id="899" r:id="rId26"/>
    <p:sldId id="900" r:id="rId27"/>
    <p:sldId id="1478" r:id="rId28"/>
    <p:sldId id="901" r:id="rId29"/>
    <p:sldId id="902" r:id="rId30"/>
    <p:sldId id="903" r:id="rId31"/>
    <p:sldId id="904" r:id="rId32"/>
    <p:sldId id="906" r:id="rId33"/>
    <p:sldId id="907" r:id="rId34"/>
    <p:sldId id="298" r:id="rId35"/>
    <p:sldId id="151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27" autoAdjust="0"/>
    <p:restoredTop sz="94687"/>
  </p:normalViewPr>
  <p:slideViewPr>
    <p:cSldViewPr snapToGrid="0">
      <p:cViewPr varScale="1">
        <p:scale>
          <a:sx n="103" d="100"/>
          <a:sy n="103" d="100"/>
        </p:scale>
        <p:origin x="114" y="48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3/18/2021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0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3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a:t>
            </a:r>
            <a:r>
              <a:rPr lang="en-US" sz="4800" dirty="0"/>
              <a:t>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3478114023"/>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570269314"/>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3227496398"/>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endParaRPr lang="en-ZA" dirty="0"/>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514039" cy="369332"/>
          </a:xfrm>
          <a:prstGeom prst="rect">
            <a:avLst/>
          </a:prstGeom>
          <a:noFill/>
        </p:spPr>
        <p:txBody>
          <a:bodyPr wrap="none" rtlCol="0">
            <a:spAutoFit/>
          </a:bodyPr>
          <a:lstStyle/>
          <a:p>
            <a:r>
              <a:rPr lang="en-ZA" dirty="0" err="1"/>
              <a:t>Demixium</a:t>
            </a:r>
            <a:r>
              <a:rPr lang="en-ZA" dirty="0"/>
              <a:t> ©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dirty="0"/>
              <a:t>Create | Evolve | Perfect </a:t>
            </a:r>
          </a:p>
        </p:txBody>
      </p:sp>
    </p:spTree>
    <p:extLst>
      <p:ext uri="{BB962C8B-B14F-4D97-AF65-F5344CB8AC3E}">
        <p14:creationId xmlns:p14="http://schemas.microsoft.com/office/powerpoint/2010/main" val="126530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lstStyle/>
          <a:p>
            <a:r>
              <a:rPr lang="en-ZA" sz="2000" dirty="0"/>
              <a:t>These are the preliminary findings. They are not the final findings. We encourage you to provide feedback on what is presented.</a:t>
            </a:r>
            <a:br>
              <a:rPr lang="en-ZA" sz="2000" dirty="0"/>
            </a:br>
            <a:r>
              <a:rPr lang="ja-JP" altLang="en-US" sz="20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2000" dirty="0">
                <a:solidFill>
                  <a:srgbClr val="1F497D"/>
                </a:solidFill>
                <a:latin typeface="宋体" panose="02010600030101010101" pitchFamily="2" charset="-122"/>
                <a:ea typeface="宋体" panose="02010600030101010101" pitchFamily="2" charset="-122"/>
              </a:rPr>
              <a:t>欢迎你们对</a:t>
            </a:r>
            <a:r>
              <a:rPr lang="ja-JP" altLang="en-US" sz="2000" dirty="0">
                <a:solidFill>
                  <a:srgbClr val="1F497D"/>
                </a:solidFill>
                <a:latin typeface="宋体" panose="02010600030101010101" pitchFamily="2" charset="-122"/>
                <a:ea typeface="宋体" panose="02010600030101010101" pitchFamily="2" charset="-122"/>
              </a:rPr>
              <a:t>发现</a:t>
            </a:r>
            <a:r>
              <a:rPr lang="zh-CN" altLang="ja-JP" sz="2000" dirty="0">
                <a:solidFill>
                  <a:srgbClr val="1F497D"/>
                </a:solidFill>
                <a:latin typeface="宋体" panose="02010600030101010101" pitchFamily="2" charset="-122"/>
                <a:ea typeface="宋体" panose="02010600030101010101" pitchFamily="2" charset="-122"/>
              </a:rPr>
              <a:t>结果</a:t>
            </a:r>
            <a:r>
              <a:rPr lang="ja-JP" altLang="en-US" sz="2000" dirty="0">
                <a:solidFill>
                  <a:srgbClr val="1F497D"/>
                </a:solidFill>
                <a:latin typeface="宋体" panose="02010600030101010101" pitchFamily="2" charset="-122"/>
                <a:ea typeface="宋体" panose="02010600030101010101" pitchFamily="2" charset="-122"/>
              </a:rPr>
              <a:t>提供反馈</a:t>
            </a:r>
          </a:p>
          <a:p>
            <a:r>
              <a:rPr lang="en-ZA" sz="2000" dirty="0"/>
              <a:t>It is a requirement of the CMMI Method Definition Document V2.0 that the presenter reads the findings verbatim.</a:t>
            </a:r>
            <a:br>
              <a:rPr lang="en-ZA" sz="2000" dirty="0"/>
            </a:br>
            <a:r>
              <a:rPr lang="ja-JP" altLang="en-US" sz="2000" dirty="0">
                <a:solidFill>
                  <a:srgbClr val="1F497D"/>
                </a:solidFill>
                <a:latin typeface="宋体" panose="02010600030101010101" pitchFamily="2" charset="-122"/>
                <a:ea typeface="宋体" panose="02010600030101010101" pitchFamily="2" charset="-122"/>
              </a:rPr>
              <a:t>按照</a:t>
            </a:r>
            <a:r>
              <a:rPr lang="en-ZA" sz="2000" dirty="0">
                <a:solidFill>
                  <a:srgbClr val="1F497D"/>
                </a:solidFill>
                <a:latin typeface="宋体" panose="02010600030101010101" pitchFamily="2" charset="-122"/>
                <a:ea typeface="宋体" panose="02010600030101010101" pitchFamily="2" charset="-122"/>
              </a:rPr>
              <a:t>CMMI </a:t>
            </a:r>
            <a:r>
              <a:rPr lang="ja-JP" altLang="en-US" sz="2000" dirty="0">
                <a:solidFill>
                  <a:srgbClr val="1F497D"/>
                </a:solidFill>
                <a:latin typeface="宋体" panose="02010600030101010101" pitchFamily="2" charset="-122"/>
                <a:ea typeface="宋体" panose="02010600030101010101" pitchFamily="2" charset="-122"/>
              </a:rPr>
              <a:t>方法定义文档</a:t>
            </a:r>
            <a:r>
              <a:rPr lang="en-US" altLang="ja-JP" sz="2000" dirty="0">
                <a:solidFill>
                  <a:srgbClr val="1F497D"/>
                </a:solidFill>
                <a:latin typeface="宋体" panose="02010600030101010101" pitchFamily="2" charset="-122"/>
                <a:ea typeface="宋体" panose="02010600030101010101" pitchFamily="2" charset="-122"/>
              </a:rPr>
              <a:t> V2.0 </a:t>
            </a:r>
            <a:r>
              <a:rPr lang="ja-JP" altLang="en-US" sz="2000" dirty="0">
                <a:solidFill>
                  <a:srgbClr val="1F497D"/>
                </a:solidFill>
                <a:latin typeface="宋体" panose="02010600030101010101" pitchFamily="2" charset="-122"/>
                <a:ea typeface="宋体" panose="02010600030101010101" pitchFamily="2" charset="-122"/>
              </a:rPr>
              <a:t>的要求，我们</a:t>
            </a:r>
            <a:r>
              <a:rPr lang="zh-CN" altLang="en-US" sz="2000" dirty="0">
                <a:solidFill>
                  <a:srgbClr val="1F497D"/>
                </a:solidFill>
                <a:latin typeface="宋体" panose="02010600030101010101" pitchFamily="2" charset="-122"/>
                <a:ea typeface="宋体" panose="02010600030101010101" pitchFamily="2" charset="-122"/>
              </a:rPr>
              <a:t>需要以</a:t>
            </a:r>
            <a:r>
              <a:rPr lang="ja-JP" altLang="en-US" sz="2000" dirty="0">
                <a:solidFill>
                  <a:srgbClr val="1F497D"/>
                </a:solidFill>
                <a:latin typeface="宋体" panose="02010600030101010101" pitchFamily="2" charset="-122"/>
                <a:ea typeface="宋体" panose="02010600030101010101" pitchFamily="2" charset="-122"/>
              </a:rPr>
              <a:t>文字</a:t>
            </a:r>
            <a:r>
              <a:rPr lang="zh-CN" altLang="en-US" sz="2000" dirty="0">
                <a:solidFill>
                  <a:srgbClr val="1F497D"/>
                </a:solidFill>
                <a:latin typeface="宋体" panose="02010600030101010101" pitchFamily="2" charset="-122"/>
                <a:ea typeface="宋体" panose="02010600030101010101" pitchFamily="2" charset="-122"/>
              </a:rPr>
              <a:t>形式进行</a:t>
            </a:r>
            <a:r>
              <a:rPr lang="ja-JP" altLang="en-US" sz="2000" dirty="0">
                <a:solidFill>
                  <a:srgbClr val="1F497D"/>
                </a:solidFill>
                <a:latin typeface="宋体" panose="02010600030101010101" pitchFamily="2" charset="-122"/>
                <a:ea typeface="宋体" panose="02010600030101010101" pitchFamily="2" charset="-122"/>
              </a:rPr>
              <a:t>表达</a:t>
            </a:r>
          </a:p>
          <a:p>
            <a:r>
              <a:rPr lang="en-ZA" sz="2000" dirty="0"/>
              <a:t>The appraisal team CANNOT commit to making changes, we will collect your input and evaluate it after the presentation.</a:t>
            </a:r>
            <a:br>
              <a:rPr lang="en-ZA" sz="2000" dirty="0"/>
            </a:br>
            <a:r>
              <a:rPr lang="ja-JP" altLang="en-US" sz="2000" dirty="0">
                <a:solidFill>
                  <a:srgbClr val="1F497D"/>
                </a:solidFill>
                <a:latin typeface="宋体" panose="02010600030101010101" pitchFamily="2" charset="-122"/>
                <a:ea typeface="宋体" panose="02010600030101010101" pitchFamily="2" charset="-122"/>
              </a:rPr>
              <a:t>评估小组成员不能</a:t>
            </a:r>
            <a:r>
              <a:rPr lang="zh-CN" altLang="ja-JP" sz="2000" dirty="0">
                <a:solidFill>
                  <a:srgbClr val="1F497D"/>
                </a:solidFill>
                <a:latin typeface="宋体" panose="02010600030101010101" pitchFamily="2" charset="-122"/>
                <a:ea typeface="宋体" panose="02010600030101010101" pitchFamily="2" charset="-122"/>
              </a:rPr>
              <a:t>向你们</a:t>
            </a:r>
            <a:r>
              <a:rPr lang="ja-JP" altLang="en-US" sz="20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2000" dirty="0"/>
              <a:t>Confidentiality and non-attribution remain in effect.</a:t>
            </a:r>
            <a:br>
              <a:rPr lang="en-ZA" sz="2000" dirty="0"/>
            </a:br>
            <a:r>
              <a:rPr lang="ja-JP" altLang="en-US" sz="2000" dirty="0">
                <a:solidFill>
                  <a:srgbClr val="1F497D"/>
                </a:solidFill>
                <a:latin typeface="宋体" panose="02010600030101010101" pitchFamily="2" charset="-122"/>
                <a:ea typeface="宋体" panose="02010600030101010101" pitchFamily="2" charset="-122"/>
              </a:rPr>
              <a:t>保密原则和</a:t>
            </a:r>
            <a:r>
              <a:rPr lang="zh-CN" altLang="ja-JP" sz="2000" dirty="0">
                <a:solidFill>
                  <a:srgbClr val="1F497D"/>
                </a:solidFill>
                <a:latin typeface="宋体" panose="02010600030101010101" pitchFamily="2" charset="-122"/>
                <a:ea typeface="宋体" panose="02010600030101010101" pitchFamily="2" charset="-122"/>
              </a:rPr>
              <a:t>非归因</a:t>
            </a:r>
            <a:r>
              <a:rPr lang="ja-JP" altLang="en-US" sz="2000" dirty="0">
                <a:solidFill>
                  <a:srgbClr val="1F497D"/>
                </a:solidFill>
                <a:latin typeface="宋体" panose="02010600030101010101" pitchFamily="2" charset="-122"/>
                <a:ea typeface="宋体" panose="02010600030101010101" pitchFamily="2" charset="-122"/>
              </a:rPr>
              <a:t>原则依然有效</a:t>
            </a:r>
          </a:p>
          <a:p>
            <a:r>
              <a:rPr lang="en-ZA" sz="2000" dirty="0"/>
              <a:t>Strengths are only noted if they are significant strengths.</a:t>
            </a:r>
            <a:br>
              <a:rPr lang="en-ZA" sz="2000" dirty="0"/>
            </a:br>
            <a:r>
              <a:rPr lang="ja-JP" altLang="en-US" sz="2000" dirty="0">
                <a:solidFill>
                  <a:srgbClr val="1F497D"/>
                </a:solidFill>
                <a:latin typeface="宋体" panose="02010600030101010101" pitchFamily="2" charset="-122"/>
                <a:ea typeface="宋体" panose="02010600030101010101" pitchFamily="2" charset="-122"/>
              </a:rPr>
              <a:t>只有发现特别</a:t>
            </a:r>
            <a:r>
              <a:rPr lang="zh-CN" altLang="ja-JP" sz="2000" dirty="0">
                <a:solidFill>
                  <a:srgbClr val="1F497D"/>
                </a:solidFill>
                <a:latin typeface="宋体" panose="02010600030101010101" pitchFamily="2" charset="-122"/>
                <a:ea typeface="宋体" panose="02010600030101010101" pitchFamily="2" charset="-122"/>
              </a:rPr>
              <a:t>明显</a:t>
            </a:r>
            <a:r>
              <a:rPr lang="ja-JP" altLang="en-US" sz="20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497</TotalTime>
  <Words>4657</Words>
  <Application>Microsoft Office PowerPoint</Application>
  <PresentationFormat>Widescreen</PresentationFormat>
  <Paragraphs>220</Paragraphs>
  <Slides>32</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3</vt:i4>
      </vt:variant>
      <vt:variant>
        <vt:lpstr>Slide Titles</vt:lpstr>
      </vt:variant>
      <vt:variant>
        <vt:i4>32</vt:i4>
      </vt:variant>
    </vt:vector>
  </HeadingPairs>
  <TitlesOfParts>
    <vt:vector size="40" baseType="lpstr">
      <vt:lpstr>宋体</vt:lpstr>
      <vt:lpstr>Arial</vt:lpstr>
      <vt:lpstr>Calibri</vt:lpstr>
      <vt:lpstr>Calibri Light</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file:///G:\2021-04-12to04-16%20(A5)%20C53517%20SoftMARS\00_Data_Reference.xlsm!pptxCover!R20C2</vt:lpstr>
      <vt:lpstr>PowerPoint Presentation</vt:lpstr>
      <vt:lpstr>Appraisal Overview</vt:lpstr>
      <vt:lpstr>PowerPoint Presentation</vt:lpstr>
      <vt:lpstr>DEMIXIUM</vt:lpstr>
      <vt:lpstr>Appraisal Principles</vt:lpstr>
      <vt:lpstr>PowerPoint Presentation</vt:lpstr>
      <vt:lpstr>About Preliminary Findings</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56</cp:revision>
  <dcterms:created xsi:type="dcterms:W3CDTF">2018-03-14T12:19:45Z</dcterms:created>
  <dcterms:modified xsi:type="dcterms:W3CDTF">2021-03-18T15:15:44Z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