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8" r:id="rId5"/>
  </p:sldMasterIdLst>
  <p:notesMasterIdLst>
    <p:notesMasterId r:id="rId16"/>
  </p:notesMasterIdLst>
  <p:handoutMasterIdLst>
    <p:handoutMasterId r:id="rId17"/>
  </p:handoutMasterIdLst>
  <p:sldIdLst>
    <p:sldId id="258" r:id="rId6"/>
    <p:sldId id="284" r:id="rId7"/>
    <p:sldId id="261" r:id="rId8"/>
    <p:sldId id="293" r:id="rId9"/>
    <p:sldId id="294" r:id="rId10"/>
    <p:sldId id="295" r:id="rId11"/>
    <p:sldId id="296" r:id="rId12"/>
    <p:sldId id="297" r:id="rId13"/>
    <p:sldId id="298" r:id="rId14"/>
    <p:sldId id="262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17" autoAdjust="0"/>
  </p:normalViewPr>
  <p:slideViewPr>
    <p:cSldViewPr snapToGrid="0">
      <p:cViewPr varScale="1">
        <p:scale>
          <a:sx n="106" d="100"/>
          <a:sy n="106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16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6A90C3-6D70-4CC0-90BD-7391CC100288}" type="datetime1">
              <a:rPr lang="ru-RU" smtClean="0"/>
              <a:t>27.02.2025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7CB3F-843C-4E4F-85F3-0CD250415562}" type="datetime1">
              <a:rPr lang="ru-RU" smtClean="0"/>
              <a:pPr/>
              <a:t>27.02.2025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8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43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0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8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13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69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F0A853-421F-499A-8F2C-A30F50FFCB8A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144760-2842-4F87-B160-D6308138EEE4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4F2B1-4382-4CD5-BF36-A76F658DDF8B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BCE005-CF70-47C7-943B-1B85D4E30B12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32E15A-CF9A-465D-A43B-0E134366459B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B3F4C8-7A25-444D-91C8-2271B0544136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F1E128-3D17-4B8C-8CB3-9EB08D9C14A6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31CEDC5-4545-46C4-8C01-50930980F9C3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1750109-67ED-4BB9-A441-1C74886B4944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0F981BA-4C3A-4604-A431-6A18CA52E143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A5B61-B2AB-48DF-B122-84C1DD627AD8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араллелограмм 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8F629-0A04-47CB-9FC5-F24EBCAF694D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4102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pic>
        <p:nvPicPr>
          <p:cNvPr id="14" name="Рисунок 13" descr="Группа людей в беседе">
            <a:extLst>
              <a:ext uri="{FF2B5EF4-FFF2-40B4-BE49-F238E27FC236}">
                <a16:creationId xmlns:a16="http://schemas.microsoft.com/office/drawing/2014/main" id="{2769D37E-1D39-45FB-AB9B-B5F09D57A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8921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2BCE6D-20D5-4AE9-A17E-E68A25EDB90D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1117C-4EFF-41A4-8E40-AD05AD98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B8871A-936B-4793-881B-79997FB3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ADE17-95C4-4A29-B96A-D305505A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4F92D-1D06-4E30-A863-8AE04271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B82D8-E6A4-4D1F-88B7-1E1926C8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20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54DDB-C4C7-4EF3-A113-BC12E3D2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F9FE4-1818-43C0-8B92-EDCDB96B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88B54-BF2E-42E7-AE0F-5BAAE37E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E79AC-33E2-45E2-A8C0-E81C7626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16FC2-0169-4ADC-8C88-58A63F8A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1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48007-78F9-4949-985A-ACBD910A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58882C-DBDF-472F-8582-76478C34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485D12-4BC8-44A6-8290-7A5EDFB9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98BA4-26B2-4CC9-AF86-0AE95883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64472D-8866-465A-A61F-25C16117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11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51342-AE06-48DB-90F5-D3BE11E9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502B4-95D0-422E-982D-447E13D72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FE2486-EB6D-43D1-9B27-694126B2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E4595-5DAF-44E7-BE5E-01EF19DC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B0709-894F-456D-88D7-FCC7F2BC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8BF20C-DC69-40CF-945A-71C015D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35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5C661-6925-460C-8DE3-B6B7FCF3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D10DFE-DAA5-4D50-8157-AB2BB103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ABF1E6-7CD3-4C65-BAB0-AFCFB7DF8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6F5546-ECD9-4BA3-A519-5704A6F63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5E4BF5-AE89-44A0-B7E4-072097335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389139-F37D-4756-BF40-1743AC98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26405B-C925-415A-A3B5-A94B0D37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C61F8B-B991-4A72-A030-7A4A5C5F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3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D11B3-5E3B-4F36-B069-8112C222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C02845-9F5B-49E0-B73C-FCF60EF0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E8DF0-99B3-437B-BA19-329CD70A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FD4648-560A-441B-ACC5-4EB47774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385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9B91C5-C6E6-4148-8913-2738B868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6A568E-BEEA-4C0C-BCE9-7D3AFB4D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61DCF8-D536-4532-9EF8-02135407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60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C8DB7-54C3-42DB-96A6-E952678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3772D-1B88-4C70-ADF1-73E654CB0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2B8047-0270-4A61-B8FC-824AA2CCF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17E7D9-B9AD-414F-B338-CAB3B5CF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F37DE3-FE0E-4BD0-AD16-3E477787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3C85E-24ED-434A-A426-00ACFAF0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192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F29AD-9E71-46D5-A418-9F0BD9BC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9C776A-6643-4585-9556-D85E73A36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3181B-97AD-4EC6-ACD3-9A8E1F2B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F1A678-A438-4908-9843-4B212A8B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8DBFC6-6B1E-4631-91F6-C4C784A3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7811B8-A279-45C7-A407-14356557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0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5498C-2776-4754-BDFD-6B3FF9B6428D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D4A58-FA2F-45E3-8932-8CB96FBD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C9855E-3074-4B90-8906-0608E1B1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D4ED6-6B41-4CF4-B73B-AA07B4DE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9779A5-B3D8-4B71-8076-319E36A5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D3098-3730-4D58-9ED7-C95C1CAE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75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652474-1F22-40DC-B7B1-35A5D256A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CCB69E-06FF-462D-A055-E098D861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1F715-FB74-4B36-9D84-6319A980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BA259-D4B1-4197-B5CF-7FC45FEA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8F709-6F68-40E2-9007-02ECC187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67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18DF8-4B7E-41C2-9592-B98E3D68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2D6A19-9D22-48F8-B37E-A7477B46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4EDAEF-4BA7-4015-A2EF-2F494410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00335A-F997-4457-AD82-6033EC63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3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араллелограмм 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A961358-1323-4982-B48F-0004A3782D73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ru-RU" sz="14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1_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4266B6-E8E7-4F04-A054-74B8F86E3EF1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ru-RU" sz="14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7EF5D0-540D-41D6-9136-7FA831C4823F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E13BE9-C5CD-4F25-838C-97788D4410C6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0EC7FF-E9B9-46A2-ABB1-6B02C8E64350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араллелограмм 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C6181B7-7F56-4175-9C58-A45071D8DE7F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араллелограмм 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F2D1E7-3267-41E6-9552-D507126B74F6}" type="datetime1">
              <a:rPr lang="ru-RU" noProof="0" smtClean="0"/>
              <a:t>27.02.2025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51129-C703-48E4-BEA8-12A7B637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3BAD01-2563-4249-AEE6-08907204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3E449C-7836-4628-ACDD-6D620B265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3D7C-BCB1-48D6-9C71-3B5E2B5839F3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EEE94-47D1-4897-8425-820E1EA31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F8561-DD1A-4FDA-8817-C2A762C7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9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Группа людей в беседе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8921"/>
          <a:stretch/>
        </p:blipFill>
        <p:spPr>
          <a:xfrm>
            <a:off x="0" y="0"/>
            <a:ext cx="54102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6539" y="251050"/>
            <a:ext cx="4719415" cy="1661993"/>
          </a:xfrm>
        </p:spPr>
        <p:txBody>
          <a:bodyPr lIns="0" tIns="0" rIns="0" bIns="0" rtlCol="0">
            <a:spAutoFit/>
          </a:bodyPr>
          <a:lstStyle/>
          <a:p>
            <a:pPr rtl="0"/>
            <a:r>
              <a:rPr lang="ru-RU" dirty="0"/>
              <a:t>Предприятия</a:t>
            </a:r>
            <a:br>
              <a:rPr lang="ru-RU" dirty="0"/>
            </a:br>
            <a:r>
              <a:rPr lang="ru-RU" dirty="0"/>
              <a:t>«ООО»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9311" y="5623903"/>
            <a:ext cx="4526280" cy="918200"/>
          </a:xfrm>
        </p:spPr>
        <p:txBody>
          <a:bodyPr lIns="0" tIns="0" rIns="0" bIns="0" rtlCol="0">
            <a:spAutoFit/>
          </a:bodyPr>
          <a:lstStyle/>
          <a:p>
            <a:pPr rtl="0"/>
            <a:r>
              <a:rPr lang="ru-RU" dirty="0">
                <a:latin typeface="+mj-lt"/>
              </a:rPr>
              <a:t>2025 Толкачев Ф.А.</a:t>
            </a:r>
          </a:p>
          <a:p>
            <a:pPr rtl="0"/>
            <a:r>
              <a:rPr lang="ru-RU" dirty="0">
                <a:latin typeface="+mj-lt"/>
              </a:rPr>
              <a:t>&lt;23.02&gt;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</a:p>
        </p:txBody>
      </p:sp>
      <p:pic>
        <p:nvPicPr>
          <p:cNvPr id="10" name="Рисунок 9" descr="Вид на высокое здание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ru-RU" dirty="0">
                <a:latin typeface="+mj-lt"/>
              </a:rPr>
              <a:t>Подведение итогов: ключевые аспекты ООО</a:t>
            </a:r>
          </a:p>
          <a:p>
            <a:pPr rtl="0"/>
            <a:r>
              <a:rPr lang="ru-RU" dirty="0">
                <a:latin typeface="+mj-lt"/>
              </a:rPr>
              <a:t>Значение правильного выбора формы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Повестка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4" y="723900"/>
            <a:ext cx="5101811" cy="4823460"/>
          </a:xfrm>
        </p:spPr>
        <p:txBody>
          <a:bodyPr numCol="2" rtlCol="0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Сведения «ООО»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Наша История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Миссия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Философия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Продукты и услуги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Ключевые достижения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Результаты в 2025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Показатели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Результаты опроса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Основные / темные места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Ключевые обновления проекта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2026 прогноз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Стремления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Новые инициативы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Ключевые показатели</a:t>
            </a:r>
          </a:p>
          <a:p>
            <a:pPr marL="265113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Руководство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Группа руководителей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Новые сотрудники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Юбилеи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265113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Характеристики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Учредители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Начальный капитал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Учредительные документы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Порядок управления Распределение прибыли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Ответственность участников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Выход участника из организации</a:t>
            </a:r>
          </a:p>
        </p:txBody>
      </p:sp>
      <p:sp>
        <p:nvSpPr>
          <p:cNvPr id="27" name="Прямоугольник 26" descr="Рукопожатие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15191"/>
            <a:ext cx="499424" cy="49942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Прямоугольник 27" descr="Линейчатая диаграмма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93983" y="2515520"/>
            <a:ext cx="499424" cy="499424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Прямоугольник 28" descr="Значок галочки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94365" y="4420141"/>
            <a:ext cx="373900" cy="394492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Прямоугольник 29" descr="Группа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242271" y="704416"/>
            <a:ext cx="499424" cy="499424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Прямоугольник 30" descr="Справка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257261" y="2055019"/>
            <a:ext cx="499424" cy="499424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Учредители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Минимальное количество учредителей: 1</a:t>
            </a:r>
          </a:p>
          <a:p>
            <a:pPr rtl="0"/>
            <a:r>
              <a:rPr lang="ru-RU" dirty="0"/>
              <a:t>Максимальное количество учредителей: 50</a:t>
            </a:r>
          </a:p>
          <a:p>
            <a:pPr rtl="0"/>
            <a:r>
              <a:rPr lang="ru-RU" dirty="0"/>
              <a:t>Категории учредителей: физические и юридические лица</a:t>
            </a:r>
          </a:p>
        </p:txBody>
      </p:sp>
      <p:sp>
        <p:nvSpPr>
          <p:cNvPr id="9" name="Прямоугольник 8" descr="Пользователи">
            <a:extLst>
              <a:ext uri="{FF2B5EF4-FFF2-40B4-BE49-F238E27FC236}">
                <a16:creationId xmlns:a16="http://schemas.microsoft.com/office/drawing/2014/main" id="{3B7F35B7-EB48-49F1-947C-67EDDC55DD28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Капитал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Форма вложения: деньги, имущество</a:t>
            </a:r>
          </a:p>
          <a:p>
            <a:pPr rtl="0"/>
            <a:r>
              <a:rPr lang="ru-RU" dirty="0"/>
              <a:t>Минимальный размер уставного капитала: 10 000 рублей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0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Ключевые</a:t>
            </a:r>
            <a:b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</a:br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Документы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Устав ООО</a:t>
            </a:r>
          </a:p>
          <a:p>
            <a:pPr rtl="0"/>
            <a:r>
              <a:rPr lang="ru-RU" dirty="0"/>
              <a:t>Решение о создании (протокол)</a:t>
            </a:r>
          </a:p>
          <a:p>
            <a:pPr rtl="0"/>
            <a:r>
              <a:rPr lang="ru-RU" dirty="0"/>
              <a:t>Заявление о регистрации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62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Порядок управления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Органы управления: Общее собрание участников, Директор</a:t>
            </a:r>
          </a:p>
          <a:p>
            <a:pPr rtl="0"/>
            <a:r>
              <a:rPr lang="ru-RU" dirty="0"/>
              <a:t>Структура управления: распределение ролей</a:t>
            </a:r>
          </a:p>
          <a:p>
            <a:pPr rtl="0"/>
            <a:r>
              <a:rPr lang="ru-RU" dirty="0"/>
              <a:t>Процедуры принятия решений: кворум, голосование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86231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249064" cy="2093975"/>
          </a:xfrm>
        </p:spPr>
        <p:txBody>
          <a:bodyPr rtlCol="0">
            <a:normAutofit/>
          </a:bodyPr>
          <a:lstStyle/>
          <a:p>
            <a:pPr algn="l" fontAlgn="base"/>
            <a:r>
              <a:rPr lang="ru-RU" dirty="0">
                <a:latin typeface="DDG_ProximaNova"/>
              </a:rPr>
              <a:t>П</a:t>
            </a:r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рибыль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Принципы распределения: пропорционально долям</a:t>
            </a:r>
          </a:p>
          <a:p>
            <a:pPr rtl="0"/>
            <a:r>
              <a:rPr lang="ru-RU" dirty="0"/>
              <a:t>Резервный фонд: обязательные отчисления</a:t>
            </a:r>
          </a:p>
          <a:p>
            <a:pPr rtl="0"/>
            <a:r>
              <a:rPr lang="ru-RU" dirty="0"/>
              <a:t>Возможность распределения дивидендов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4969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249064" cy="2093975"/>
          </a:xfrm>
        </p:spPr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Права</a:t>
            </a:r>
            <a:b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</a:br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участников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Ограниченная ответственность: риски ограничены вкладом</a:t>
            </a:r>
          </a:p>
          <a:p>
            <a:pPr rtl="0"/>
            <a:r>
              <a:rPr lang="ru-RU" dirty="0"/>
              <a:t>Личное имущество: не подлежит риску</a:t>
            </a:r>
          </a:p>
          <a:p>
            <a:pPr rtl="0"/>
            <a:r>
              <a:rPr lang="ru-RU" dirty="0"/>
              <a:t>Исключения: случаи, когда участники могут нести ответственность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3789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249064" cy="2093975"/>
          </a:xfrm>
        </p:spPr>
        <p:txBody>
          <a:bodyPr rtlCol="0">
            <a:normAutofit fontScale="90000"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Выход участника из организации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Процедура выхода: уведомление и решение</a:t>
            </a:r>
          </a:p>
          <a:p>
            <a:pPr rtl="0"/>
            <a:r>
              <a:rPr lang="ru-RU" dirty="0"/>
              <a:t>Условия: возможность продажи доли</a:t>
            </a:r>
          </a:p>
          <a:p>
            <a:pPr rtl="0"/>
            <a:r>
              <a:rPr lang="ru-RU" dirty="0"/>
              <a:t>Последствия: расчет с участником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0733372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86_TF33476885.potx" id="{050EF630-A309-4220-9074-EFAF69653A0A}" vid="{EAD3587A-A5A2-4186-BFE3-098457E9F5FE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Классическая презентация для всех сотрудников компании</Template>
  <TotalTime>35</TotalTime>
  <Words>219</Words>
  <Application>Microsoft Office PowerPoint</Application>
  <PresentationFormat>Широкоэкранный</PresentationFormat>
  <Paragraphs>73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DDG_ProximaNova</vt:lpstr>
      <vt:lpstr>Wingdings</vt:lpstr>
      <vt:lpstr>RetrospectVTI</vt:lpstr>
      <vt:lpstr>Специальное оформление</vt:lpstr>
      <vt:lpstr>Предприятия «ООО»</vt:lpstr>
      <vt:lpstr>Повестка</vt:lpstr>
      <vt:lpstr>Учредители</vt:lpstr>
      <vt:lpstr>Капитал</vt:lpstr>
      <vt:lpstr>Ключевые Документы</vt:lpstr>
      <vt:lpstr>Порядок управления</vt:lpstr>
      <vt:lpstr>Прибыль</vt:lpstr>
      <vt:lpstr>Права участников</vt:lpstr>
      <vt:lpstr>Выход участника из организации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Предприятия «ООО»</dc:title>
  <dc:creator>Федор Толкачев</dc:creator>
  <cp:lastModifiedBy>Федор Толкачев</cp:lastModifiedBy>
  <cp:revision>4</cp:revision>
  <dcterms:created xsi:type="dcterms:W3CDTF">2025-02-23T19:35:58Z</dcterms:created>
  <dcterms:modified xsi:type="dcterms:W3CDTF">2025-02-27T07:36:31Z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